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44" r:id="rId2"/>
  </p:sldMasterIdLst>
  <p:notesMasterIdLst>
    <p:notesMasterId r:id="rId31"/>
  </p:notesMasterIdLst>
  <p:sldIdLst>
    <p:sldId id="256" r:id="rId3"/>
    <p:sldId id="276" r:id="rId4"/>
    <p:sldId id="280" r:id="rId5"/>
    <p:sldId id="272" r:id="rId6"/>
    <p:sldId id="274" r:id="rId7"/>
    <p:sldId id="277" r:id="rId8"/>
    <p:sldId id="286" r:id="rId9"/>
    <p:sldId id="287" r:id="rId10"/>
    <p:sldId id="278" r:id="rId11"/>
    <p:sldId id="279" r:id="rId12"/>
    <p:sldId id="257" r:id="rId13"/>
    <p:sldId id="258" r:id="rId14"/>
    <p:sldId id="269" r:id="rId15"/>
    <p:sldId id="270" r:id="rId16"/>
    <p:sldId id="285" r:id="rId17"/>
    <p:sldId id="283" r:id="rId18"/>
    <p:sldId id="284" r:id="rId19"/>
    <p:sldId id="259" r:id="rId20"/>
    <p:sldId id="288" r:id="rId21"/>
    <p:sldId id="260" r:id="rId22"/>
    <p:sldId id="261" r:id="rId23"/>
    <p:sldId id="262" r:id="rId24"/>
    <p:sldId id="263" r:id="rId25"/>
    <p:sldId id="290" r:id="rId26"/>
    <p:sldId id="265" r:id="rId27"/>
    <p:sldId id="266" r:id="rId28"/>
    <p:sldId id="267" r:id="rId29"/>
    <p:sldId id="268" r:id="rId30"/>
  </p:sldIdLst>
  <p:sldSz cx="9144000" cy="6858000" type="screen4x3"/>
  <p:notesSz cx="6858000" cy="9144000"/>
  <p:custDataLst>
    <p:tags r:id="rId32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83510" autoAdjust="0"/>
  </p:normalViewPr>
  <p:slideViewPr>
    <p:cSldViewPr showGuides="1">
      <p:cViewPr>
        <p:scale>
          <a:sx n="100" d="100"/>
          <a:sy n="100" d="100"/>
        </p:scale>
        <p:origin x="-21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712B37-5857-4426-8B35-91258D756D56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D946049-2E63-4FA7-B967-D23525F1A052}">
      <dgm:prSet phldrT="[Texte]"/>
      <dgm:spPr/>
      <dgm:t>
        <a:bodyPr/>
        <a:lstStyle/>
        <a:p>
          <a:r>
            <a:rPr lang="fr-FR" dirty="0" smtClean="0"/>
            <a:t>30%</a:t>
          </a:r>
          <a:endParaRPr lang="fr-FR" dirty="0"/>
        </a:p>
      </dgm:t>
    </dgm:pt>
    <dgm:pt modelId="{8165C4FA-21AF-4153-8B2B-92CC508DECE6}" type="parTrans" cxnId="{FE5202F3-99B0-4D6A-AB4C-65254DB5772D}">
      <dgm:prSet/>
      <dgm:spPr/>
      <dgm:t>
        <a:bodyPr/>
        <a:lstStyle/>
        <a:p>
          <a:endParaRPr lang="fr-FR"/>
        </a:p>
      </dgm:t>
    </dgm:pt>
    <dgm:pt modelId="{A8DCFAE8-4C0A-47CB-86FE-ABE9C9997A3E}" type="sibTrans" cxnId="{FE5202F3-99B0-4D6A-AB4C-65254DB5772D}">
      <dgm:prSet/>
      <dgm:spPr/>
      <dgm:t>
        <a:bodyPr/>
        <a:lstStyle/>
        <a:p>
          <a:endParaRPr lang="fr-FR"/>
        </a:p>
      </dgm:t>
    </dgm:pt>
    <dgm:pt modelId="{5683977D-8067-4EA6-99DD-E5BD6F0811CB}">
      <dgm:prSet phldrT="[Texte]"/>
      <dgm:spPr/>
      <dgm:t>
        <a:bodyPr/>
        <a:lstStyle/>
        <a:p>
          <a:pPr algn="ctr"/>
          <a:r>
            <a:rPr lang="fr-FR" dirty="0" smtClean="0"/>
            <a:t>En </a:t>
          </a:r>
          <a:r>
            <a:rPr lang="fr-FR" dirty="0" err="1" smtClean="0"/>
            <a:t>présentiel</a:t>
          </a:r>
          <a:endParaRPr lang="fr-FR" dirty="0"/>
        </a:p>
      </dgm:t>
    </dgm:pt>
    <dgm:pt modelId="{06E0FD5C-98DA-4177-890C-2742F53D5DB7}" type="parTrans" cxnId="{4520717E-AEF4-4800-B147-DCD0C860D858}">
      <dgm:prSet/>
      <dgm:spPr/>
      <dgm:t>
        <a:bodyPr/>
        <a:lstStyle/>
        <a:p>
          <a:endParaRPr lang="fr-FR"/>
        </a:p>
      </dgm:t>
    </dgm:pt>
    <dgm:pt modelId="{4EF61D88-C189-4FD7-B3BF-81E46C19C606}" type="sibTrans" cxnId="{4520717E-AEF4-4800-B147-DCD0C860D858}">
      <dgm:prSet/>
      <dgm:spPr/>
      <dgm:t>
        <a:bodyPr/>
        <a:lstStyle/>
        <a:p>
          <a:endParaRPr lang="fr-FR"/>
        </a:p>
      </dgm:t>
    </dgm:pt>
    <dgm:pt modelId="{0D6C21AE-8212-48BF-A3C6-A99A1AF15570}">
      <dgm:prSet phldrT="[Texte]"/>
      <dgm:spPr/>
      <dgm:t>
        <a:bodyPr/>
        <a:lstStyle/>
        <a:p>
          <a:r>
            <a:rPr lang="fr-FR" dirty="0" smtClean="0"/>
            <a:t>70%</a:t>
          </a:r>
          <a:endParaRPr lang="fr-FR" dirty="0"/>
        </a:p>
      </dgm:t>
    </dgm:pt>
    <dgm:pt modelId="{C6F2A108-1009-4330-8405-C0C51E5FD83D}" type="parTrans" cxnId="{310A63BB-1D3A-407C-ADFA-F86EA271460E}">
      <dgm:prSet/>
      <dgm:spPr/>
      <dgm:t>
        <a:bodyPr/>
        <a:lstStyle/>
        <a:p>
          <a:endParaRPr lang="fr-FR"/>
        </a:p>
      </dgm:t>
    </dgm:pt>
    <dgm:pt modelId="{7A8C925F-CAEB-4676-A1B3-7BCA2DC95702}" type="sibTrans" cxnId="{310A63BB-1D3A-407C-ADFA-F86EA271460E}">
      <dgm:prSet/>
      <dgm:spPr/>
      <dgm:t>
        <a:bodyPr/>
        <a:lstStyle/>
        <a:p>
          <a:endParaRPr lang="fr-FR"/>
        </a:p>
      </dgm:t>
    </dgm:pt>
    <dgm:pt modelId="{E78A466D-B926-4EF3-8C85-E3297E5C803C}">
      <dgm:prSet phldrT="[Texte]"/>
      <dgm:spPr/>
      <dgm:t>
        <a:bodyPr/>
        <a:lstStyle/>
        <a:p>
          <a:pPr algn="ctr"/>
          <a:r>
            <a:rPr lang="fr-FR" dirty="0" smtClean="0"/>
            <a:t>En entreprise</a:t>
          </a:r>
          <a:endParaRPr lang="fr-FR" dirty="0"/>
        </a:p>
      </dgm:t>
    </dgm:pt>
    <dgm:pt modelId="{822C7C02-6F62-49BF-9809-4C635207A077}" type="parTrans" cxnId="{F1240799-AA3C-4745-A7C5-2E2227EB5B93}">
      <dgm:prSet/>
      <dgm:spPr/>
      <dgm:t>
        <a:bodyPr/>
        <a:lstStyle/>
        <a:p>
          <a:endParaRPr lang="fr-FR"/>
        </a:p>
      </dgm:t>
    </dgm:pt>
    <dgm:pt modelId="{170BDE41-7D45-4238-854F-64A4D0B304E8}" type="sibTrans" cxnId="{F1240799-AA3C-4745-A7C5-2E2227EB5B93}">
      <dgm:prSet/>
      <dgm:spPr/>
      <dgm:t>
        <a:bodyPr/>
        <a:lstStyle/>
        <a:p>
          <a:endParaRPr lang="fr-FR"/>
        </a:p>
      </dgm:t>
    </dgm:pt>
    <dgm:pt modelId="{752BE20A-28D6-41D7-AACF-B950343EB369}" type="pres">
      <dgm:prSet presAssocID="{0B712B37-5857-4426-8B35-91258D756D56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fr-FR"/>
        </a:p>
      </dgm:t>
    </dgm:pt>
    <dgm:pt modelId="{FA82FDC1-DA53-4DD0-81BC-236B30C7B969}" type="pres">
      <dgm:prSet presAssocID="{0D946049-2E63-4FA7-B967-D23525F1A052}" presName="posSpace" presStyleCnt="0"/>
      <dgm:spPr/>
    </dgm:pt>
    <dgm:pt modelId="{18ADEFB8-400A-408C-8D5B-494583FDB0B3}" type="pres">
      <dgm:prSet presAssocID="{0D946049-2E63-4FA7-B967-D23525F1A052}" presName="vertFlow" presStyleCnt="0"/>
      <dgm:spPr/>
    </dgm:pt>
    <dgm:pt modelId="{776EC9FB-4D29-4613-9B1F-2F1B65E2E27F}" type="pres">
      <dgm:prSet presAssocID="{0D946049-2E63-4FA7-B967-D23525F1A052}" presName="topSpace" presStyleCnt="0"/>
      <dgm:spPr/>
    </dgm:pt>
    <dgm:pt modelId="{15BDEE27-A3A3-41B0-84F5-ABC82B9410A6}" type="pres">
      <dgm:prSet presAssocID="{0D946049-2E63-4FA7-B967-D23525F1A052}" presName="firstComp" presStyleCnt="0"/>
      <dgm:spPr/>
    </dgm:pt>
    <dgm:pt modelId="{AC95E746-FD89-488E-BDA3-35A1E1AC5D0A}" type="pres">
      <dgm:prSet presAssocID="{0D946049-2E63-4FA7-B967-D23525F1A052}" presName="firstChild" presStyleLbl="bgAccFollowNode1" presStyleIdx="0" presStyleCnt="2"/>
      <dgm:spPr/>
      <dgm:t>
        <a:bodyPr/>
        <a:lstStyle/>
        <a:p>
          <a:endParaRPr lang="fr-FR"/>
        </a:p>
      </dgm:t>
    </dgm:pt>
    <dgm:pt modelId="{C87D49B0-3216-4017-BB68-31E5C75A0737}" type="pres">
      <dgm:prSet presAssocID="{0D946049-2E63-4FA7-B967-D23525F1A052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6DD8B05-9D04-478A-8EAE-6AA6868B30E1}" type="pres">
      <dgm:prSet presAssocID="{0D946049-2E63-4FA7-B967-D23525F1A052}" presName="negSpace" presStyleCnt="0"/>
      <dgm:spPr/>
    </dgm:pt>
    <dgm:pt modelId="{B48F2858-B313-4290-97EA-32E8605085F4}" type="pres">
      <dgm:prSet presAssocID="{0D946049-2E63-4FA7-B967-D23525F1A052}" presName="circle" presStyleLbl="node1" presStyleIdx="0" presStyleCnt="2" custScaleX="88616" custScaleY="79221"/>
      <dgm:spPr/>
      <dgm:t>
        <a:bodyPr/>
        <a:lstStyle/>
        <a:p>
          <a:endParaRPr lang="fr-FR"/>
        </a:p>
      </dgm:t>
    </dgm:pt>
    <dgm:pt modelId="{FBEF64DE-263F-4140-962B-B5721911C480}" type="pres">
      <dgm:prSet presAssocID="{A8DCFAE8-4C0A-47CB-86FE-ABE9C9997A3E}" presName="transSpace" presStyleCnt="0"/>
      <dgm:spPr/>
    </dgm:pt>
    <dgm:pt modelId="{0EB2720A-CA90-45E9-9A2F-3A10E54151FF}" type="pres">
      <dgm:prSet presAssocID="{0D6C21AE-8212-48BF-A3C6-A99A1AF15570}" presName="posSpace" presStyleCnt="0"/>
      <dgm:spPr/>
    </dgm:pt>
    <dgm:pt modelId="{C39C7E48-95F0-4887-8969-2DBA6CC63A9F}" type="pres">
      <dgm:prSet presAssocID="{0D6C21AE-8212-48BF-A3C6-A99A1AF15570}" presName="vertFlow" presStyleCnt="0"/>
      <dgm:spPr/>
    </dgm:pt>
    <dgm:pt modelId="{547E3731-0507-432F-84D5-B1D2E1730EEA}" type="pres">
      <dgm:prSet presAssocID="{0D6C21AE-8212-48BF-A3C6-A99A1AF15570}" presName="topSpace" presStyleCnt="0"/>
      <dgm:spPr/>
    </dgm:pt>
    <dgm:pt modelId="{503CC5EF-165F-4D54-9E4A-C31986201D43}" type="pres">
      <dgm:prSet presAssocID="{0D6C21AE-8212-48BF-A3C6-A99A1AF15570}" presName="firstComp" presStyleCnt="0"/>
      <dgm:spPr/>
    </dgm:pt>
    <dgm:pt modelId="{1F18290B-3C7F-4995-B917-09FEFDBA360B}" type="pres">
      <dgm:prSet presAssocID="{0D6C21AE-8212-48BF-A3C6-A99A1AF15570}" presName="firstChild" presStyleLbl="bgAccFollowNode1" presStyleIdx="1" presStyleCnt="2"/>
      <dgm:spPr/>
      <dgm:t>
        <a:bodyPr/>
        <a:lstStyle/>
        <a:p>
          <a:endParaRPr lang="fr-FR"/>
        </a:p>
      </dgm:t>
    </dgm:pt>
    <dgm:pt modelId="{8C499888-FC3C-4009-B950-C0564039660F}" type="pres">
      <dgm:prSet presAssocID="{0D6C21AE-8212-48BF-A3C6-A99A1AF15570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7FF4248-9338-4F4C-B599-AA0B84EB9BC5}" type="pres">
      <dgm:prSet presAssocID="{0D6C21AE-8212-48BF-A3C6-A99A1AF15570}" presName="negSpace" presStyleCnt="0"/>
      <dgm:spPr/>
    </dgm:pt>
    <dgm:pt modelId="{F132A0F0-917A-4AA9-93A2-CE3A1786A0FC}" type="pres">
      <dgm:prSet presAssocID="{0D6C21AE-8212-48BF-A3C6-A99A1AF15570}" presName="circle" presStyleLbl="node1" presStyleIdx="1" presStyleCnt="2" custScaleX="80638" custScaleY="74500" custLinFactNeighborX="6087" custLinFactNeighborY="4121"/>
      <dgm:spPr/>
      <dgm:t>
        <a:bodyPr/>
        <a:lstStyle/>
        <a:p>
          <a:endParaRPr lang="fr-FR"/>
        </a:p>
      </dgm:t>
    </dgm:pt>
  </dgm:ptLst>
  <dgm:cxnLst>
    <dgm:cxn modelId="{421E07DD-8DC1-43D3-AD6F-8C8BBEB7BE16}" type="presOf" srcId="{0D946049-2E63-4FA7-B967-D23525F1A052}" destId="{B48F2858-B313-4290-97EA-32E8605085F4}" srcOrd="0" destOrd="0" presId="urn:microsoft.com/office/officeart/2005/8/layout/hList9"/>
    <dgm:cxn modelId="{310A63BB-1D3A-407C-ADFA-F86EA271460E}" srcId="{0B712B37-5857-4426-8B35-91258D756D56}" destId="{0D6C21AE-8212-48BF-A3C6-A99A1AF15570}" srcOrd="1" destOrd="0" parTransId="{C6F2A108-1009-4330-8405-C0C51E5FD83D}" sibTransId="{7A8C925F-CAEB-4676-A1B3-7BCA2DC95702}"/>
    <dgm:cxn modelId="{F1240799-AA3C-4745-A7C5-2E2227EB5B93}" srcId="{0D6C21AE-8212-48BF-A3C6-A99A1AF15570}" destId="{E78A466D-B926-4EF3-8C85-E3297E5C803C}" srcOrd="0" destOrd="0" parTransId="{822C7C02-6F62-49BF-9809-4C635207A077}" sibTransId="{170BDE41-7D45-4238-854F-64A4D0B304E8}"/>
    <dgm:cxn modelId="{AB9CC5F8-D1BA-435B-9583-3FB8BD2F7F95}" type="presOf" srcId="{5683977D-8067-4EA6-99DD-E5BD6F0811CB}" destId="{AC95E746-FD89-488E-BDA3-35A1E1AC5D0A}" srcOrd="0" destOrd="0" presId="urn:microsoft.com/office/officeart/2005/8/layout/hList9"/>
    <dgm:cxn modelId="{FD479BC0-03D1-4D50-846E-B849B2A90860}" type="presOf" srcId="{5683977D-8067-4EA6-99DD-E5BD6F0811CB}" destId="{C87D49B0-3216-4017-BB68-31E5C75A0737}" srcOrd="1" destOrd="0" presId="urn:microsoft.com/office/officeart/2005/8/layout/hList9"/>
    <dgm:cxn modelId="{4A082EC7-7CC5-497B-B2FC-18E9F052FCCF}" type="presOf" srcId="{E78A466D-B926-4EF3-8C85-E3297E5C803C}" destId="{1F18290B-3C7F-4995-B917-09FEFDBA360B}" srcOrd="0" destOrd="0" presId="urn:microsoft.com/office/officeart/2005/8/layout/hList9"/>
    <dgm:cxn modelId="{BC8EB306-8342-4F23-A801-9B7A5B18D48D}" type="presOf" srcId="{0B712B37-5857-4426-8B35-91258D756D56}" destId="{752BE20A-28D6-41D7-AACF-B950343EB369}" srcOrd="0" destOrd="0" presId="urn:microsoft.com/office/officeart/2005/8/layout/hList9"/>
    <dgm:cxn modelId="{FE5202F3-99B0-4D6A-AB4C-65254DB5772D}" srcId="{0B712B37-5857-4426-8B35-91258D756D56}" destId="{0D946049-2E63-4FA7-B967-D23525F1A052}" srcOrd="0" destOrd="0" parTransId="{8165C4FA-21AF-4153-8B2B-92CC508DECE6}" sibTransId="{A8DCFAE8-4C0A-47CB-86FE-ABE9C9997A3E}"/>
    <dgm:cxn modelId="{4520717E-AEF4-4800-B147-DCD0C860D858}" srcId="{0D946049-2E63-4FA7-B967-D23525F1A052}" destId="{5683977D-8067-4EA6-99DD-E5BD6F0811CB}" srcOrd="0" destOrd="0" parTransId="{06E0FD5C-98DA-4177-890C-2742F53D5DB7}" sibTransId="{4EF61D88-C189-4FD7-B3BF-81E46C19C606}"/>
    <dgm:cxn modelId="{59C59013-35E1-4D1A-B408-B4C7F8DB8C2F}" type="presOf" srcId="{0D6C21AE-8212-48BF-A3C6-A99A1AF15570}" destId="{F132A0F0-917A-4AA9-93A2-CE3A1786A0FC}" srcOrd="0" destOrd="0" presId="urn:microsoft.com/office/officeart/2005/8/layout/hList9"/>
    <dgm:cxn modelId="{D17FE786-ABFF-4A6A-9764-04829594F6FB}" type="presOf" srcId="{E78A466D-B926-4EF3-8C85-E3297E5C803C}" destId="{8C499888-FC3C-4009-B950-C0564039660F}" srcOrd="1" destOrd="0" presId="urn:microsoft.com/office/officeart/2005/8/layout/hList9"/>
    <dgm:cxn modelId="{2395F3D9-1D10-4CDC-9791-56FF7B69EF2B}" type="presParOf" srcId="{752BE20A-28D6-41D7-AACF-B950343EB369}" destId="{FA82FDC1-DA53-4DD0-81BC-236B30C7B969}" srcOrd="0" destOrd="0" presId="urn:microsoft.com/office/officeart/2005/8/layout/hList9"/>
    <dgm:cxn modelId="{2BFD3A35-1D06-4898-8E30-B95E44AE83A6}" type="presParOf" srcId="{752BE20A-28D6-41D7-AACF-B950343EB369}" destId="{18ADEFB8-400A-408C-8D5B-494583FDB0B3}" srcOrd="1" destOrd="0" presId="urn:microsoft.com/office/officeart/2005/8/layout/hList9"/>
    <dgm:cxn modelId="{CDCCDD94-B8DA-4519-AC46-21A92F9156B8}" type="presParOf" srcId="{18ADEFB8-400A-408C-8D5B-494583FDB0B3}" destId="{776EC9FB-4D29-4613-9B1F-2F1B65E2E27F}" srcOrd="0" destOrd="0" presId="urn:microsoft.com/office/officeart/2005/8/layout/hList9"/>
    <dgm:cxn modelId="{A9593FBA-B9DC-406F-84C7-E4C8D0CAB750}" type="presParOf" srcId="{18ADEFB8-400A-408C-8D5B-494583FDB0B3}" destId="{15BDEE27-A3A3-41B0-84F5-ABC82B9410A6}" srcOrd="1" destOrd="0" presId="urn:microsoft.com/office/officeart/2005/8/layout/hList9"/>
    <dgm:cxn modelId="{597120EA-85A1-47A2-A8A9-144536DBC70D}" type="presParOf" srcId="{15BDEE27-A3A3-41B0-84F5-ABC82B9410A6}" destId="{AC95E746-FD89-488E-BDA3-35A1E1AC5D0A}" srcOrd="0" destOrd="0" presId="urn:microsoft.com/office/officeart/2005/8/layout/hList9"/>
    <dgm:cxn modelId="{D4843C42-2798-498C-B900-58619EB2012B}" type="presParOf" srcId="{15BDEE27-A3A3-41B0-84F5-ABC82B9410A6}" destId="{C87D49B0-3216-4017-BB68-31E5C75A0737}" srcOrd="1" destOrd="0" presId="urn:microsoft.com/office/officeart/2005/8/layout/hList9"/>
    <dgm:cxn modelId="{60F81DA0-F9B7-4B56-9356-8B637DE94797}" type="presParOf" srcId="{752BE20A-28D6-41D7-AACF-B950343EB369}" destId="{06DD8B05-9D04-478A-8EAE-6AA6868B30E1}" srcOrd="2" destOrd="0" presId="urn:microsoft.com/office/officeart/2005/8/layout/hList9"/>
    <dgm:cxn modelId="{AC52A598-6653-4346-8C12-19C20B1E0285}" type="presParOf" srcId="{752BE20A-28D6-41D7-AACF-B950343EB369}" destId="{B48F2858-B313-4290-97EA-32E8605085F4}" srcOrd="3" destOrd="0" presId="urn:microsoft.com/office/officeart/2005/8/layout/hList9"/>
    <dgm:cxn modelId="{19DD92D7-A252-4A72-BF85-A6B5481B6A1B}" type="presParOf" srcId="{752BE20A-28D6-41D7-AACF-B950343EB369}" destId="{FBEF64DE-263F-4140-962B-B5721911C480}" srcOrd="4" destOrd="0" presId="urn:microsoft.com/office/officeart/2005/8/layout/hList9"/>
    <dgm:cxn modelId="{544615B2-C8F9-412C-A98C-5E4C1D9F3B01}" type="presParOf" srcId="{752BE20A-28D6-41D7-AACF-B950343EB369}" destId="{0EB2720A-CA90-45E9-9A2F-3A10E54151FF}" srcOrd="5" destOrd="0" presId="urn:microsoft.com/office/officeart/2005/8/layout/hList9"/>
    <dgm:cxn modelId="{EFD46BD9-2999-4A61-92BC-757B05CDE1FC}" type="presParOf" srcId="{752BE20A-28D6-41D7-AACF-B950343EB369}" destId="{C39C7E48-95F0-4887-8969-2DBA6CC63A9F}" srcOrd="6" destOrd="0" presId="urn:microsoft.com/office/officeart/2005/8/layout/hList9"/>
    <dgm:cxn modelId="{1E135684-A23B-4912-ABE9-E0BF0429417A}" type="presParOf" srcId="{C39C7E48-95F0-4887-8969-2DBA6CC63A9F}" destId="{547E3731-0507-432F-84D5-B1D2E1730EEA}" srcOrd="0" destOrd="0" presId="urn:microsoft.com/office/officeart/2005/8/layout/hList9"/>
    <dgm:cxn modelId="{5D0C53F5-D1B9-4406-876D-EEC50AC08A0C}" type="presParOf" srcId="{C39C7E48-95F0-4887-8969-2DBA6CC63A9F}" destId="{503CC5EF-165F-4D54-9E4A-C31986201D43}" srcOrd="1" destOrd="0" presId="urn:microsoft.com/office/officeart/2005/8/layout/hList9"/>
    <dgm:cxn modelId="{A76C991E-989A-4EE7-8212-8432E6A590BA}" type="presParOf" srcId="{503CC5EF-165F-4D54-9E4A-C31986201D43}" destId="{1F18290B-3C7F-4995-B917-09FEFDBA360B}" srcOrd="0" destOrd="0" presId="urn:microsoft.com/office/officeart/2005/8/layout/hList9"/>
    <dgm:cxn modelId="{ED444FFB-014A-4A86-9781-EC40162DF9E7}" type="presParOf" srcId="{503CC5EF-165F-4D54-9E4A-C31986201D43}" destId="{8C499888-FC3C-4009-B950-C0564039660F}" srcOrd="1" destOrd="0" presId="urn:microsoft.com/office/officeart/2005/8/layout/hList9"/>
    <dgm:cxn modelId="{CD0D22E4-887C-4B70-8994-262F3F0BE354}" type="presParOf" srcId="{752BE20A-28D6-41D7-AACF-B950343EB369}" destId="{87FF4248-9338-4F4C-B599-AA0B84EB9BC5}" srcOrd="7" destOrd="0" presId="urn:microsoft.com/office/officeart/2005/8/layout/hList9"/>
    <dgm:cxn modelId="{F99353A0-C68E-4E30-88AB-8E833BCF1473}" type="presParOf" srcId="{752BE20A-28D6-41D7-AACF-B950343EB369}" destId="{F132A0F0-917A-4AA9-93A2-CE3A1786A0FC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DA428B-E7EC-4AB4-BB46-6BBEFC965D36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776BE41-CFCB-4239-B8BD-E06A39EA8413}">
      <dgm:prSet phldrT="[Texte]" custT="1"/>
      <dgm:spPr/>
      <dgm:t>
        <a:bodyPr/>
        <a:lstStyle/>
        <a:p>
          <a:r>
            <a:rPr 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Cours</a:t>
          </a:r>
          <a:endParaRPr lang="fr-FR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082740-F380-44E0-B439-84BCE92E934E}" type="parTrans" cxnId="{0375DAD1-9E17-4F09-B673-BD2E8F0E2320}">
      <dgm:prSet/>
      <dgm:spPr/>
      <dgm:t>
        <a:bodyPr/>
        <a:lstStyle/>
        <a:p>
          <a:endParaRPr lang="fr-FR"/>
        </a:p>
      </dgm:t>
    </dgm:pt>
    <dgm:pt modelId="{FBFAAE9E-8EC0-4C3E-8160-F4D563F323D0}" type="sibTrans" cxnId="{0375DAD1-9E17-4F09-B673-BD2E8F0E2320}">
      <dgm:prSet/>
      <dgm:spPr/>
      <dgm:t>
        <a:bodyPr/>
        <a:lstStyle/>
        <a:p>
          <a:endParaRPr lang="fr-FR"/>
        </a:p>
      </dgm:t>
    </dgm:pt>
    <dgm:pt modelId="{66D0E05A-7A4C-4DFC-BEEF-B7C2F2B440B8}">
      <dgm:prSet phldrT="[Texte]" custT="1"/>
      <dgm:spPr/>
      <dgm:t>
        <a:bodyPr/>
        <a:lstStyle/>
        <a:p>
          <a:r>
            <a:rPr lang="fr-FR" sz="2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Conf</a:t>
          </a:r>
          <a:endParaRPr lang="fr-FR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E65C50-E708-4483-8C69-5F0312A8AD8E}" type="parTrans" cxnId="{116C4BB3-0132-4D78-A7D0-CDFBF02961AE}">
      <dgm:prSet/>
      <dgm:spPr/>
      <dgm:t>
        <a:bodyPr/>
        <a:lstStyle/>
        <a:p>
          <a:endParaRPr lang="fr-FR"/>
        </a:p>
      </dgm:t>
    </dgm:pt>
    <dgm:pt modelId="{DFB08908-0440-4724-9C71-698C93DF7E6F}" type="sibTrans" cxnId="{116C4BB3-0132-4D78-A7D0-CDFBF02961AE}">
      <dgm:prSet/>
      <dgm:spPr/>
      <dgm:t>
        <a:bodyPr/>
        <a:lstStyle/>
        <a:p>
          <a:endParaRPr lang="fr-FR"/>
        </a:p>
      </dgm:t>
    </dgm:pt>
    <dgm:pt modelId="{6D3184E7-77A9-4347-A02F-C38097BD2E45}">
      <dgm:prSet phldrT="[Texte]" custT="1"/>
      <dgm:spPr/>
      <dgm:t>
        <a:bodyPr/>
        <a:lstStyle/>
        <a:p>
          <a:r>
            <a:rPr 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Réflexion</a:t>
          </a:r>
          <a:endParaRPr lang="fr-FR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85F348-37D8-4D2B-874F-FADED93A273E}" type="parTrans" cxnId="{C6E6A376-53EE-49B9-A4EC-45BDE3C7101D}">
      <dgm:prSet/>
      <dgm:spPr/>
      <dgm:t>
        <a:bodyPr/>
        <a:lstStyle/>
        <a:p>
          <a:endParaRPr lang="fr-FR"/>
        </a:p>
      </dgm:t>
    </dgm:pt>
    <dgm:pt modelId="{862871DB-DB20-411E-9FC7-6C7A75CBC766}" type="sibTrans" cxnId="{C6E6A376-53EE-49B9-A4EC-45BDE3C7101D}">
      <dgm:prSet/>
      <dgm:spPr/>
      <dgm:t>
        <a:bodyPr/>
        <a:lstStyle/>
        <a:p>
          <a:endParaRPr lang="fr-FR"/>
        </a:p>
      </dgm:t>
    </dgm:pt>
    <dgm:pt modelId="{558A74AD-3B80-4C87-A58A-81FA50775485}">
      <dgm:prSet phldrT="[Texte]" custT="1"/>
      <dgm:spPr/>
      <dgm:t>
        <a:bodyPr/>
        <a:lstStyle/>
        <a:p>
          <a:r>
            <a:rPr 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Echange</a:t>
          </a:r>
          <a:endParaRPr lang="fr-FR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5589F0-D53F-4137-960B-358FF0CD3FC9}" type="parTrans" cxnId="{AE5A2172-A000-4951-ACD7-15E1A136832A}">
      <dgm:prSet/>
      <dgm:spPr/>
      <dgm:t>
        <a:bodyPr/>
        <a:lstStyle/>
        <a:p>
          <a:endParaRPr lang="fr-FR"/>
        </a:p>
      </dgm:t>
    </dgm:pt>
    <dgm:pt modelId="{A7103921-5018-450E-BB4D-04EF04A9FBC0}" type="sibTrans" cxnId="{AE5A2172-A000-4951-ACD7-15E1A136832A}">
      <dgm:prSet/>
      <dgm:spPr/>
      <dgm:t>
        <a:bodyPr/>
        <a:lstStyle/>
        <a:p>
          <a:endParaRPr lang="fr-FR"/>
        </a:p>
      </dgm:t>
    </dgm:pt>
    <dgm:pt modelId="{6E7F3B47-BB03-4534-8D70-156898969962}" type="pres">
      <dgm:prSet presAssocID="{62DA428B-E7EC-4AB4-BB46-6BBEFC965D3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FCDD676-0894-4944-888D-8069B55892EA}" type="pres">
      <dgm:prSet presAssocID="{3776BE41-CFCB-4239-B8BD-E06A39EA8413}" presName="dummy" presStyleCnt="0"/>
      <dgm:spPr/>
    </dgm:pt>
    <dgm:pt modelId="{93769A4A-D2D5-4A0D-9943-6AAD1692D447}" type="pres">
      <dgm:prSet presAssocID="{3776BE41-CFCB-4239-B8BD-E06A39EA8413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47A68F3-FB83-4D71-B4AC-7E2B9941A9C8}" type="pres">
      <dgm:prSet presAssocID="{FBFAAE9E-8EC0-4C3E-8160-F4D563F323D0}" presName="sibTrans" presStyleLbl="node1" presStyleIdx="0" presStyleCnt="4"/>
      <dgm:spPr/>
      <dgm:t>
        <a:bodyPr/>
        <a:lstStyle/>
        <a:p>
          <a:endParaRPr lang="fr-FR"/>
        </a:p>
      </dgm:t>
    </dgm:pt>
    <dgm:pt modelId="{31EAD741-A491-466D-BFCA-5AFAD8C3528B}" type="pres">
      <dgm:prSet presAssocID="{66D0E05A-7A4C-4DFC-BEEF-B7C2F2B440B8}" presName="dummy" presStyleCnt="0"/>
      <dgm:spPr/>
    </dgm:pt>
    <dgm:pt modelId="{DD7C21D9-A4BD-4463-AA17-DA73AD8B1487}" type="pres">
      <dgm:prSet presAssocID="{66D0E05A-7A4C-4DFC-BEEF-B7C2F2B440B8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F4BBEA8-A581-4F95-89A3-05870BB8E467}" type="pres">
      <dgm:prSet presAssocID="{DFB08908-0440-4724-9C71-698C93DF7E6F}" presName="sibTrans" presStyleLbl="node1" presStyleIdx="1" presStyleCnt="4"/>
      <dgm:spPr/>
      <dgm:t>
        <a:bodyPr/>
        <a:lstStyle/>
        <a:p>
          <a:endParaRPr lang="fr-FR"/>
        </a:p>
      </dgm:t>
    </dgm:pt>
    <dgm:pt modelId="{80350018-B7BC-4841-857A-AE7A52D48C04}" type="pres">
      <dgm:prSet presAssocID="{6D3184E7-77A9-4347-A02F-C38097BD2E45}" presName="dummy" presStyleCnt="0"/>
      <dgm:spPr/>
    </dgm:pt>
    <dgm:pt modelId="{681CB59A-F0A0-41B0-B43B-18681C34AFE1}" type="pres">
      <dgm:prSet presAssocID="{6D3184E7-77A9-4347-A02F-C38097BD2E45}" presName="node" presStyleLbl="revTx" presStyleIdx="2" presStyleCnt="4" custScaleX="121415" custScaleY="110544" custRadScaleRad="102337" custRadScaleInc="208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1A2CE29-B7AD-4BC7-AC3C-1E3796C21FFE}" type="pres">
      <dgm:prSet presAssocID="{862871DB-DB20-411E-9FC7-6C7A75CBC766}" presName="sibTrans" presStyleLbl="node1" presStyleIdx="2" presStyleCnt="4"/>
      <dgm:spPr/>
      <dgm:t>
        <a:bodyPr/>
        <a:lstStyle/>
        <a:p>
          <a:endParaRPr lang="fr-FR"/>
        </a:p>
      </dgm:t>
    </dgm:pt>
    <dgm:pt modelId="{9B23CD14-ECAE-4E37-B9A1-B08F3A0CF8D3}" type="pres">
      <dgm:prSet presAssocID="{558A74AD-3B80-4C87-A58A-81FA50775485}" presName="dummy" presStyleCnt="0"/>
      <dgm:spPr/>
    </dgm:pt>
    <dgm:pt modelId="{E4025981-5B29-4860-91BD-BC64EE4C44DB}" type="pres">
      <dgm:prSet presAssocID="{558A74AD-3B80-4C87-A58A-81FA50775485}" presName="node" presStyleLbl="revTx" presStyleIdx="3" presStyleCnt="4" custScaleX="12209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56753D7-62B9-4254-9654-B3026F1CE1F9}" type="pres">
      <dgm:prSet presAssocID="{A7103921-5018-450E-BB4D-04EF04A9FBC0}" presName="sibTrans" presStyleLbl="node1" presStyleIdx="3" presStyleCnt="4"/>
      <dgm:spPr/>
      <dgm:t>
        <a:bodyPr/>
        <a:lstStyle/>
        <a:p>
          <a:endParaRPr lang="fr-FR"/>
        </a:p>
      </dgm:t>
    </dgm:pt>
  </dgm:ptLst>
  <dgm:cxnLst>
    <dgm:cxn modelId="{24F78B2D-6717-4E8B-A523-3CBF6464DB5D}" type="presOf" srcId="{A7103921-5018-450E-BB4D-04EF04A9FBC0}" destId="{256753D7-62B9-4254-9654-B3026F1CE1F9}" srcOrd="0" destOrd="0" presId="urn:microsoft.com/office/officeart/2005/8/layout/cycle1"/>
    <dgm:cxn modelId="{C766C06B-46FC-4B0C-A28E-5FF6B0E54BAC}" type="presOf" srcId="{62DA428B-E7EC-4AB4-BB46-6BBEFC965D36}" destId="{6E7F3B47-BB03-4534-8D70-156898969962}" srcOrd="0" destOrd="0" presId="urn:microsoft.com/office/officeart/2005/8/layout/cycle1"/>
    <dgm:cxn modelId="{259779B7-487D-4EB5-A560-3EE09B56DC9D}" type="presOf" srcId="{DFB08908-0440-4724-9C71-698C93DF7E6F}" destId="{FF4BBEA8-A581-4F95-89A3-05870BB8E467}" srcOrd="0" destOrd="0" presId="urn:microsoft.com/office/officeart/2005/8/layout/cycle1"/>
    <dgm:cxn modelId="{903B6BED-C4C2-4B73-B625-89E854100761}" type="presOf" srcId="{6D3184E7-77A9-4347-A02F-C38097BD2E45}" destId="{681CB59A-F0A0-41B0-B43B-18681C34AFE1}" srcOrd="0" destOrd="0" presId="urn:microsoft.com/office/officeart/2005/8/layout/cycle1"/>
    <dgm:cxn modelId="{C79FE03A-E34F-41C5-97E0-A94C03704323}" type="presOf" srcId="{862871DB-DB20-411E-9FC7-6C7A75CBC766}" destId="{E1A2CE29-B7AD-4BC7-AC3C-1E3796C21FFE}" srcOrd="0" destOrd="0" presId="urn:microsoft.com/office/officeart/2005/8/layout/cycle1"/>
    <dgm:cxn modelId="{D2E42DCF-65A6-46B6-834B-1263D69FD971}" type="presOf" srcId="{FBFAAE9E-8EC0-4C3E-8160-F4D563F323D0}" destId="{C47A68F3-FB83-4D71-B4AC-7E2B9941A9C8}" srcOrd="0" destOrd="0" presId="urn:microsoft.com/office/officeart/2005/8/layout/cycle1"/>
    <dgm:cxn modelId="{A1328471-FCF4-426F-8B5C-09975DB0E2D2}" type="presOf" srcId="{558A74AD-3B80-4C87-A58A-81FA50775485}" destId="{E4025981-5B29-4860-91BD-BC64EE4C44DB}" srcOrd="0" destOrd="0" presId="urn:microsoft.com/office/officeart/2005/8/layout/cycle1"/>
    <dgm:cxn modelId="{5256E378-6C94-4BC5-9A80-1F40F486F4D7}" type="presOf" srcId="{3776BE41-CFCB-4239-B8BD-E06A39EA8413}" destId="{93769A4A-D2D5-4A0D-9943-6AAD1692D447}" srcOrd="0" destOrd="0" presId="urn:microsoft.com/office/officeart/2005/8/layout/cycle1"/>
    <dgm:cxn modelId="{AE5A2172-A000-4951-ACD7-15E1A136832A}" srcId="{62DA428B-E7EC-4AB4-BB46-6BBEFC965D36}" destId="{558A74AD-3B80-4C87-A58A-81FA50775485}" srcOrd="3" destOrd="0" parTransId="{A25589F0-D53F-4137-960B-358FF0CD3FC9}" sibTransId="{A7103921-5018-450E-BB4D-04EF04A9FBC0}"/>
    <dgm:cxn modelId="{116C4BB3-0132-4D78-A7D0-CDFBF02961AE}" srcId="{62DA428B-E7EC-4AB4-BB46-6BBEFC965D36}" destId="{66D0E05A-7A4C-4DFC-BEEF-B7C2F2B440B8}" srcOrd="1" destOrd="0" parTransId="{09E65C50-E708-4483-8C69-5F0312A8AD8E}" sibTransId="{DFB08908-0440-4724-9C71-698C93DF7E6F}"/>
    <dgm:cxn modelId="{C6E6A376-53EE-49B9-A4EC-45BDE3C7101D}" srcId="{62DA428B-E7EC-4AB4-BB46-6BBEFC965D36}" destId="{6D3184E7-77A9-4347-A02F-C38097BD2E45}" srcOrd="2" destOrd="0" parTransId="{C485F348-37D8-4D2B-874F-FADED93A273E}" sibTransId="{862871DB-DB20-411E-9FC7-6C7A75CBC766}"/>
    <dgm:cxn modelId="{0375DAD1-9E17-4F09-B673-BD2E8F0E2320}" srcId="{62DA428B-E7EC-4AB4-BB46-6BBEFC965D36}" destId="{3776BE41-CFCB-4239-B8BD-E06A39EA8413}" srcOrd="0" destOrd="0" parTransId="{DA082740-F380-44E0-B439-84BCE92E934E}" sibTransId="{FBFAAE9E-8EC0-4C3E-8160-F4D563F323D0}"/>
    <dgm:cxn modelId="{D37D7855-8388-4FDA-AF33-07DD4D196CB5}" type="presOf" srcId="{66D0E05A-7A4C-4DFC-BEEF-B7C2F2B440B8}" destId="{DD7C21D9-A4BD-4463-AA17-DA73AD8B1487}" srcOrd="0" destOrd="0" presId="urn:microsoft.com/office/officeart/2005/8/layout/cycle1"/>
    <dgm:cxn modelId="{74158413-AFF8-4B3D-85D3-D2BFF478A7FE}" type="presParOf" srcId="{6E7F3B47-BB03-4534-8D70-156898969962}" destId="{EFCDD676-0894-4944-888D-8069B55892EA}" srcOrd="0" destOrd="0" presId="urn:microsoft.com/office/officeart/2005/8/layout/cycle1"/>
    <dgm:cxn modelId="{7EB9E4A6-A388-4807-9FB0-A2A3A6D7F3C4}" type="presParOf" srcId="{6E7F3B47-BB03-4534-8D70-156898969962}" destId="{93769A4A-D2D5-4A0D-9943-6AAD1692D447}" srcOrd="1" destOrd="0" presId="urn:microsoft.com/office/officeart/2005/8/layout/cycle1"/>
    <dgm:cxn modelId="{038C9552-E635-41DE-A51E-11039C7CE607}" type="presParOf" srcId="{6E7F3B47-BB03-4534-8D70-156898969962}" destId="{C47A68F3-FB83-4D71-B4AC-7E2B9941A9C8}" srcOrd="2" destOrd="0" presId="urn:microsoft.com/office/officeart/2005/8/layout/cycle1"/>
    <dgm:cxn modelId="{44137CF5-C6A7-4849-8A42-5D7D84D98ADE}" type="presParOf" srcId="{6E7F3B47-BB03-4534-8D70-156898969962}" destId="{31EAD741-A491-466D-BFCA-5AFAD8C3528B}" srcOrd="3" destOrd="0" presId="urn:microsoft.com/office/officeart/2005/8/layout/cycle1"/>
    <dgm:cxn modelId="{0AD14277-2C40-4BFC-97BC-0F6582ECFBFD}" type="presParOf" srcId="{6E7F3B47-BB03-4534-8D70-156898969962}" destId="{DD7C21D9-A4BD-4463-AA17-DA73AD8B1487}" srcOrd="4" destOrd="0" presId="urn:microsoft.com/office/officeart/2005/8/layout/cycle1"/>
    <dgm:cxn modelId="{4829F999-D832-49B6-982D-AD41BBA80ECB}" type="presParOf" srcId="{6E7F3B47-BB03-4534-8D70-156898969962}" destId="{FF4BBEA8-A581-4F95-89A3-05870BB8E467}" srcOrd="5" destOrd="0" presId="urn:microsoft.com/office/officeart/2005/8/layout/cycle1"/>
    <dgm:cxn modelId="{C64032B6-31B0-4ECC-A2AC-FC3BBF9A94CE}" type="presParOf" srcId="{6E7F3B47-BB03-4534-8D70-156898969962}" destId="{80350018-B7BC-4841-857A-AE7A52D48C04}" srcOrd="6" destOrd="0" presId="urn:microsoft.com/office/officeart/2005/8/layout/cycle1"/>
    <dgm:cxn modelId="{FA1F3692-C148-4237-B3AA-17BC40A7FD71}" type="presParOf" srcId="{6E7F3B47-BB03-4534-8D70-156898969962}" destId="{681CB59A-F0A0-41B0-B43B-18681C34AFE1}" srcOrd="7" destOrd="0" presId="urn:microsoft.com/office/officeart/2005/8/layout/cycle1"/>
    <dgm:cxn modelId="{AEB5919B-715A-4DD2-BC1D-9E0945D4243D}" type="presParOf" srcId="{6E7F3B47-BB03-4534-8D70-156898969962}" destId="{E1A2CE29-B7AD-4BC7-AC3C-1E3796C21FFE}" srcOrd="8" destOrd="0" presId="urn:microsoft.com/office/officeart/2005/8/layout/cycle1"/>
    <dgm:cxn modelId="{2B607744-F4C3-47C9-836E-0B308AAD012A}" type="presParOf" srcId="{6E7F3B47-BB03-4534-8D70-156898969962}" destId="{9B23CD14-ECAE-4E37-B9A1-B08F3A0CF8D3}" srcOrd="9" destOrd="0" presId="urn:microsoft.com/office/officeart/2005/8/layout/cycle1"/>
    <dgm:cxn modelId="{78412514-2D78-4FFC-A011-72478B3745C2}" type="presParOf" srcId="{6E7F3B47-BB03-4534-8D70-156898969962}" destId="{E4025981-5B29-4860-91BD-BC64EE4C44DB}" srcOrd="10" destOrd="0" presId="urn:microsoft.com/office/officeart/2005/8/layout/cycle1"/>
    <dgm:cxn modelId="{9323D380-4F03-4DF3-AB14-2097938CA899}" type="presParOf" srcId="{6E7F3B47-BB03-4534-8D70-156898969962}" destId="{256753D7-62B9-4254-9654-B3026F1CE1F9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C95E746-FD89-488E-BDA3-35A1E1AC5D0A}">
      <dsp:nvSpPr>
        <dsp:cNvPr id="0" name=""/>
        <dsp:cNvSpPr/>
      </dsp:nvSpPr>
      <dsp:spPr>
        <a:xfrm>
          <a:off x="1040826" y="823893"/>
          <a:ext cx="1951136" cy="13014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/>
            <a:t>En </a:t>
          </a:r>
          <a:r>
            <a:rPr lang="fr-FR" sz="2500" kern="1200" dirty="0" err="1" smtClean="0"/>
            <a:t>présentiel</a:t>
          </a:r>
          <a:endParaRPr lang="fr-FR" sz="2500" kern="1200" dirty="0"/>
        </a:p>
      </dsp:txBody>
      <dsp:txXfrm>
        <a:off x="1353008" y="823893"/>
        <a:ext cx="1638954" cy="1301408"/>
      </dsp:txXfrm>
    </dsp:sp>
    <dsp:sp modelId="{B48F2858-B313-4290-97EA-32E8605085F4}">
      <dsp:nvSpPr>
        <dsp:cNvPr id="0" name=""/>
        <dsp:cNvSpPr/>
      </dsp:nvSpPr>
      <dsp:spPr>
        <a:xfrm>
          <a:off x="220" y="303590"/>
          <a:ext cx="1152679" cy="10304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30%</a:t>
          </a:r>
          <a:endParaRPr lang="fr-FR" sz="2800" kern="1200" dirty="0"/>
        </a:p>
      </dsp:txBody>
      <dsp:txXfrm>
        <a:off x="220" y="303590"/>
        <a:ext cx="1152679" cy="1030473"/>
      </dsp:txXfrm>
    </dsp:sp>
    <dsp:sp modelId="{1F18290B-3C7F-4995-B917-09FEFDBA360B}">
      <dsp:nvSpPr>
        <dsp:cNvPr id="0" name=""/>
        <dsp:cNvSpPr/>
      </dsp:nvSpPr>
      <dsp:spPr>
        <a:xfrm>
          <a:off x="4144642" y="823893"/>
          <a:ext cx="1951136" cy="13014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 smtClean="0"/>
            <a:t>En entreprise</a:t>
          </a:r>
          <a:endParaRPr lang="fr-FR" sz="2500" kern="1200" dirty="0"/>
        </a:p>
      </dsp:txBody>
      <dsp:txXfrm>
        <a:off x="4456824" y="823893"/>
        <a:ext cx="1638954" cy="1301408"/>
      </dsp:txXfrm>
    </dsp:sp>
    <dsp:sp modelId="{F132A0F0-917A-4AA9-93A2-CE3A1786A0FC}">
      <dsp:nvSpPr>
        <dsp:cNvPr id="0" name=""/>
        <dsp:cNvSpPr/>
      </dsp:nvSpPr>
      <dsp:spPr>
        <a:xfrm>
          <a:off x="3286144" y="357194"/>
          <a:ext cx="1048905" cy="9690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70%</a:t>
          </a:r>
          <a:endParaRPr lang="fr-FR" sz="2800" kern="1200" dirty="0"/>
        </a:p>
      </dsp:txBody>
      <dsp:txXfrm>
        <a:off x="3286144" y="357194"/>
        <a:ext cx="1048905" cy="96906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769A4A-D2D5-4A0D-9943-6AAD1692D447}">
      <dsp:nvSpPr>
        <dsp:cNvPr id="0" name=""/>
        <dsp:cNvSpPr/>
      </dsp:nvSpPr>
      <dsp:spPr>
        <a:xfrm>
          <a:off x="4028754" y="85416"/>
          <a:ext cx="1355097" cy="1355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Cours</a:t>
          </a:r>
          <a:endParaRPr lang="fr-FR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28754" y="85416"/>
        <a:ext cx="1355097" cy="1355097"/>
      </dsp:txXfrm>
    </dsp:sp>
    <dsp:sp modelId="{C47A68F3-FB83-4D71-B4AC-7E2B9941A9C8}">
      <dsp:nvSpPr>
        <dsp:cNvPr id="0" name=""/>
        <dsp:cNvSpPr/>
      </dsp:nvSpPr>
      <dsp:spPr>
        <a:xfrm>
          <a:off x="1639911" y="-293"/>
          <a:ext cx="3829650" cy="3829650"/>
        </a:xfrm>
        <a:prstGeom prst="circularArrow">
          <a:avLst>
            <a:gd name="adj1" fmla="val 6900"/>
            <a:gd name="adj2" fmla="val 465185"/>
            <a:gd name="adj3" fmla="val 550120"/>
            <a:gd name="adj4" fmla="val 20584696"/>
            <a:gd name="adj5" fmla="val 80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7C21D9-A4BD-4463-AA17-DA73AD8B1487}">
      <dsp:nvSpPr>
        <dsp:cNvPr id="0" name=""/>
        <dsp:cNvSpPr/>
      </dsp:nvSpPr>
      <dsp:spPr>
        <a:xfrm>
          <a:off x="4028754" y="2388548"/>
          <a:ext cx="1355097" cy="1355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Conf</a:t>
          </a:r>
          <a:endParaRPr lang="fr-FR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28754" y="2388548"/>
        <a:ext cx="1355097" cy="1355097"/>
      </dsp:txXfrm>
    </dsp:sp>
    <dsp:sp modelId="{FF4BBEA8-A581-4F95-89A3-05870BB8E467}">
      <dsp:nvSpPr>
        <dsp:cNvPr id="0" name=""/>
        <dsp:cNvSpPr/>
      </dsp:nvSpPr>
      <dsp:spPr>
        <a:xfrm>
          <a:off x="1567408" y="23635"/>
          <a:ext cx="3829650" cy="3829650"/>
        </a:xfrm>
        <a:prstGeom prst="circularArrow">
          <a:avLst>
            <a:gd name="adj1" fmla="val 6900"/>
            <a:gd name="adj2" fmla="val 465185"/>
            <a:gd name="adj3" fmla="val 5563404"/>
            <a:gd name="adj4" fmla="val 4223513"/>
            <a:gd name="adj5" fmla="val 80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CB59A-F0A0-41B0-B43B-18681C34AFE1}">
      <dsp:nvSpPr>
        <dsp:cNvPr id="0" name=""/>
        <dsp:cNvSpPr/>
      </dsp:nvSpPr>
      <dsp:spPr>
        <a:xfrm>
          <a:off x="1540817" y="2331083"/>
          <a:ext cx="1645292" cy="1497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Réflexion</a:t>
          </a:r>
          <a:endParaRPr lang="fr-FR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40817" y="2331083"/>
        <a:ext cx="1645292" cy="1497979"/>
      </dsp:txXfrm>
    </dsp:sp>
    <dsp:sp modelId="{E1A2CE29-B7AD-4BC7-AC3C-1E3796C21FFE}">
      <dsp:nvSpPr>
        <dsp:cNvPr id="0" name=""/>
        <dsp:cNvSpPr/>
      </dsp:nvSpPr>
      <dsp:spPr>
        <a:xfrm>
          <a:off x="1617228" y="68697"/>
          <a:ext cx="3829650" cy="3829650"/>
        </a:xfrm>
        <a:prstGeom prst="circularArrow">
          <a:avLst>
            <a:gd name="adj1" fmla="val 6900"/>
            <a:gd name="adj2" fmla="val 465185"/>
            <a:gd name="adj3" fmla="val 11503437"/>
            <a:gd name="adj4" fmla="val 10060645"/>
            <a:gd name="adj5" fmla="val 80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25981-5B29-4860-91BD-BC64EE4C44DB}">
      <dsp:nvSpPr>
        <dsp:cNvPr id="0" name=""/>
        <dsp:cNvSpPr/>
      </dsp:nvSpPr>
      <dsp:spPr>
        <a:xfrm>
          <a:off x="1575889" y="85416"/>
          <a:ext cx="1654561" cy="1355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Echange</a:t>
          </a:r>
          <a:endParaRPr lang="fr-FR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75889" y="85416"/>
        <a:ext cx="1654561" cy="1355097"/>
      </dsp:txXfrm>
    </dsp:sp>
    <dsp:sp modelId="{256753D7-62B9-4254-9654-B3026F1CE1F9}">
      <dsp:nvSpPr>
        <dsp:cNvPr id="0" name=""/>
        <dsp:cNvSpPr/>
      </dsp:nvSpPr>
      <dsp:spPr>
        <a:xfrm>
          <a:off x="1639911" y="-293"/>
          <a:ext cx="3829650" cy="3829650"/>
        </a:xfrm>
        <a:prstGeom prst="circularArrow">
          <a:avLst>
            <a:gd name="adj1" fmla="val 6900"/>
            <a:gd name="adj2" fmla="val 465185"/>
            <a:gd name="adj3" fmla="val 16750120"/>
            <a:gd name="adj4" fmla="val 15510855"/>
            <a:gd name="adj5" fmla="val 80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E1F11-2860-4A3D-B964-DA27EB390B32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E6A39-3308-4C0B-8B3D-FBE84D80C0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73020" y="8651201"/>
            <a:ext cx="2959052" cy="49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74" tIns="45537" rIns="91074" bIns="45537" anchor="b"/>
          <a:lstStyle/>
          <a:p>
            <a:pPr algn="r" defTabSz="911225" eaLnBrk="0" hangingPunct="0"/>
            <a:fld id="{3C6D6FF6-D685-42C4-85F9-D8C3CDBD8844}" type="slidenum">
              <a:rPr lang="fr-FR" sz="1200"/>
              <a:pPr algn="r" defTabSz="911225" eaLnBrk="0" hangingPunct="0"/>
              <a:t>10</a:t>
            </a:fld>
            <a:endParaRPr lang="fr-FR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703263"/>
            <a:ext cx="4595813" cy="3446462"/>
          </a:xfrm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48" y="4360170"/>
            <a:ext cx="5010618" cy="408067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176" tIns="46088" rIns="92176" bIns="46088"/>
          <a:lstStyle/>
          <a:p>
            <a:r>
              <a:rPr lang="fr-FR" smtClean="0"/>
              <a:t>Cette plate-forme sera hébergée sur les serveurs de l ’enic</a:t>
            </a:r>
          </a:p>
          <a:p>
            <a:r>
              <a:rPr lang="fr-FR" smtClean="0"/>
              <a:t>Elle contient l ’accès à toutes les ressources nécessaires aux stagiaires et aux tuteurs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E0BDD9-2C7E-4C0F-AFF3-EF70B6992AD2}" type="slidenum">
              <a:rPr lang="fr-FR"/>
              <a:pPr/>
              <a:t>15</a:t>
            </a:fld>
            <a:endParaRPr lang="fr-FR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33079E-56E4-42A7-80BC-426962E085AF}" type="slidenum">
              <a:rPr lang="fr-FR"/>
              <a:pPr/>
              <a:t>16</a:t>
            </a:fld>
            <a:endParaRPr lang="fr-FR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B8FE0-C392-4382-8921-E6FFE28B9ADD}" type="slidenum">
              <a:rPr lang="fr-FR"/>
              <a:pPr/>
              <a:t>17</a:t>
            </a:fld>
            <a:endParaRPr lang="fr-FR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E-</a:t>
            </a:r>
            <a:r>
              <a:rPr lang="fr-FR" dirty="0" err="1" smtClean="0"/>
              <a:t>learning</a:t>
            </a:r>
            <a:r>
              <a:rPr lang="fr-FR" dirty="0" smtClean="0"/>
              <a:t> : accessible</a:t>
            </a:r>
            <a:r>
              <a:rPr lang="fr-FR" baseline="0" dirty="0" smtClean="0"/>
              <a:t> 24H/24. Peut être revu, interrompu, repris</a:t>
            </a:r>
          </a:p>
          <a:p>
            <a:r>
              <a:rPr lang="fr-FR" baseline="0" dirty="0" smtClean="0"/>
              <a:t>Cours : apport e connaissances. Accompagné d’un support de cours</a:t>
            </a:r>
          </a:p>
          <a:p>
            <a:r>
              <a:rPr lang="fr-FR" baseline="0" dirty="0" smtClean="0"/>
              <a:t>Séquences e-</a:t>
            </a:r>
            <a:r>
              <a:rPr lang="fr-FR" baseline="0" dirty="0" err="1" smtClean="0"/>
              <a:t>learning</a:t>
            </a:r>
            <a:r>
              <a:rPr lang="fr-FR" baseline="0" dirty="0" smtClean="0"/>
              <a:t> organisées en séquences d’un équivalent </a:t>
            </a:r>
            <a:r>
              <a:rPr lang="fr-FR" baseline="0" dirty="0" err="1" smtClean="0"/>
              <a:t>présentiel</a:t>
            </a:r>
            <a:r>
              <a:rPr lang="fr-FR" baseline="0" dirty="0" smtClean="0"/>
              <a:t> égal à la durée du temps de formation possible de l’étudiant</a:t>
            </a:r>
          </a:p>
          <a:p>
            <a:r>
              <a:rPr lang="fr-FR" baseline="0" dirty="0" smtClean="0"/>
              <a:t>Notamment, chaque séquence fait 2H. Le calendrier tient compte du temps disponible de l’étudiant pour se former, à savoir 1 séquence tous les 2 jours</a:t>
            </a:r>
          </a:p>
          <a:p>
            <a:r>
              <a:rPr lang="fr-FR" baseline="0" dirty="0" smtClean="0"/>
              <a:t>Afin que l’étudiant n’ait pas à attendre le rendez-vous de CV pour avoir des réponses, un forum de discussion est ouvert et permet un échange avec l’enseignant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73020" y="8651201"/>
            <a:ext cx="2959052" cy="49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74" tIns="45537" rIns="91074" bIns="45537" anchor="b"/>
          <a:lstStyle/>
          <a:p>
            <a:pPr algn="r" defTabSz="911225" eaLnBrk="0" hangingPunct="0"/>
            <a:fld id="{17014C75-93EE-475C-996E-49F8ED5C9EB6}" type="slidenum">
              <a:rPr lang="fr-FR" sz="1200"/>
              <a:pPr algn="r" defTabSz="911225" eaLnBrk="0" hangingPunct="0"/>
              <a:t>2</a:t>
            </a:fld>
            <a:endParaRPr lang="fr-FR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75" y="703263"/>
            <a:ext cx="4595813" cy="3446462"/>
          </a:xfrm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Un message qui en dit long</a:t>
            </a:r>
            <a:r>
              <a:rPr lang="fr-FR" baseline="0" dirty="0" smtClean="0"/>
              <a:t> : </a:t>
            </a:r>
          </a:p>
          <a:p>
            <a:r>
              <a:rPr lang="fr-FR" baseline="0" dirty="0" smtClean="0"/>
              <a:t>	- Bien que le début de son message annonce qu’il « teste le forum », on se rend compte à la lecture de la suite qu’il n’en est rien</a:t>
            </a:r>
          </a:p>
          <a:p>
            <a:r>
              <a:rPr lang="fr-FR" baseline="0" dirty="0" smtClean="0"/>
              <a:t>	- En fait, l’étudiant a du mal avec le domaine de connaissance abordé : il exprime une difficulté de compréhension et « appelle » à l’aide ses collègues</a:t>
            </a:r>
          </a:p>
          <a:p>
            <a:r>
              <a:rPr lang="fr-FR" baseline="0" dirty="0" smtClean="0"/>
              <a:t>	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Un de ses collègues</a:t>
            </a:r>
            <a:r>
              <a:rPr lang="fr-FR" baseline="0" dirty="0" smtClean="0"/>
              <a:t> a pris connaissance non seulement de la séquence en ligne d’auto-formation, mais également autres supports pédagogiques mis à disposition, et il l’informe et lui donne les informations suffisantes</a:t>
            </a:r>
          </a:p>
          <a:p>
            <a:r>
              <a:rPr lang="fr-FR" baseline="0" dirty="0" smtClean="0"/>
              <a:t>L’appel à l’aide a été entendu et la solidarité a joué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Philippe</a:t>
            </a:r>
            <a:r>
              <a:rPr lang="fr-FR" baseline="0" dirty="0" smtClean="0"/>
              <a:t> le remercie car il a apprécié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L’enseignant, après lecture des échanges, se rend compte et soutient, félicite et motive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L’étudiant a</a:t>
            </a:r>
            <a:r>
              <a:rPr lang="fr-FR" baseline="0" dirty="0" smtClean="0"/>
              <a:t> un doute et demande confirmation à l’enseignant de ce qu’il pense avoir compris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L’enseignant reformule</a:t>
            </a:r>
            <a:r>
              <a:rPr lang="fr-FR" baseline="0" dirty="0" smtClean="0"/>
              <a:t> et précise le point spécifique qui n’a pas été complètement assimilé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 remarquer : l’enseignant a répondu le lendemain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73020" y="8651201"/>
            <a:ext cx="2959052" cy="49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74" tIns="45537" rIns="91074" bIns="45537" anchor="b"/>
          <a:lstStyle/>
          <a:p>
            <a:pPr algn="r" defTabSz="911225" eaLnBrk="0" hangingPunct="0"/>
            <a:fld id="{884CF483-FD9A-4054-9188-72713CADC2F8}" type="slidenum">
              <a:rPr lang="fr-FR" sz="1200"/>
              <a:pPr algn="r" defTabSz="911225" eaLnBrk="0" hangingPunct="0"/>
              <a:t>3</a:t>
            </a:fld>
            <a:endParaRPr lang="fr-FR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69D600-6134-461D-8BFF-B2EC590D5F27}" type="slidenum">
              <a:rPr lang="fr-FR" smtClean="0"/>
              <a:pPr/>
              <a:t>4</a:t>
            </a:fld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  <p:sp>
        <p:nvSpPr>
          <p:cNvPr id="522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5CA53A-56B9-4454-89DE-9D7310C4101B}" type="slidenum">
              <a:rPr lang="fr-FR" smtClean="0"/>
              <a:pPr/>
              <a:t>5</a:t>
            </a:fld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E-</a:t>
            </a:r>
            <a:r>
              <a:rPr lang="fr-FR" dirty="0" err="1" smtClean="0"/>
              <a:t>learning</a:t>
            </a:r>
            <a:r>
              <a:rPr lang="fr-FR" dirty="0" smtClean="0"/>
              <a:t> : accessible</a:t>
            </a:r>
            <a:r>
              <a:rPr lang="fr-FR" baseline="0" dirty="0" smtClean="0"/>
              <a:t> 24H/24. Peut être revu, interrompu, repris</a:t>
            </a:r>
          </a:p>
          <a:p>
            <a:r>
              <a:rPr lang="fr-FR" baseline="0" dirty="0" smtClean="0"/>
              <a:t>Cours : apport e connaissances. Accompagné d’un support de cours</a:t>
            </a:r>
          </a:p>
          <a:p>
            <a:r>
              <a:rPr lang="fr-FR" baseline="0" dirty="0" smtClean="0"/>
              <a:t>Séquences e-</a:t>
            </a:r>
            <a:r>
              <a:rPr lang="fr-FR" baseline="0" dirty="0" err="1" smtClean="0"/>
              <a:t>learning</a:t>
            </a:r>
            <a:r>
              <a:rPr lang="fr-FR" baseline="0" dirty="0" smtClean="0"/>
              <a:t> organisées en séquences d’un équivalent </a:t>
            </a:r>
            <a:r>
              <a:rPr lang="fr-FR" baseline="0" dirty="0" err="1" smtClean="0"/>
              <a:t>présentiel</a:t>
            </a:r>
            <a:r>
              <a:rPr lang="fr-FR" baseline="0" dirty="0" smtClean="0"/>
              <a:t> égal à la durée du temps de formation possible de l’étudiant</a:t>
            </a:r>
          </a:p>
          <a:p>
            <a:r>
              <a:rPr lang="fr-FR" baseline="0" dirty="0" smtClean="0"/>
              <a:t>Notamment, chaque séquence fait 2H. Le calendrier tient compte du temps disponible de l’étudiant pour se former, à savoir 1 séquence tous les 2 jours</a:t>
            </a:r>
          </a:p>
          <a:p>
            <a:r>
              <a:rPr lang="fr-FR" baseline="0" dirty="0" smtClean="0"/>
              <a:t>Afin que l’étudiant n’ait pas à attendre le rendez-vous de CV pour avoir des réponses, un forum de discussion est ouvert et permet un échange avec l’enseignant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Le décalage dans le temps entre le moment où l’étudiant prend connaissance du contenu, acquiert le savoir, et le moment où il échange avec l’enseignant est source de maturation du savoir : constat est fait que les questions posée lors de l’échange avec l’enseignant sont d’un excellent niveau d’appropriation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La lecture préalable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6A39-3308-4C0B-8B3D-FBE84D80C02A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5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94475" y="685800"/>
            <a:ext cx="1771650" cy="54403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79525" y="685800"/>
            <a:ext cx="5162550" cy="544036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35844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845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35847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848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35849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850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851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585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585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35854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35855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fr-FR"/>
          </a:p>
        </p:txBody>
      </p:sp>
      <p:sp>
        <p:nvSpPr>
          <p:cNvPr id="35856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Cliquer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0"/>
            <a:ext cx="5257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Cliquer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fr-FR" sz="2400">
              <a:latin typeface="Tahoma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fr-FR" sz="2400">
              <a:latin typeface="Tahoma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fr-FR" sz="2400">
              <a:latin typeface="Tahoma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fr-FR" sz="2400">
              <a:latin typeface="Tahoma" pitchFamily="34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fr-FR" sz="2400">
              <a:latin typeface="Tahoma" pitchFamily="34" charset="0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fr-FR" sz="2400">
              <a:latin typeface="Tahoma" pitchFamily="34" charset="0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fr-FR" sz="2400">
              <a:latin typeface="Tahoma" pitchFamily="34" charset="0"/>
            </a:endParaRPr>
          </a:p>
        </p:txBody>
      </p:sp>
      <p:sp>
        <p:nvSpPr>
          <p:cNvPr id="3482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Cliquer pour modifier le style du titre du masque</a:t>
            </a:r>
          </a:p>
        </p:txBody>
      </p:sp>
      <p:sp>
        <p:nvSpPr>
          <p:cNvPr id="3482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Cliquer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3482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fld id="{32370F52-6122-43CA-AC90-CA8F073CD863}" type="datetimeFigureOut">
              <a:rPr lang="fr-FR" smtClean="0"/>
              <a:pPr/>
              <a:t>26/05/2009</a:t>
            </a:fld>
            <a:endParaRPr lang="fr-FR"/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F0BC5DDA-1F92-4E51-AE0D-AE47537C7F6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ile:///I:\Master-vs2i-prod\GAUTIER%20conf\S01\frame_gautier_app_systemique.ht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file:///I:\Master-vs2i-prod\EPINETTE%20cours\S03\frame_epinette_pol_innovation.ht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RETOURS d’EXPERIENCES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700862" cy="1752600"/>
          </a:xfrm>
        </p:spPr>
        <p:txBody>
          <a:bodyPr/>
          <a:lstStyle/>
          <a:p>
            <a:r>
              <a:rPr lang="fr-FR" dirty="0" smtClean="0"/>
              <a:t>COROLIA Formation</a:t>
            </a:r>
          </a:p>
          <a:p>
            <a:r>
              <a:rPr lang="fr-FR" dirty="0" smtClean="0"/>
              <a:t>Service de FOAD de Télécom Lille 1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496224" y="5072074"/>
            <a:ext cx="215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Véronique MISERY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497215" y="6143644"/>
            <a:ext cx="614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PRINTEMPS d’UNIT - </a:t>
            </a:r>
            <a:r>
              <a:rPr lang="fr-FR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Saint-Etiennne</a:t>
            </a:r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12-13 et 14 mai 2009</a:t>
            </a: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Text Box 4"/>
          <p:cNvSpPr txBox="1">
            <a:spLocks noChangeArrowheads="1"/>
          </p:cNvSpPr>
          <p:nvPr/>
        </p:nvSpPr>
        <p:spPr bwMode="auto">
          <a:xfrm>
            <a:off x="3652839" y="1775424"/>
            <a:ext cx="506256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800" dirty="0">
                <a:solidFill>
                  <a:srgbClr val="FF6600"/>
                </a:solidFill>
                <a:sym typeface="Wingdings" pitchFamily="2" charset="2"/>
              </a:rPr>
              <a:t></a:t>
            </a:r>
            <a:r>
              <a:rPr lang="fr-FR" sz="2400" dirty="0">
                <a:solidFill>
                  <a:srgbClr val="FF6600"/>
                </a:solidFill>
                <a:sym typeface="Wingdings" pitchFamily="2" charset="2"/>
              </a:rPr>
              <a:t> Des fournitures pédagogiques</a:t>
            </a:r>
            <a:endParaRPr lang="fr-FR" sz="2800" dirty="0">
              <a:solidFill>
                <a:srgbClr val="FF6600"/>
              </a:solidFill>
            </a:endParaRPr>
          </a:p>
          <a:p>
            <a:pPr eaLnBrk="0" hangingPunct="0">
              <a:spcBef>
                <a:spcPts val="600"/>
              </a:spcBef>
              <a:buFontTx/>
              <a:buChar char="•"/>
            </a:pPr>
            <a:r>
              <a:rPr lang="fr-FR" sz="2000" dirty="0"/>
              <a:t> Un </a:t>
            </a:r>
            <a:r>
              <a:rPr lang="fr-FR" sz="2000" dirty="0" smtClean="0"/>
              <a:t>support de formation papier </a:t>
            </a:r>
            <a:r>
              <a:rPr lang="fr-FR" sz="2000" dirty="0"/>
              <a:t>pour </a:t>
            </a:r>
            <a:r>
              <a:rPr lang="fr-FR" sz="2000" dirty="0" smtClean="0"/>
              <a:t>les cours et pour les conférences avec :</a:t>
            </a:r>
          </a:p>
          <a:p>
            <a:pPr lvl="1" eaLnBrk="0" hangingPunct="0">
              <a:spcBef>
                <a:spcPts val="600"/>
              </a:spcBef>
              <a:buFontTx/>
              <a:buChar char="•"/>
            </a:pPr>
            <a:r>
              <a:rPr lang="fr-FR" sz="1600" dirty="0" smtClean="0"/>
              <a:t> Contenus, information pratique, aide à la réflexion pour les conférences, exercices.</a:t>
            </a:r>
            <a:endParaRPr lang="fr-FR" sz="1600" dirty="0"/>
          </a:p>
        </p:txBody>
      </p:sp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3657600" y="5791818"/>
            <a:ext cx="489749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400" dirty="0">
                <a:solidFill>
                  <a:srgbClr val="FF6600"/>
                </a:solidFill>
                <a:sym typeface="Wingdings" pitchFamily="2" charset="2"/>
              </a:rPr>
              <a:t> Un accompagnement logistique</a:t>
            </a:r>
            <a:endParaRPr lang="fr-FR" sz="2400" dirty="0">
              <a:solidFill>
                <a:srgbClr val="FF6600"/>
              </a:solidFill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fr-FR" sz="2000" dirty="0"/>
              <a:t> Un service disponible de 8H30 à 17H30.</a:t>
            </a:r>
            <a:endParaRPr lang="fr-FR" b="1" dirty="0">
              <a:solidFill>
                <a:srgbClr val="FF6600"/>
              </a:solidFill>
            </a:endParaRPr>
          </a:p>
        </p:txBody>
      </p:sp>
      <p:graphicFrame>
        <p:nvGraphicFramePr>
          <p:cNvPr id="195590" name="Object 6"/>
          <p:cNvGraphicFramePr>
            <a:graphicFrameLocks noChangeAspect="1"/>
          </p:cNvGraphicFramePr>
          <p:nvPr/>
        </p:nvGraphicFramePr>
        <p:xfrm>
          <a:off x="298441" y="2219348"/>
          <a:ext cx="2987675" cy="4281486"/>
        </p:xfrm>
        <a:graphic>
          <a:graphicData uri="http://schemas.openxmlformats.org/presentationml/2006/ole">
            <p:oleObj spid="_x0000_s6146" name="Clip" r:id="rId4" imgW="7800000" imgH="9752381" progId="">
              <p:embed/>
            </p:oleObj>
          </a:graphicData>
        </a:graphic>
      </p:graphicFrame>
      <p:sp>
        <p:nvSpPr>
          <p:cNvPr id="195591" name="Text Box 7"/>
          <p:cNvSpPr txBox="1">
            <a:spLocks noChangeArrowheads="1"/>
          </p:cNvSpPr>
          <p:nvPr/>
        </p:nvSpPr>
        <p:spPr bwMode="auto">
          <a:xfrm>
            <a:off x="3643313" y="3489924"/>
            <a:ext cx="4986337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400" dirty="0">
                <a:solidFill>
                  <a:srgbClr val="FF6600"/>
                </a:solidFill>
                <a:sym typeface="Wingdings" pitchFamily="2" charset="2"/>
              </a:rPr>
              <a:t> Une plate-forme pédagogique spécifique, dédiée</a:t>
            </a:r>
            <a:endParaRPr lang="fr-FR" sz="2400" dirty="0">
              <a:solidFill>
                <a:srgbClr val="FF6600"/>
              </a:solidFill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fr-FR" sz="2000" dirty="0"/>
              <a:t> ressources e-</a:t>
            </a:r>
            <a:r>
              <a:rPr lang="fr-FR" sz="2000" dirty="0" err="1"/>
              <a:t>learning</a:t>
            </a:r>
            <a:r>
              <a:rPr lang="fr-FR" sz="2000" dirty="0"/>
              <a:t>, documents, forum, </a:t>
            </a:r>
          </a:p>
          <a:p>
            <a:pPr eaLnBrk="0" hangingPunct="0">
              <a:spcBef>
                <a:spcPts val="600"/>
              </a:spcBef>
              <a:buFontTx/>
              <a:buChar char="•"/>
            </a:pPr>
            <a:r>
              <a:rPr lang="fr-FR" sz="2000" dirty="0"/>
              <a:t> informations, calendriers dates clés, etc</a:t>
            </a:r>
            <a:r>
              <a:rPr lang="fr-FR" sz="2000" dirty="0" smtClean="0"/>
              <a:t>..</a:t>
            </a:r>
          </a:p>
          <a:p>
            <a:pPr eaLnBrk="0" hangingPunct="0">
              <a:spcBef>
                <a:spcPts val="600"/>
              </a:spcBef>
              <a:buFontTx/>
              <a:buChar char="•"/>
            </a:pPr>
            <a:r>
              <a:rPr lang="fr-FR" sz="2000" dirty="0" smtClean="0"/>
              <a:t> audio des conférences en mp3.</a:t>
            </a:r>
            <a:endParaRPr lang="fr-FR" dirty="0"/>
          </a:p>
        </p:txBody>
      </p:sp>
      <p:sp>
        <p:nvSpPr>
          <p:cNvPr id="2055" name="Rectangle 1026"/>
          <p:cNvSpPr>
            <a:spLocks noChangeArrowheads="1"/>
          </p:cNvSpPr>
          <p:nvPr/>
        </p:nvSpPr>
        <p:spPr bwMode="auto">
          <a:xfrm>
            <a:off x="1114460" y="1176326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FR" sz="3600" dirty="0" smtClean="0">
                <a:solidFill>
                  <a:schemeClr val="tx2"/>
                </a:solidFill>
              </a:rPr>
              <a:t>Les ressources  </a:t>
            </a:r>
            <a:r>
              <a:rPr lang="fr-FR" sz="3600" dirty="0">
                <a:solidFill>
                  <a:schemeClr val="tx2"/>
                </a:solidFill>
              </a:rPr>
              <a:t>pédagogiques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5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 autoUpdateAnimBg="0"/>
      <p:bldP spid="195589" grpId="0" autoUpdateAnimBg="0"/>
      <p:bldP spid="19559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Approche « étudiant »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697" t="28959" r="72937" b="14730"/>
          <a:stretch>
            <a:fillRect/>
          </a:stretch>
        </p:blipFill>
        <p:spPr bwMode="auto">
          <a:xfrm>
            <a:off x="2714612" y="1785926"/>
            <a:ext cx="4103692" cy="471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Approche « Etudiant »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416" t="25071" r="74776" b="10525"/>
          <a:stretch>
            <a:fillRect/>
          </a:stretch>
        </p:blipFill>
        <p:spPr bwMode="auto">
          <a:xfrm>
            <a:off x="2714611" y="1714487"/>
            <a:ext cx="3560893" cy="51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Calendrier Etudiant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44000"/>
          <a:stretch>
            <a:fillRect/>
          </a:stretch>
        </p:blipFill>
        <p:spPr bwMode="auto">
          <a:xfrm>
            <a:off x="838200" y="2643232"/>
            <a:ext cx="7467600" cy="400047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Calendrier Etudiant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96001"/>
          <a:stretch>
            <a:fillRect/>
          </a:stretch>
        </p:blipFill>
        <p:spPr bwMode="auto">
          <a:xfrm>
            <a:off x="838200" y="2643232"/>
            <a:ext cx="7467600" cy="28570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56000"/>
          <a:stretch>
            <a:fillRect/>
          </a:stretch>
        </p:blipFill>
        <p:spPr bwMode="auto">
          <a:xfrm>
            <a:off x="838200" y="2928934"/>
            <a:ext cx="7467600" cy="314322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881066" y="1104888"/>
            <a:ext cx="72628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3600" dirty="0" smtClean="0">
                <a:solidFill>
                  <a:schemeClr val="tx2"/>
                </a:solidFill>
              </a:rPr>
              <a:t>Conclusions : </a:t>
            </a:r>
            <a:r>
              <a:rPr lang="fr-FR" sz="2400" dirty="0" smtClean="0">
                <a:solidFill>
                  <a:schemeClr val="tx2"/>
                </a:solidFill>
              </a:rPr>
              <a:t>Se </a:t>
            </a:r>
            <a:r>
              <a:rPr lang="fr-FR" sz="2400" dirty="0">
                <a:solidFill>
                  <a:schemeClr val="tx2"/>
                </a:solidFill>
              </a:rPr>
              <a:t>former en </a:t>
            </a:r>
            <a:r>
              <a:rPr lang="fr-FR" sz="2400" dirty="0" err="1">
                <a:solidFill>
                  <a:schemeClr val="tx2"/>
                </a:solidFill>
              </a:rPr>
              <a:t>blended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learning</a:t>
            </a:r>
            <a:endParaRPr lang="fr-FR" sz="3600" dirty="0">
              <a:solidFill>
                <a:schemeClr val="tx2"/>
              </a:solidFill>
            </a:endParaRPr>
          </a:p>
        </p:txBody>
      </p:sp>
      <p:grpSp>
        <p:nvGrpSpPr>
          <p:cNvPr id="2" name="Group 85"/>
          <p:cNvGrpSpPr>
            <a:grpSpLocks/>
          </p:cNvGrpSpPr>
          <p:nvPr/>
        </p:nvGrpSpPr>
        <p:grpSpPr bwMode="auto">
          <a:xfrm>
            <a:off x="1600200" y="1824062"/>
            <a:ext cx="5867400" cy="2590800"/>
            <a:chOff x="1008" y="624"/>
            <a:chExt cx="3696" cy="1632"/>
          </a:xfrm>
        </p:grpSpPr>
        <p:sp>
          <p:nvSpPr>
            <p:cNvPr id="177158" name="Text Box 6"/>
            <p:cNvSpPr txBox="1">
              <a:spLocks noChangeArrowheads="1"/>
            </p:cNvSpPr>
            <p:nvPr/>
          </p:nvSpPr>
          <p:spPr bwMode="auto">
            <a:xfrm>
              <a:off x="1225" y="1104"/>
              <a:ext cx="18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 i="1"/>
                <a:t>Auto-formation</a:t>
              </a:r>
              <a:r>
                <a:rPr lang="fr-FR"/>
                <a:t> </a:t>
              </a:r>
            </a:p>
          </p:txBody>
        </p:sp>
        <p:graphicFrame>
          <p:nvGraphicFramePr>
            <p:cNvPr id="177159" name="Object 7"/>
            <p:cNvGraphicFramePr>
              <a:graphicFrameLocks noChangeAspect="1"/>
            </p:cNvGraphicFramePr>
            <p:nvPr/>
          </p:nvGraphicFramePr>
          <p:xfrm>
            <a:off x="3744" y="744"/>
            <a:ext cx="816" cy="398"/>
          </p:xfrm>
          <a:graphic>
            <a:graphicData uri="http://schemas.openxmlformats.org/presentationml/2006/ole">
              <p:oleObj spid="_x0000_s49154" name="Clip" r:id="rId4" imgW="1035720" imgH="504720" progId="">
                <p:embed/>
              </p:oleObj>
            </a:graphicData>
          </a:graphic>
        </p:graphicFrame>
        <p:sp>
          <p:nvSpPr>
            <p:cNvPr id="177160" name="Text Box 8"/>
            <p:cNvSpPr txBox="1">
              <a:spLocks noChangeArrowheads="1"/>
            </p:cNvSpPr>
            <p:nvPr/>
          </p:nvSpPr>
          <p:spPr bwMode="auto">
            <a:xfrm>
              <a:off x="3648" y="1334"/>
              <a:ext cx="1031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accent2"/>
                  </a:solidFill>
                </a:rPr>
                <a:t>@Plate forme</a:t>
              </a:r>
            </a:p>
            <a:p>
              <a:pPr algn="ctr"/>
              <a:r>
                <a:rPr lang="fr-FR" sz="2000" dirty="0" err="1">
                  <a:solidFill>
                    <a:schemeClr val="accent2"/>
                  </a:solidFill>
                </a:rPr>
                <a:t>Syfadis</a:t>
              </a:r>
              <a:endParaRPr lang="fr-FR" dirty="0"/>
            </a:p>
          </p:txBody>
        </p:sp>
        <p:sp>
          <p:nvSpPr>
            <p:cNvPr id="177161" name="Line 9"/>
            <p:cNvSpPr>
              <a:spLocks noChangeShapeType="1"/>
            </p:cNvSpPr>
            <p:nvPr/>
          </p:nvSpPr>
          <p:spPr bwMode="auto">
            <a:xfrm>
              <a:off x="2832" y="1344"/>
              <a:ext cx="768" cy="96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162" name="Line 10"/>
            <p:cNvSpPr>
              <a:spLocks noChangeShapeType="1"/>
            </p:cNvSpPr>
            <p:nvPr/>
          </p:nvSpPr>
          <p:spPr bwMode="auto">
            <a:xfrm flipV="1">
              <a:off x="2832" y="1104"/>
              <a:ext cx="768" cy="96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228" name="Text Box 76"/>
            <p:cNvSpPr txBox="1">
              <a:spLocks noChangeArrowheads="1"/>
            </p:cNvSpPr>
            <p:nvPr/>
          </p:nvSpPr>
          <p:spPr bwMode="auto">
            <a:xfrm>
              <a:off x="1662" y="1968"/>
              <a:ext cx="24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FF"/>
                  </a:solidFill>
                </a:rPr>
                <a:t>J’apprends seul, à mon rythme</a:t>
              </a:r>
              <a:endParaRPr lang="fr-FR"/>
            </a:p>
          </p:txBody>
        </p:sp>
        <p:sp>
          <p:nvSpPr>
            <p:cNvPr id="177229" name="Rectangle 77"/>
            <p:cNvSpPr>
              <a:spLocks noChangeArrowheads="1"/>
            </p:cNvSpPr>
            <p:nvPr/>
          </p:nvSpPr>
          <p:spPr bwMode="auto">
            <a:xfrm>
              <a:off x="1008" y="624"/>
              <a:ext cx="3696" cy="12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1752600" y="4795862"/>
            <a:ext cx="4953000" cy="1905000"/>
            <a:chOff x="1104" y="2496"/>
            <a:chExt cx="3120" cy="1200"/>
          </a:xfrm>
        </p:grpSpPr>
        <p:sp>
          <p:nvSpPr>
            <p:cNvPr id="177164" name="Text Box 12"/>
            <p:cNvSpPr txBox="1">
              <a:spLocks noChangeArrowheads="1"/>
            </p:cNvSpPr>
            <p:nvPr/>
          </p:nvSpPr>
          <p:spPr bwMode="auto">
            <a:xfrm>
              <a:off x="1104" y="2496"/>
              <a:ext cx="9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 i="1"/>
                <a:t>Quand </a:t>
              </a:r>
            </a:p>
          </p:txBody>
        </p:sp>
        <p:sp>
          <p:nvSpPr>
            <p:cNvPr id="177226" name="Text Box 74"/>
            <p:cNvSpPr txBox="1">
              <a:spLocks noChangeArrowheads="1"/>
            </p:cNvSpPr>
            <p:nvPr/>
          </p:nvSpPr>
          <p:spPr bwMode="auto">
            <a:xfrm>
              <a:off x="2016" y="2516"/>
              <a:ext cx="2208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>
                  <a:srgbClr val="FF6600"/>
                </a:buClr>
                <a:buFont typeface="Wingdings" pitchFamily="2" charset="2"/>
                <a:buChar char="ð"/>
              </a:pPr>
              <a:r>
                <a:rPr lang="fr-FR" dirty="0"/>
                <a:t>1</a:t>
              </a:r>
              <a:r>
                <a:rPr lang="fr-FR" dirty="0" smtClean="0"/>
                <a:t> Heure </a:t>
              </a:r>
              <a:r>
                <a:rPr lang="fr-FR" dirty="0"/>
                <a:t>par jour</a:t>
              </a:r>
            </a:p>
            <a:p>
              <a:pPr>
                <a:buClr>
                  <a:srgbClr val="FF6600"/>
                </a:buClr>
                <a:buFont typeface="Wingdings" pitchFamily="2" charset="2"/>
                <a:buChar char="ð"/>
              </a:pPr>
              <a:r>
                <a:rPr lang="fr-FR" dirty="0"/>
                <a:t>Régulièrement</a:t>
              </a:r>
            </a:p>
            <a:p>
              <a:pPr>
                <a:buClr>
                  <a:srgbClr val="FF6600"/>
                </a:buClr>
                <a:buFont typeface="Wingdings" pitchFamily="2" charset="2"/>
                <a:buChar char="ð"/>
              </a:pPr>
              <a:r>
                <a:rPr lang="fr-FR" dirty="0"/>
                <a:t>Dans un environnement serein</a:t>
              </a:r>
            </a:p>
          </p:txBody>
        </p:sp>
        <p:sp>
          <p:nvSpPr>
            <p:cNvPr id="177231" name="Text Box 79"/>
            <p:cNvSpPr txBox="1">
              <a:spLocks noChangeArrowheads="1"/>
            </p:cNvSpPr>
            <p:nvPr/>
          </p:nvSpPr>
          <p:spPr bwMode="auto">
            <a:xfrm>
              <a:off x="1925" y="3408"/>
              <a:ext cx="19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FF"/>
                  </a:solidFill>
                </a:rPr>
                <a:t>Avant la classe virtuelle</a:t>
              </a:r>
              <a:endParaRPr lang="fr-FR"/>
            </a:p>
          </p:txBody>
        </p:sp>
      </p:grpSp>
      <p:sp>
        <p:nvSpPr>
          <p:cNvPr id="177234" name="Rectangle 82"/>
          <p:cNvSpPr>
            <a:spLocks noChangeArrowheads="1"/>
          </p:cNvSpPr>
          <p:nvPr/>
        </p:nvSpPr>
        <p:spPr bwMode="auto">
          <a:xfrm>
            <a:off x="1295400" y="4476776"/>
            <a:ext cx="6629400" cy="21669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177236" name="Rectangle 84"/>
          <p:cNvSpPr>
            <a:spLocks noChangeArrowheads="1"/>
          </p:cNvSpPr>
          <p:nvPr/>
        </p:nvSpPr>
        <p:spPr bwMode="auto">
          <a:xfrm>
            <a:off x="1371600" y="4948262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Je suis en relation avec l’enseignant par le forum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234" grpId="0" animBg="1" autoUpdateAnimBg="0"/>
      <p:bldP spid="17723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ChangeArrowheads="1"/>
          </p:cNvSpPr>
          <p:nvPr/>
        </p:nvSpPr>
        <p:spPr bwMode="auto">
          <a:xfrm>
            <a:off x="381000" y="2286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fr-FR" sz="3600">
              <a:solidFill>
                <a:schemeClr val="tx2"/>
              </a:solidFill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971800" y="1843086"/>
            <a:ext cx="3200400" cy="1371600"/>
            <a:chOff x="1872" y="624"/>
            <a:chExt cx="2016" cy="864"/>
          </a:xfrm>
        </p:grpSpPr>
        <p:sp>
          <p:nvSpPr>
            <p:cNvPr id="181259" name="Rectangle 11"/>
            <p:cNvSpPr>
              <a:spLocks noChangeArrowheads="1"/>
            </p:cNvSpPr>
            <p:nvPr/>
          </p:nvSpPr>
          <p:spPr bwMode="auto">
            <a:xfrm>
              <a:off x="1872" y="624"/>
              <a:ext cx="2016" cy="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268" name="Text Box 20"/>
            <p:cNvSpPr txBox="1">
              <a:spLocks noChangeArrowheads="1"/>
            </p:cNvSpPr>
            <p:nvPr/>
          </p:nvSpPr>
          <p:spPr bwMode="auto">
            <a:xfrm>
              <a:off x="2198" y="912"/>
              <a:ext cx="1344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2800" b="1" dirty="0"/>
                <a:t>@ Le Forum</a:t>
              </a:r>
              <a:endParaRPr lang="fr-FR" sz="28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788988" y="3014674"/>
            <a:ext cx="6745287" cy="2057400"/>
            <a:chOff x="497" y="1536"/>
            <a:chExt cx="4249" cy="1296"/>
          </a:xfrm>
        </p:grpSpPr>
        <p:sp>
          <p:nvSpPr>
            <p:cNvPr id="181258" name="Text Box 10"/>
            <p:cNvSpPr txBox="1">
              <a:spLocks noChangeArrowheads="1"/>
            </p:cNvSpPr>
            <p:nvPr/>
          </p:nvSpPr>
          <p:spPr bwMode="auto">
            <a:xfrm>
              <a:off x="497" y="1536"/>
              <a:ext cx="9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000FF"/>
                  </a:solidFill>
                </a:rPr>
                <a:t>Pour moi :</a:t>
              </a:r>
              <a:endParaRPr lang="fr-FR" dirty="0"/>
            </a:p>
          </p:txBody>
        </p:sp>
        <p:sp>
          <p:nvSpPr>
            <p:cNvPr id="181261" name="Text Box 13"/>
            <p:cNvSpPr txBox="1">
              <a:spLocks noChangeArrowheads="1"/>
            </p:cNvSpPr>
            <p:nvPr/>
          </p:nvSpPr>
          <p:spPr bwMode="auto">
            <a:xfrm>
              <a:off x="498" y="1872"/>
              <a:ext cx="9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 i="1"/>
                <a:t>Quand </a:t>
              </a:r>
            </a:p>
          </p:txBody>
        </p:sp>
        <p:sp>
          <p:nvSpPr>
            <p:cNvPr id="181262" name="Text Box 14"/>
            <p:cNvSpPr txBox="1">
              <a:spLocks noChangeArrowheads="1"/>
            </p:cNvSpPr>
            <p:nvPr/>
          </p:nvSpPr>
          <p:spPr bwMode="auto">
            <a:xfrm>
              <a:off x="1410" y="1872"/>
              <a:ext cx="19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>
                  <a:srgbClr val="FF6600"/>
                </a:buClr>
                <a:buFont typeface="Wingdings" pitchFamily="2" charset="2"/>
                <a:buChar char="ð"/>
              </a:pPr>
              <a:r>
                <a:rPr lang="fr-FR"/>
                <a:t>Lorsque j’en ai besoin</a:t>
              </a:r>
            </a:p>
          </p:txBody>
        </p:sp>
        <p:sp>
          <p:nvSpPr>
            <p:cNvPr id="181270" name="Text Box 22"/>
            <p:cNvSpPr txBox="1">
              <a:spLocks noChangeArrowheads="1"/>
            </p:cNvSpPr>
            <p:nvPr/>
          </p:nvSpPr>
          <p:spPr bwMode="auto">
            <a:xfrm>
              <a:off x="498" y="2304"/>
              <a:ext cx="9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 i="1" dirty="0"/>
                <a:t>Pourquoi</a:t>
              </a:r>
            </a:p>
          </p:txBody>
        </p:sp>
        <p:sp>
          <p:nvSpPr>
            <p:cNvPr id="181271" name="Text Box 23"/>
            <p:cNvSpPr txBox="1">
              <a:spLocks noChangeArrowheads="1"/>
            </p:cNvSpPr>
            <p:nvPr/>
          </p:nvSpPr>
          <p:spPr bwMode="auto">
            <a:xfrm>
              <a:off x="1410" y="2314"/>
              <a:ext cx="333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>
                  <a:srgbClr val="FF6600"/>
                </a:buClr>
                <a:buFont typeface="Wingdings" pitchFamily="2" charset="2"/>
                <a:buChar char="ð"/>
              </a:pPr>
              <a:r>
                <a:rPr lang="fr-FR"/>
                <a:t>Pour avoir les réponses à mes questions</a:t>
              </a:r>
            </a:p>
            <a:p>
              <a:pPr>
                <a:buClr>
                  <a:srgbClr val="FF6600"/>
                </a:buClr>
                <a:buFont typeface="Wingdings" pitchFamily="2" charset="2"/>
                <a:buChar char="ð"/>
              </a:pPr>
              <a:r>
                <a:rPr lang="fr-FR"/>
                <a:t>Pour échanger avec mes collègues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685800" y="5291154"/>
            <a:ext cx="6329363" cy="495300"/>
            <a:chOff x="432" y="2976"/>
            <a:chExt cx="3987" cy="312"/>
          </a:xfrm>
        </p:grpSpPr>
        <p:sp>
          <p:nvSpPr>
            <p:cNvPr id="181263" name="Text Box 15"/>
            <p:cNvSpPr txBox="1">
              <a:spLocks noChangeArrowheads="1"/>
            </p:cNvSpPr>
            <p:nvPr/>
          </p:nvSpPr>
          <p:spPr bwMode="auto">
            <a:xfrm>
              <a:off x="432" y="2976"/>
              <a:ext cx="14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000FF"/>
                  </a:solidFill>
                </a:rPr>
                <a:t>Pour la logistique</a:t>
              </a:r>
              <a:endParaRPr lang="fr-FR" dirty="0"/>
            </a:p>
          </p:txBody>
        </p:sp>
        <p:sp>
          <p:nvSpPr>
            <p:cNvPr id="181273" name="Text Box 25"/>
            <p:cNvSpPr txBox="1">
              <a:spLocks noChangeArrowheads="1"/>
            </p:cNvSpPr>
            <p:nvPr/>
          </p:nvSpPr>
          <p:spPr bwMode="auto">
            <a:xfrm>
              <a:off x="1984" y="3000"/>
              <a:ext cx="24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>
                  <a:srgbClr val="FF6600"/>
                </a:buClr>
                <a:buFont typeface="Wingdings" pitchFamily="2" charset="2"/>
                <a:buChar char="ð"/>
              </a:pPr>
              <a:r>
                <a:rPr lang="fr-FR" dirty="0"/>
                <a:t> qui vous transmet des infos</a:t>
              </a: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723900" y="5900761"/>
            <a:ext cx="8039100" cy="885825"/>
            <a:chOff x="456" y="3504"/>
            <a:chExt cx="5064" cy="558"/>
          </a:xfrm>
        </p:grpSpPr>
        <p:sp>
          <p:nvSpPr>
            <p:cNvPr id="181274" name="Text Box 26"/>
            <p:cNvSpPr txBox="1">
              <a:spLocks noChangeArrowheads="1"/>
            </p:cNvSpPr>
            <p:nvPr/>
          </p:nvSpPr>
          <p:spPr bwMode="auto">
            <a:xfrm>
              <a:off x="456" y="3504"/>
              <a:ext cx="14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FF"/>
                  </a:solidFill>
                </a:rPr>
                <a:t>Pour l’enseignant</a:t>
              </a:r>
              <a:endParaRPr lang="fr-FR"/>
            </a:p>
          </p:txBody>
        </p:sp>
        <p:sp>
          <p:nvSpPr>
            <p:cNvPr id="181275" name="Text Box 27"/>
            <p:cNvSpPr txBox="1">
              <a:spLocks noChangeArrowheads="1"/>
            </p:cNvSpPr>
            <p:nvPr/>
          </p:nvSpPr>
          <p:spPr bwMode="auto">
            <a:xfrm>
              <a:off x="1981" y="3544"/>
              <a:ext cx="3539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Clr>
                  <a:srgbClr val="FF6600"/>
                </a:buClr>
                <a:buFont typeface="Wingdings" pitchFamily="2" charset="2"/>
                <a:buChar char="ð"/>
              </a:pPr>
              <a:r>
                <a:rPr lang="fr-FR" dirty="0"/>
                <a:t>Pour qu’il adapte sa classe virtuelle au mieux de vos attentes</a:t>
              </a:r>
            </a:p>
          </p:txBody>
        </p:sp>
      </p:grp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881066" y="1104888"/>
            <a:ext cx="72628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3600" dirty="0" smtClean="0">
                <a:solidFill>
                  <a:schemeClr val="tx2"/>
                </a:solidFill>
              </a:rPr>
              <a:t>Conclusions : </a:t>
            </a:r>
            <a:r>
              <a:rPr lang="fr-FR" sz="2400" dirty="0" smtClean="0">
                <a:solidFill>
                  <a:schemeClr val="tx2"/>
                </a:solidFill>
              </a:rPr>
              <a:t>Se </a:t>
            </a:r>
            <a:r>
              <a:rPr lang="fr-FR" sz="2400" dirty="0">
                <a:solidFill>
                  <a:schemeClr val="tx2"/>
                </a:solidFill>
              </a:rPr>
              <a:t>former en </a:t>
            </a:r>
            <a:r>
              <a:rPr lang="fr-FR" sz="2400" dirty="0" err="1">
                <a:solidFill>
                  <a:schemeClr val="tx2"/>
                </a:solidFill>
              </a:rPr>
              <a:t>blended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learning</a:t>
            </a:r>
            <a:endParaRPr lang="fr-FR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ChangeArrowheads="1"/>
          </p:cNvSpPr>
          <p:nvPr/>
        </p:nvSpPr>
        <p:spPr bwMode="auto">
          <a:xfrm>
            <a:off x="381000" y="2286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fr-FR" sz="3600">
              <a:solidFill>
                <a:schemeClr val="tx2"/>
              </a:solidFill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457200" y="4178319"/>
            <a:ext cx="7458075" cy="457200"/>
            <a:chOff x="288" y="2064"/>
            <a:chExt cx="4698" cy="288"/>
          </a:xfrm>
        </p:grpSpPr>
        <p:sp>
          <p:nvSpPr>
            <p:cNvPr id="179228" name="Text Box 28"/>
            <p:cNvSpPr txBox="1">
              <a:spLocks noChangeArrowheads="1"/>
            </p:cNvSpPr>
            <p:nvPr/>
          </p:nvSpPr>
          <p:spPr bwMode="auto">
            <a:xfrm>
              <a:off x="288" y="2064"/>
              <a:ext cx="9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 i="1"/>
                <a:t>Quand </a:t>
              </a:r>
            </a:p>
          </p:txBody>
        </p:sp>
        <p:sp>
          <p:nvSpPr>
            <p:cNvPr id="179229" name="Text Box 29"/>
            <p:cNvSpPr txBox="1">
              <a:spLocks noChangeArrowheads="1"/>
            </p:cNvSpPr>
            <p:nvPr/>
          </p:nvSpPr>
          <p:spPr bwMode="auto">
            <a:xfrm>
              <a:off x="1200" y="2064"/>
              <a:ext cx="37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>
                  <a:srgbClr val="FF6600"/>
                </a:buClr>
                <a:buFont typeface="Wingdings" pitchFamily="2" charset="2"/>
                <a:buChar char="ð"/>
              </a:pPr>
              <a:r>
                <a:rPr lang="fr-FR" dirty="0"/>
                <a:t>Aux date et heures indiquées sur le calendrier</a:t>
              </a: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457200" y="4940319"/>
            <a:ext cx="8382000" cy="1203325"/>
            <a:chOff x="288" y="2544"/>
            <a:chExt cx="5280" cy="758"/>
          </a:xfrm>
        </p:grpSpPr>
        <p:sp>
          <p:nvSpPr>
            <p:cNvPr id="179230" name="Text Box 30"/>
            <p:cNvSpPr txBox="1">
              <a:spLocks noChangeArrowheads="1"/>
            </p:cNvSpPr>
            <p:nvPr/>
          </p:nvSpPr>
          <p:spPr bwMode="auto">
            <a:xfrm>
              <a:off x="288" y="2544"/>
              <a:ext cx="9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 i="1"/>
                <a:t>Pourquoi</a:t>
              </a:r>
            </a:p>
          </p:txBody>
        </p:sp>
        <p:sp>
          <p:nvSpPr>
            <p:cNvPr id="179231" name="Text Box 31"/>
            <p:cNvSpPr txBox="1">
              <a:spLocks noChangeArrowheads="1"/>
            </p:cNvSpPr>
            <p:nvPr/>
          </p:nvSpPr>
          <p:spPr bwMode="auto">
            <a:xfrm>
              <a:off x="1200" y="2554"/>
              <a:ext cx="436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Clr>
                  <a:srgbClr val="FF6600"/>
                </a:buClr>
                <a:buFont typeface="Wingdings" pitchFamily="2" charset="2"/>
                <a:buChar char="ð"/>
              </a:pPr>
              <a:r>
                <a:rPr lang="fr-FR"/>
                <a:t>Pour faire des exercices avec l’enseignant</a:t>
              </a:r>
            </a:p>
            <a:p>
              <a:pPr>
                <a:buClr>
                  <a:srgbClr val="FF6600"/>
                </a:buClr>
                <a:buFont typeface="Wingdings" pitchFamily="2" charset="2"/>
                <a:buChar char="ð"/>
              </a:pPr>
              <a:r>
                <a:rPr lang="fr-FR"/>
                <a:t>Pour poser les questions que je n’ai pas eu le temps de poser sur le forum</a:t>
              </a: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1143000" y="1957390"/>
            <a:ext cx="6821488" cy="1828800"/>
            <a:chOff x="720" y="768"/>
            <a:chExt cx="4297" cy="1152"/>
          </a:xfrm>
        </p:grpSpPr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1872" y="1200"/>
              <a:ext cx="2016" cy="720"/>
              <a:chOff x="1872" y="624"/>
              <a:chExt cx="2016" cy="864"/>
            </a:xfrm>
          </p:grpSpPr>
          <p:sp>
            <p:nvSpPr>
              <p:cNvPr id="179224" name="Rectangle 24"/>
              <p:cNvSpPr>
                <a:spLocks noChangeArrowheads="1"/>
              </p:cNvSpPr>
              <p:nvPr/>
            </p:nvSpPr>
            <p:spPr bwMode="auto">
              <a:xfrm>
                <a:off x="1872" y="624"/>
                <a:ext cx="2016" cy="86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9225" name="Text Box 25"/>
              <p:cNvSpPr txBox="1">
                <a:spLocks noChangeArrowheads="1"/>
              </p:cNvSpPr>
              <p:nvPr/>
            </p:nvSpPr>
            <p:spPr bwMode="auto">
              <a:xfrm>
                <a:off x="1931" y="880"/>
                <a:ext cx="1886" cy="392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fr-FR" sz="2800">
                    <a:solidFill>
                      <a:srgbClr val="0000FF"/>
                    </a:solidFill>
                  </a:rPr>
                  <a:t> </a:t>
                </a:r>
                <a:r>
                  <a:rPr lang="fr-FR" sz="2800" b="1"/>
                  <a:t>La classe virtuelle</a:t>
                </a:r>
                <a:endParaRPr lang="fr-FR" sz="280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79232" name="Rectangle 32"/>
            <p:cNvSpPr>
              <a:spLocks noChangeArrowheads="1"/>
            </p:cNvSpPr>
            <p:nvPr/>
          </p:nvSpPr>
          <p:spPr bwMode="auto">
            <a:xfrm>
              <a:off x="720" y="768"/>
              <a:ext cx="4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dirty="0">
                  <a:solidFill>
                    <a:srgbClr val="0000FF"/>
                  </a:solidFill>
                </a:rPr>
                <a:t>J’ai appris ce que j’étais capable d’apprendre mais ...</a:t>
              </a: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81066" y="1104888"/>
            <a:ext cx="72628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3600" dirty="0" smtClean="0">
                <a:solidFill>
                  <a:schemeClr val="tx2"/>
                </a:solidFill>
              </a:rPr>
              <a:t>Conclusions : </a:t>
            </a:r>
            <a:r>
              <a:rPr lang="fr-FR" sz="2400" dirty="0" smtClean="0">
                <a:solidFill>
                  <a:schemeClr val="tx2"/>
                </a:solidFill>
              </a:rPr>
              <a:t>Se </a:t>
            </a:r>
            <a:r>
              <a:rPr lang="fr-FR" sz="2400" dirty="0">
                <a:solidFill>
                  <a:schemeClr val="tx2"/>
                </a:solidFill>
              </a:rPr>
              <a:t>former en </a:t>
            </a:r>
            <a:r>
              <a:rPr lang="fr-FR" sz="2400" dirty="0" err="1">
                <a:solidFill>
                  <a:schemeClr val="tx2"/>
                </a:solidFill>
              </a:rPr>
              <a:t>blended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learning</a:t>
            </a:r>
            <a:endParaRPr lang="fr-FR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forum de discussion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9123" t="23575" r="63002" b="27131"/>
          <a:stretch>
            <a:fillRect/>
          </a:stretch>
        </p:blipFill>
        <p:spPr bwMode="auto">
          <a:xfrm>
            <a:off x="571472" y="1643050"/>
            <a:ext cx="785818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043022" y="1176326"/>
            <a:ext cx="7600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fr-FR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Questions sur « La systémique » </a:t>
            </a:r>
            <a:endParaRPr lang="fr-FR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2214546" y="2974971"/>
            <a:ext cx="471490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2395881" y="3071810"/>
            <a:ext cx="4269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Echanges entre étudiants et </a:t>
            </a:r>
            <a:br>
              <a:rPr lang="fr-FR" sz="2400" dirty="0" smtClean="0">
                <a:solidFill>
                  <a:schemeClr val="bg1"/>
                </a:solidFill>
              </a:rPr>
            </a:br>
            <a:r>
              <a:rPr lang="fr-FR" sz="2400" dirty="0" smtClean="0">
                <a:solidFill>
                  <a:schemeClr val="bg1"/>
                </a:solidFill>
              </a:rPr>
              <a:t>l’enseignant sur la systémique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47806" y="957250"/>
            <a:ext cx="5867400" cy="685800"/>
          </a:xfrm>
        </p:spPr>
        <p:txBody>
          <a:bodyPr/>
          <a:lstStyle/>
          <a:p>
            <a:pPr algn="l" eaLnBrk="1" hangingPunct="1"/>
            <a:r>
              <a:rPr lang="fr-FR" dirty="0" smtClean="0"/>
              <a:t>Présentation générale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57188" y="2143116"/>
            <a:ext cx="83915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0" hangingPunct="0"/>
            <a:r>
              <a:rPr lang="fr-FR" sz="3200" dirty="0">
                <a:solidFill>
                  <a:schemeClr val="accent2"/>
                </a:solidFill>
                <a:latin typeface="Arial" charset="0"/>
              </a:rPr>
              <a:t>Session</a:t>
            </a:r>
            <a:r>
              <a:rPr lang="fr-FR" dirty="0"/>
              <a:t> : 12 à 15 stagiaires – sessions déconnectées du</a:t>
            </a:r>
          </a:p>
          <a:p>
            <a:pPr eaLnBrk="0" hangingPunct="0"/>
            <a:r>
              <a:rPr lang="fr-FR" dirty="0"/>
              <a:t> calendrier universitaire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57188" y="3071810"/>
            <a:ext cx="8382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3200" dirty="0">
                <a:solidFill>
                  <a:schemeClr val="accent2"/>
                </a:solidFill>
                <a:latin typeface="Arial" charset="0"/>
              </a:rPr>
              <a:t>Pré-requis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/>
              <a:t>: </a:t>
            </a:r>
          </a:p>
          <a:p>
            <a:pPr lvl="1" eaLnBrk="0" hangingPunct="0">
              <a:buFont typeface="Wingdings" pitchFamily="2" charset="2"/>
              <a:buChar char="ü"/>
            </a:pPr>
            <a:r>
              <a:rPr lang="fr-FR" dirty="0"/>
              <a:t>Diplôme français de niveau BAC + 4 minimum</a:t>
            </a:r>
          </a:p>
          <a:p>
            <a:pPr lvl="1" eaLnBrk="0" hangingPunct="0"/>
            <a:r>
              <a:rPr lang="fr-FR" sz="2000" dirty="0"/>
              <a:t>(possibilité de Validation des Acquis de l’Expérience)</a:t>
            </a:r>
          </a:p>
          <a:p>
            <a:pPr lvl="1" eaLnBrk="0" hangingPunct="0">
              <a:buFont typeface="Wingdings" pitchFamily="2" charset="2"/>
              <a:buChar char="ü"/>
            </a:pPr>
            <a:r>
              <a:rPr lang="fr-FR" dirty="0">
                <a:solidFill>
                  <a:srgbClr val="0000FF"/>
                </a:solidFill>
              </a:rPr>
              <a:t>Avoir suivi la formation « Ecole des réseaux »</a:t>
            </a: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357188" y="4714884"/>
            <a:ext cx="83915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3200" dirty="0">
                <a:solidFill>
                  <a:schemeClr val="accent2"/>
                </a:solidFill>
                <a:latin typeface="Arial" charset="0"/>
              </a:rPr>
              <a:t>Validation</a:t>
            </a:r>
            <a:r>
              <a:rPr lang="fr-FR" dirty="0">
                <a:solidFill>
                  <a:srgbClr val="FF6600"/>
                </a:solidFill>
              </a:rPr>
              <a:t> </a:t>
            </a:r>
            <a:r>
              <a:rPr lang="fr-FR" dirty="0"/>
              <a:t>: Diplôme National de Master professionnel, délivré </a:t>
            </a:r>
            <a:r>
              <a:rPr lang="fr-FR" sz="2000" dirty="0"/>
              <a:t>par l’Université des Sciences et Technologies de Lille 1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57188" y="5715016"/>
            <a:ext cx="839152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3200" dirty="0">
                <a:solidFill>
                  <a:schemeClr val="accent2"/>
                </a:solidFill>
                <a:latin typeface="Arial" charset="0"/>
              </a:rPr>
              <a:t>Intitulé </a:t>
            </a:r>
            <a:r>
              <a:rPr lang="fr-FR" dirty="0"/>
              <a:t>: Master dans la Spécialité Veille Stratégique, Intelligence Industrielle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7855" t="16428" r="60726" b="25714"/>
          <a:stretch>
            <a:fillRect/>
          </a:stretch>
        </p:blipFill>
        <p:spPr bwMode="auto">
          <a:xfrm>
            <a:off x="142844" y="857232"/>
            <a:ext cx="885831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8361" t="36429" r="60726" b="10714"/>
          <a:stretch>
            <a:fillRect/>
          </a:stretch>
        </p:blipFill>
        <p:spPr bwMode="auto">
          <a:xfrm>
            <a:off x="142844" y="1285860"/>
            <a:ext cx="871543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8108" t="37143" r="60726" b="22857"/>
          <a:stretch>
            <a:fillRect/>
          </a:stretch>
        </p:blipFill>
        <p:spPr bwMode="auto">
          <a:xfrm>
            <a:off x="142844" y="2000240"/>
            <a:ext cx="878687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8108" t="37143" r="60980" b="10000"/>
          <a:stretch>
            <a:fillRect/>
          </a:stretch>
        </p:blipFill>
        <p:spPr bwMode="auto">
          <a:xfrm>
            <a:off x="142844" y="1428736"/>
            <a:ext cx="871543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043022" y="1176326"/>
            <a:ext cx="760094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fr-FR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Questions sur « La systémique » </a:t>
            </a:r>
            <a:endParaRPr lang="fr-FR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1357290" y="2974971"/>
            <a:ext cx="6357982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1428728" y="3143248"/>
            <a:ext cx="6357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Echanges entre étudiants et </a:t>
            </a:r>
            <a:br>
              <a:rPr lang="fr-FR" sz="2400" dirty="0" smtClean="0">
                <a:solidFill>
                  <a:schemeClr val="bg1"/>
                </a:solidFill>
              </a:rPr>
            </a:br>
            <a:r>
              <a:rPr lang="fr-FR" sz="2400" dirty="0" smtClean="0">
                <a:solidFill>
                  <a:schemeClr val="bg1"/>
                </a:solidFill>
              </a:rPr>
              <a:t>l’enseignant sur la politique de l’innovation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8361" t="36429" r="60726" b="4999"/>
          <a:stretch>
            <a:fillRect/>
          </a:stretch>
        </p:blipFill>
        <p:spPr bwMode="auto">
          <a:xfrm>
            <a:off x="142844" y="928670"/>
            <a:ext cx="871543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8361" t="36429" r="60727" b="6428"/>
          <a:stretch>
            <a:fillRect/>
          </a:stretch>
        </p:blipFill>
        <p:spPr bwMode="auto">
          <a:xfrm>
            <a:off x="214282" y="1071546"/>
            <a:ext cx="871543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8361" t="37143" r="60726" b="12857"/>
          <a:stretch>
            <a:fillRect/>
          </a:stretch>
        </p:blipFill>
        <p:spPr bwMode="auto">
          <a:xfrm>
            <a:off x="214282" y="1571612"/>
            <a:ext cx="871543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8361" t="36429" r="60980" b="21428"/>
          <a:stretch>
            <a:fillRect/>
          </a:stretch>
        </p:blipFill>
        <p:spPr bwMode="auto">
          <a:xfrm>
            <a:off x="285720" y="1785926"/>
            <a:ext cx="864399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71612" y="1252526"/>
            <a:ext cx="8686800" cy="5334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dirty="0" smtClean="0"/>
              <a:t>Les contenus : 5 thèmes</a:t>
            </a:r>
          </a:p>
        </p:txBody>
      </p:sp>
      <p:sp>
        <p:nvSpPr>
          <p:cNvPr id="124938" name="Text Box 6"/>
          <p:cNvSpPr txBox="1">
            <a:spLocks noChangeArrowheads="1"/>
          </p:cNvSpPr>
          <p:nvPr/>
        </p:nvSpPr>
        <p:spPr bwMode="auto">
          <a:xfrm>
            <a:off x="2071670" y="6140255"/>
            <a:ext cx="5072098" cy="646331"/>
          </a:xfrm>
          <a:prstGeom prst="rect">
            <a:avLst/>
          </a:prstGeom>
          <a:ln>
            <a:solidFill>
              <a:srgbClr val="FF99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fr-FR" sz="1800" dirty="0">
                <a:latin typeface="Arial" charset="0"/>
              </a:rPr>
              <a:t>+ </a:t>
            </a:r>
            <a:r>
              <a:rPr lang="fr-FR" sz="1800" dirty="0" smtClean="0">
                <a:latin typeface="Arial" charset="0"/>
              </a:rPr>
              <a:t>Projet + Etude </a:t>
            </a:r>
            <a:r>
              <a:rPr lang="fr-FR" sz="1800" dirty="0">
                <a:latin typeface="Arial" charset="0"/>
              </a:rPr>
              <a:t>de cas </a:t>
            </a:r>
            <a:r>
              <a:rPr lang="fr-FR" sz="1800" dirty="0" smtClean="0">
                <a:latin typeface="Arial" charset="0"/>
              </a:rPr>
              <a:t>+ Mémoire professionnel</a:t>
            </a:r>
            <a:endParaRPr lang="fr-FR" sz="1800" dirty="0">
              <a:latin typeface="Symbol" pitchFamily="18" charset="2"/>
              <a:cs typeface="Times New Roman" pitchFamily="18" charset="0"/>
            </a:endParaRPr>
          </a:p>
        </p:txBody>
      </p:sp>
      <p:grpSp>
        <p:nvGrpSpPr>
          <p:cNvPr id="2" name="Groupe 15"/>
          <p:cNvGrpSpPr/>
          <p:nvPr/>
        </p:nvGrpSpPr>
        <p:grpSpPr>
          <a:xfrm>
            <a:off x="2643174" y="2163558"/>
            <a:ext cx="6000776" cy="2762251"/>
            <a:chOff x="2643174" y="1381129"/>
            <a:chExt cx="6000776" cy="2762251"/>
          </a:xfrm>
        </p:grpSpPr>
        <p:sp>
          <p:nvSpPr>
            <p:cNvPr id="43012" name="Text Box 7"/>
            <p:cNvSpPr txBox="1">
              <a:spLocks noChangeArrowheads="1"/>
            </p:cNvSpPr>
            <p:nvPr/>
          </p:nvSpPr>
          <p:spPr bwMode="auto">
            <a:xfrm>
              <a:off x="2643174" y="1381129"/>
              <a:ext cx="5815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buFont typeface="Wingdings" pitchFamily="2" charset="2"/>
                <a:buChar char="v"/>
              </a:pPr>
              <a:r>
                <a:rPr lang="fr-FR" sz="1800" dirty="0">
                  <a:solidFill>
                    <a:srgbClr val="FF6600"/>
                  </a:solidFill>
                  <a:latin typeface="Arial" charset="0"/>
                </a:rPr>
                <a:t> </a:t>
              </a:r>
              <a:r>
                <a:rPr lang="fr-FR" sz="1800" dirty="0">
                  <a:latin typeface="Arial" charset="0"/>
                </a:rPr>
                <a:t>Culture transversale en sciences et technologie</a:t>
              </a:r>
              <a:endParaRPr lang="fr-FR" sz="1800" dirty="0"/>
            </a:p>
          </p:txBody>
        </p:sp>
        <p:sp>
          <p:nvSpPr>
            <p:cNvPr id="43013" name="Text Box 8"/>
            <p:cNvSpPr txBox="1">
              <a:spLocks noChangeArrowheads="1"/>
            </p:cNvSpPr>
            <p:nvPr/>
          </p:nvSpPr>
          <p:spPr bwMode="auto">
            <a:xfrm>
              <a:off x="2643174" y="1809757"/>
              <a:ext cx="39290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buFont typeface="Wingdings" pitchFamily="2" charset="2"/>
                <a:buChar char="v"/>
              </a:pPr>
              <a:r>
                <a:rPr lang="fr-FR" sz="1800" dirty="0">
                  <a:solidFill>
                    <a:srgbClr val="FF6600"/>
                  </a:solidFill>
                  <a:latin typeface="Arial" charset="0"/>
                </a:rPr>
                <a:t> </a:t>
              </a:r>
              <a:r>
                <a:rPr lang="fr-FR" sz="1800" dirty="0">
                  <a:latin typeface="Arial" charset="0"/>
                </a:rPr>
                <a:t>Economie, gestion et stratégie</a:t>
              </a:r>
              <a:r>
                <a:rPr lang="fr-FR" sz="1800" dirty="0"/>
                <a:t> </a:t>
              </a:r>
            </a:p>
          </p:txBody>
        </p:sp>
        <p:sp>
          <p:nvSpPr>
            <p:cNvPr id="43014" name="Text Box 9"/>
            <p:cNvSpPr txBox="1">
              <a:spLocks noChangeArrowheads="1"/>
            </p:cNvSpPr>
            <p:nvPr/>
          </p:nvSpPr>
          <p:spPr bwMode="auto">
            <a:xfrm>
              <a:off x="2643174" y="2238385"/>
              <a:ext cx="56245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buFont typeface="Wingdings" pitchFamily="2" charset="2"/>
                <a:buChar char="v"/>
              </a:pPr>
              <a:r>
                <a:rPr lang="fr-FR" sz="1800" dirty="0">
                  <a:solidFill>
                    <a:srgbClr val="FF6600"/>
                  </a:solidFill>
                  <a:latin typeface="Arial" charset="0"/>
                </a:rPr>
                <a:t> </a:t>
              </a:r>
              <a:r>
                <a:rPr lang="fr-FR" sz="1800" dirty="0">
                  <a:solidFill>
                    <a:schemeClr val="bg1">
                      <a:lumMod val="6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Compétences comportementales et managériales</a:t>
              </a:r>
              <a:r>
                <a:rPr lang="fr-FR" sz="1800" dirty="0">
                  <a:latin typeface="Arial" charset="0"/>
                </a:rPr>
                <a:t> </a:t>
              </a:r>
            </a:p>
          </p:txBody>
        </p:sp>
        <p:sp>
          <p:nvSpPr>
            <p:cNvPr id="43015" name="Text Box 4"/>
            <p:cNvSpPr txBox="1">
              <a:spLocks noChangeArrowheads="1"/>
            </p:cNvSpPr>
            <p:nvPr/>
          </p:nvSpPr>
          <p:spPr bwMode="auto">
            <a:xfrm>
              <a:off x="2643174" y="2738451"/>
              <a:ext cx="38862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buFont typeface="Wingdings" pitchFamily="2" charset="2"/>
                <a:buChar char="v"/>
              </a:pPr>
              <a:r>
                <a:rPr lang="fr-FR" sz="1800" dirty="0">
                  <a:solidFill>
                    <a:srgbClr val="FF6600"/>
                  </a:solidFill>
                  <a:latin typeface="Arial" charset="0"/>
                </a:rPr>
                <a:t> </a:t>
              </a:r>
              <a:r>
                <a:rPr lang="fr-FR" sz="1800" dirty="0">
                  <a:latin typeface="Arial" charset="0"/>
                </a:rPr>
                <a:t>Management de SI pour la veille</a:t>
              </a:r>
              <a:endParaRPr lang="fr-FR" sz="1800" dirty="0"/>
            </a:p>
          </p:txBody>
        </p:sp>
        <p:sp>
          <p:nvSpPr>
            <p:cNvPr id="43016" name="Text Box 5"/>
            <p:cNvSpPr txBox="1">
              <a:spLocks noChangeArrowheads="1"/>
            </p:cNvSpPr>
            <p:nvPr/>
          </p:nvSpPr>
          <p:spPr bwMode="auto">
            <a:xfrm>
              <a:off x="2643174" y="3238517"/>
              <a:ext cx="39576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buFont typeface="Wingdings" pitchFamily="2" charset="2"/>
                <a:buChar char="v"/>
              </a:pPr>
              <a:r>
                <a:rPr lang="fr-FR" sz="1800" dirty="0">
                  <a:solidFill>
                    <a:srgbClr val="FF6600"/>
                  </a:solidFill>
                  <a:latin typeface="Arial" charset="0"/>
                </a:rPr>
                <a:t> </a:t>
              </a:r>
              <a:r>
                <a:rPr lang="fr-FR" sz="1800" dirty="0">
                  <a:latin typeface="Arial" charset="0"/>
                </a:rPr>
                <a:t>Patrimoine - Sécurité - Risques</a:t>
              </a:r>
              <a:r>
                <a:rPr lang="fr-FR" sz="1800" dirty="0"/>
                <a:t> </a:t>
              </a:r>
              <a:endParaRPr lang="fr-FR" sz="1800" b="1" dirty="0"/>
            </a:p>
          </p:txBody>
        </p:sp>
        <p:graphicFrame>
          <p:nvGraphicFramePr>
            <p:cNvPr id="253954" name="Object 6"/>
            <p:cNvGraphicFramePr>
              <a:graphicFrameLocks noChangeAspect="1"/>
            </p:cNvGraphicFramePr>
            <p:nvPr/>
          </p:nvGraphicFramePr>
          <p:xfrm>
            <a:off x="6357950" y="2584455"/>
            <a:ext cx="2286000" cy="1558925"/>
          </p:xfrm>
          <a:graphic>
            <a:graphicData uri="http://schemas.openxmlformats.org/presentationml/2006/ole">
              <p:oleObj spid="_x0000_s7170" name="Clip" r:id="rId4" imgW="12190476" imgH="8123810" progId="">
                <p:embed/>
              </p:oleObj>
            </a:graphicData>
          </a:graphic>
        </p:graphicFrame>
      </p:grpSp>
      <p:grpSp>
        <p:nvGrpSpPr>
          <p:cNvPr id="3" name="Groupe 16"/>
          <p:cNvGrpSpPr/>
          <p:nvPr/>
        </p:nvGrpSpPr>
        <p:grpSpPr>
          <a:xfrm>
            <a:off x="214282" y="2020682"/>
            <a:ext cx="4572032" cy="3762383"/>
            <a:chOff x="214282" y="1238253"/>
            <a:chExt cx="4572032" cy="3762383"/>
          </a:xfrm>
        </p:grpSpPr>
        <p:sp>
          <p:nvSpPr>
            <p:cNvPr id="11" name="Espace réservé du contenu 2"/>
            <p:cNvSpPr txBox="1">
              <a:spLocks/>
            </p:cNvSpPr>
            <p:nvPr/>
          </p:nvSpPr>
          <p:spPr>
            <a:xfrm>
              <a:off x="214282" y="1238253"/>
              <a:ext cx="2214578" cy="1285884"/>
            </a:xfrm>
            <a:prstGeom prst="rect">
              <a:avLst/>
            </a:prstGeom>
            <a:ln>
              <a:solidFill>
                <a:srgbClr val="FF6600"/>
              </a:solidFill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 typeface="Arial" charset="0"/>
                <a:buChar char="•"/>
                <a:defRPr/>
              </a:pPr>
              <a:r>
                <a:rPr lang="fr-FR" sz="2000" dirty="0">
                  <a:latin typeface="+mn-lt"/>
                </a:rPr>
                <a:t>Cours</a:t>
              </a:r>
            </a:p>
            <a:p>
              <a:pPr marL="342900" indent="-342900">
                <a:spcBef>
                  <a:spcPct val="20000"/>
                </a:spcBef>
                <a:buFont typeface="Arial" charset="0"/>
                <a:buChar char="•"/>
                <a:defRPr/>
              </a:pPr>
              <a:r>
                <a:rPr lang="fr-FR" sz="2000" dirty="0">
                  <a:latin typeface="+mn-lt"/>
                </a:rPr>
                <a:t>Travaux dirigés</a:t>
              </a:r>
            </a:p>
            <a:p>
              <a:pPr marL="342900" indent="-342900">
                <a:spcBef>
                  <a:spcPct val="20000"/>
                </a:spcBef>
                <a:buFont typeface="Arial" charset="0"/>
                <a:buChar char="•"/>
                <a:defRPr/>
              </a:pPr>
              <a:r>
                <a:rPr lang="fr-FR" sz="2000" dirty="0" smtClean="0">
                  <a:latin typeface="+mn-lt"/>
                </a:rPr>
                <a:t>Conférences</a:t>
              </a:r>
              <a:endParaRPr lang="fr-FR" sz="2000" dirty="0">
                <a:latin typeface="+mn-l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43042" y="4095773"/>
              <a:ext cx="3143272" cy="904863"/>
            </a:xfrm>
            <a:prstGeom prst="rect">
              <a:avLst/>
            </a:prstGeom>
            <a:ln>
              <a:solidFill>
                <a:srgbClr val="FF6600"/>
              </a:solidFill>
            </a:ln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ct val="20000"/>
                </a:spcBef>
                <a:buFont typeface="Arial" charset="0"/>
                <a:buChar char="•"/>
                <a:defRPr/>
              </a:pPr>
              <a:r>
                <a:rPr lang="fr-FR" dirty="0"/>
                <a:t>Echanges et débats</a:t>
              </a:r>
            </a:p>
            <a:p>
              <a:pPr marL="342900" indent="-342900">
                <a:spcBef>
                  <a:spcPct val="20000"/>
                </a:spcBef>
                <a:buFont typeface="Arial" charset="0"/>
                <a:buChar char="•"/>
                <a:defRPr/>
              </a:pPr>
              <a:r>
                <a:rPr lang="fr-FR" dirty="0" smtClean="0"/>
                <a:t>Validation</a:t>
              </a:r>
              <a:endParaRPr lang="fr-FR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643042" y="2786058"/>
              <a:ext cx="82907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4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@</a:t>
              </a:r>
              <a:endParaRPr lang="fr-FR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Virage 14"/>
            <p:cNvSpPr/>
            <p:nvPr/>
          </p:nvSpPr>
          <p:spPr>
            <a:xfrm rot="10800000" flipH="1">
              <a:off x="428596" y="2595575"/>
              <a:ext cx="1071570" cy="2214578"/>
            </a:xfrm>
            <a:prstGeom prst="bentArrow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 extrusionH="76200">
              <a:extrusionClr>
                <a:srgbClr val="FF99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4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/>
          <p:cNvGraphicFramePr/>
          <p:nvPr/>
        </p:nvGraphicFramePr>
        <p:xfrm>
          <a:off x="1500166" y="1857364"/>
          <a:ext cx="6096000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6331" y="1247764"/>
            <a:ext cx="871064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fr-FR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Dispositif adapté à des cadres d’entreprise</a:t>
            </a:r>
          </a:p>
        </p:txBody>
      </p:sp>
      <p:sp>
        <p:nvSpPr>
          <p:cNvPr id="27654" name="AutoShape 16"/>
          <p:cNvSpPr>
            <a:spLocks noChangeArrowheads="1"/>
          </p:cNvSpPr>
          <p:nvPr/>
        </p:nvSpPr>
        <p:spPr bwMode="auto">
          <a:xfrm>
            <a:off x="785813" y="4691074"/>
            <a:ext cx="533400" cy="381000"/>
          </a:xfrm>
          <a:prstGeom prst="curvedRightArrow">
            <a:avLst>
              <a:gd name="adj1" fmla="val 20000"/>
              <a:gd name="adj2" fmla="val 40000"/>
              <a:gd name="adj3" fmla="val 46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sp>
        <p:nvSpPr>
          <p:cNvPr id="27655" name="ZoneTexte 10"/>
          <p:cNvSpPr txBox="1">
            <a:spLocks noChangeArrowheads="1"/>
          </p:cNvSpPr>
          <p:nvPr/>
        </p:nvSpPr>
        <p:spPr bwMode="auto">
          <a:xfrm>
            <a:off x="1403350" y="4702742"/>
            <a:ext cx="665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dirty="0"/>
              <a:t>4 semaines en </a:t>
            </a:r>
            <a:r>
              <a:rPr lang="fr-FR" dirty="0" err="1"/>
              <a:t>présentiel</a:t>
            </a:r>
            <a:r>
              <a:rPr lang="fr-FR" dirty="0"/>
              <a:t> temps </a:t>
            </a:r>
            <a:r>
              <a:rPr lang="fr-FR" dirty="0" smtClean="0"/>
              <a:t>plein</a:t>
            </a:r>
            <a:endParaRPr lang="fr-FR" dirty="0"/>
          </a:p>
        </p:txBody>
      </p:sp>
      <p:sp>
        <p:nvSpPr>
          <p:cNvPr id="27656" name="Rectangle 11"/>
          <p:cNvSpPr>
            <a:spLocks noChangeArrowheads="1"/>
          </p:cNvSpPr>
          <p:nvPr/>
        </p:nvSpPr>
        <p:spPr bwMode="auto">
          <a:xfrm>
            <a:off x="1403350" y="5345684"/>
            <a:ext cx="69135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dirty="0"/>
              <a:t>Sur </a:t>
            </a:r>
            <a:r>
              <a:rPr lang="fr-FR" dirty="0" smtClean="0"/>
              <a:t>le lieu </a:t>
            </a:r>
            <a:r>
              <a:rPr lang="fr-FR" dirty="0"/>
              <a:t>de travail, en alternance avec </a:t>
            </a:r>
            <a:r>
              <a:rPr lang="fr-FR" dirty="0" smtClean="0"/>
              <a:t>l’activité </a:t>
            </a:r>
            <a:r>
              <a:rPr lang="fr-FR" dirty="0"/>
              <a:t>professionnelle</a:t>
            </a:r>
          </a:p>
        </p:txBody>
      </p:sp>
      <p:sp>
        <p:nvSpPr>
          <p:cNvPr id="27657" name="AutoShape 16"/>
          <p:cNvSpPr>
            <a:spLocks noChangeArrowheads="1"/>
          </p:cNvSpPr>
          <p:nvPr/>
        </p:nvSpPr>
        <p:spPr bwMode="auto">
          <a:xfrm>
            <a:off x="785813" y="5357844"/>
            <a:ext cx="533400" cy="381000"/>
          </a:xfrm>
          <a:prstGeom prst="curvedRightArrow">
            <a:avLst>
              <a:gd name="adj1" fmla="val 20000"/>
              <a:gd name="adj2" fmla="val 40000"/>
              <a:gd name="adj3" fmla="val 46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sp>
        <p:nvSpPr>
          <p:cNvPr id="27658" name="AutoShape 16"/>
          <p:cNvSpPr>
            <a:spLocks noChangeArrowheads="1"/>
          </p:cNvSpPr>
          <p:nvPr/>
        </p:nvSpPr>
        <p:spPr bwMode="auto">
          <a:xfrm>
            <a:off x="785813" y="6010296"/>
            <a:ext cx="533400" cy="381000"/>
          </a:xfrm>
          <a:prstGeom prst="curvedRightArrow">
            <a:avLst>
              <a:gd name="adj1" fmla="val 20000"/>
              <a:gd name="adj2" fmla="val 40000"/>
              <a:gd name="adj3" fmla="val 46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sp>
        <p:nvSpPr>
          <p:cNvPr id="27659" name="ZoneTexte 14"/>
          <p:cNvSpPr txBox="1">
            <a:spLocks noChangeArrowheads="1"/>
          </p:cNvSpPr>
          <p:nvPr/>
        </p:nvSpPr>
        <p:spPr bwMode="auto">
          <a:xfrm>
            <a:off x="1417638" y="6000771"/>
            <a:ext cx="6654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dirty="0"/>
              <a:t>Durée de la formation : 8 mois </a:t>
            </a:r>
          </a:p>
        </p:txBody>
      </p:sp>
      <p:sp>
        <p:nvSpPr>
          <p:cNvPr id="12" name="Ellipse 11"/>
          <p:cNvSpPr/>
          <p:nvPr/>
        </p:nvSpPr>
        <p:spPr>
          <a:xfrm>
            <a:off x="7072330" y="5715016"/>
            <a:ext cx="1071562" cy="92868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sz="2000" dirty="0"/>
              <a:t>1 H / jour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7654" grpId="0" animBg="1"/>
      <p:bldP spid="27655" grpId="0"/>
      <p:bldP spid="27656" grpId="0"/>
      <p:bldP spid="27657" grpId="0" animBg="1"/>
      <p:bldP spid="27658" grpId="0" animBg="1"/>
      <p:bldP spid="27659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1026"/>
          <p:cNvSpPr>
            <a:spLocks noChangeArrowheads="1"/>
          </p:cNvSpPr>
          <p:nvPr/>
        </p:nvSpPr>
        <p:spPr bwMode="auto">
          <a:xfrm>
            <a:off x="1185898" y="1176326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FR" sz="3600" dirty="0">
                <a:solidFill>
                  <a:schemeClr val="tx2"/>
                </a:solidFill>
              </a:rPr>
              <a:t>Semaines en entreprise</a:t>
            </a:r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</p:nvPr>
        </p:nvGraphicFramePr>
        <p:xfrm>
          <a:off x="1028704" y="2457457"/>
          <a:ext cx="7043758" cy="3829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678" name="ZoneTexte 8"/>
          <p:cNvSpPr txBox="1">
            <a:spLocks noChangeArrowheads="1"/>
          </p:cNvSpPr>
          <p:nvPr/>
        </p:nvSpPr>
        <p:spPr bwMode="auto">
          <a:xfrm>
            <a:off x="4000500" y="4181483"/>
            <a:ext cx="1123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Soutien</a:t>
            </a:r>
          </a:p>
        </p:txBody>
      </p:sp>
      <p:sp>
        <p:nvSpPr>
          <p:cNvPr id="12" name="Ellipse 11"/>
          <p:cNvSpPr/>
          <p:nvPr/>
        </p:nvSpPr>
        <p:spPr>
          <a:xfrm>
            <a:off x="6786585" y="2143122"/>
            <a:ext cx="1071563" cy="92868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fr-FR" sz="2000" dirty="0"/>
              <a:t>1 H / jour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18726574">
            <a:off x="5993413" y="4925862"/>
            <a:ext cx="3060453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Apport de </a:t>
            </a:r>
            <a:b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connaissance</a:t>
            </a:r>
          </a:p>
        </p:txBody>
      </p:sp>
      <p:sp>
        <p:nvSpPr>
          <p:cNvPr id="14" name="Rectangle 13"/>
          <p:cNvSpPr/>
          <p:nvPr/>
        </p:nvSpPr>
        <p:spPr>
          <a:xfrm rot="18865556">
            <a:off x="0" y="2702131"/>
            <a:ext cx="319087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fr-FR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AppROPRIATION</a:t>
            </a:r>
            <a:endParaRPr lang="fr-FR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2214546" y="2117715"/>
            <a:ext cx="478634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fr-FR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Apport de </a:t>
            </a:r>
            <a:r>
              <a:rPr lang="fr-F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connaissances </a:t>
            </a:r>
            <a:endParaRPr lang="fr-FR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043022" y="1176326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fr-FR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Le dispositif de formation </a:t>
            </a:r>
          </a:p>
        </p:txBody>
      </p:sp>
      <p:grpSp>
        <p:nvGrpSpPr>
          <p:cNvPr id="2" name="Groupe 16"/>
          <p:cNvGrpSpPr/>
          <p:nvPr/>
        </p:nvGrpSpPr>
        <p:grpSpPr>
          <a:xfrm>
            <a:off x="1571604" y="2974971"/>
            <a:ext cx="6000792" cy="3597301"/>
            <a:chOff x="1003318" y="2214554"/>
            <a:chExt cx="6000792" cy="3597301"/>
          </a:xfrm>
        </p:grpSpPr>
        <p:sp>
          <p:nvSpPr>
            <p:cNvPr id="29" name="Rectangle à coins arrondis 28"/>
            <p:cNvSpPr/>
            <p:nvPr/>
          </p:nvSpPr>
          <p:spPr>
            <a:xfrm>
              <a:off x="2214546" y="2214554"/>
              <a:ext cx="4714908" cy="1143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ext Box 1031"/>
            <p:cNvSpPr txBox="1">
              <a:spLocks noChangeArrowheads="1"/>
            </p:cNvSpPr>
            <p:nvPr/>
          </p:nvSpPr>
          <p:spPr bwMode="auto">
            <a:xfrm>
              <a:off x="2090758" y="4357690"/>
              <a:ext cx="2971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 i="1" dirty="0" smtClean="0"/>
                <a:t>E-</a:t>
              </a:r>
              <a:r>
                <a:rPr lang="fr-FR" b="1" i="1" dirty="0" err="1" smtClean="0"/>
                <a:t>learning</a:t>
              </a:r>
              <a:r>
                <a:rPr lang="fr-FR" dirty="0" smtClean="0"/>
                <a:t> </a:t>
              </a:r>
              <a:endParaRPr lang="fr-FR" dirty="0"/>
            </a:p>
          </p:txBody>
        </p:sp>
        <p:graphicFrame>
          <p:nvGraphicFramePr>
            <p:cNvPr id="10" name="Object 1032"/>
            <p:cNvGraphicFramePr>
              <a:graphicFrameLocks noChangeAspect="1"/>
            </p:cNvGraphicFramePr>
            <p:nvPr/>
          </p:nvGraphicFramePr>
          <p:xfrm>
            <a:off x="5373703" y="3786190"/>
            <a:ext cx="1295400" cy="631825"/>
          </p:xfrm>
          <a:graphic>
            <a:graphicData uri="http://schemas.openxmlformats.org/presentationml/2006/ole">
              <p:oleObj spid="_x0000_s4098" name="Clip" r:id="rId4" imgW="1035720" imgH="504720" progId="">
                <p:embed/>
              </p:oleObj>
            </a:graphicData>
          </a:graphic>
        </p:graphicFrame>
        <p:sp>
          <p:nvSpPr>
            <p:cNvPr id="11" name="Text Box 1033"/>
            <p:cNvSpPr txBox="1">
              <a:spLocks noChangeArrowheads="1"/>
            </p:cNvSpPr>
            <p:nvPr/>
          </p:nvSpPr>
          <p:spPr bwMode="auto">
            <a:xfrm>
              <a:off x="5221303" y="4418015"/>
              <a:ext cx="1782807" cy="7016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fr-FR" sz="2000" dirty="0"/>
                <a:t>@Plate forme</a:t>
              </a:r>
            </a:p>
            <a:p>
              <a:pPr algn="ctr"/>
              <a:r>
                <a:rPr lang="fr-FR" sz="2000" dirty="0"/>
                <a:t>de e-</a:t>
              </a:r>
              <a:r>
                <a:rPr lang="fr-FR" sz="2000" dirty="0" err="1"/>
                <a:t>learning</a:t>
              </a:r>
              <a:endParaRPr lang="fr-FR" dirty="0"/>
            </a:p>
          </p:txBody>
        </p:sp>
        <p:sp>
          <p:nvSpPr>
            <p:cNvPr id="12" name="Line 1034"/>
            <p:cNvSpPr>
              <a:spLocks noChangeShapeType="1"/>
            </p:cNvSpPr>
            <p:nvPr/>
          </p:nvSpPr>
          <p:spPr bwMode="auto">
            <a:xfrm>
              <a:off x="3767142" y="4738690"/>
              <a:ext cx="1219200" cy="15240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Line 1035"/>
            <p:cNvSpPr>
              <a:spLocks noChangeShapeType="1"/>
            </p:cNvSpPr>
            <p:nvPr/>
          </p:nvSpPr>
          <p:spPr bwMode="auto">
            <a:xfrm flipV="1">
              <a:off x="3767142" y="4357690"/>
              <a:ext cx="1219200" cy="15240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3249362" y="2214554"/>
              <a:ext cx="26452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Cours - conférences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428860" y="2714620"/>
              <a:ext cx="4295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En mode </a:t>
              </a:r>
              <a:r>
                <a:rPr lang="fr-FR" dirty="0" err="1" smtClean="0">
                  <a:solidFill>
                    <a:schemeClr val="bg1"/>
                  </a:solidFill>
                </a:rPr>
                <a:t>présentiel</a:t>
              </a:r>
              <a:r>
                <a:rPr lang="fr-FR" dirty="0" smtClean="0">
                  <a:solidFill>
                    <a:schemeClr val="bg1"/>
                  </a:solidFill>
                </a:rPr>
                <a:t> ou à distance 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26" name="Text Box 1089"/>
            <p:cNvSpPr txBox="1">
              <a:spLocks noChangeArrowheads="1"/>
            </p:cNvSpPr>
            <p:nvPr/>
          </p:nvSpPr>
          <p:spPr bwMode="auto">
            <a:xfrm>
              <a:off x="1003318" y="5286388"/>
              <a:ext cx="278286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 i="1" dirty="0"/>
                <a:t>S</a:t>
              </a:r>
              <a:r>
                <a:rPr lang="fr-FR" b="1" i="1" dirty="0" smtClean="0"/>
                <a:t>outien </a:t>
              </a:r>
              <a:r>
                <a:rPr lang="fr-FR" b="1" i="1" dirty="0"/>
                <a:t>asynchrone</a:t>
              </a:r>
            </a:p>
          </p:txBody>
        </p:sp>
        <p:sp>
          <p:nvSpPr>
            <p:cNvPr id="27" name="Text Box 1090"/>
            <p:cNvSpPr txBox="1">
              <a:spLocks noChangeArrowheads="1"/>
            </p:cNvSpPr>
            <p:nvPr/>
          </p:nvSpPr>
          <p:spPr bwMode="auto">
            <a:xfrm>
              <a:off x="5214942" y="5287980"/>
              <a:ext cx="1563688" cy="5238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2800" dirty="0"/>
                <a:t>@ </a:t>
              </a:r>
              <a:r>
                <a:rPr lang="fr-FR" sz="2800" dirty="0" smtClean="0"/>
                <a:t>Forum</a:t>
              </a:r>
              <a:endParaRPr lang="fr-FR" sz="2800" dirty="0"/>
            </a:p>
          </p:txBody>
        </p:sp>
        <p:sp>
          <p:nvSpPr>
            <p:cNvPr id="28" name="Line 1091"/>
            <p:cNvSpPr>
              <a:spLocks noChangeShapeType="1"/>
            </p:cNvSpPr>
            <p:nvPr/>
          </p:nvSpPr>
          <p:spPr bwMode="auto">
            <a:xfrm>
              <a:off x="3643306" y="5572140"/>
              <a:ext cx="1524000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Séquence e-</a:t>
            </a:r>
            <a:r>
              <a:rPr lang="fr-FR" dirty="0" err="1" smtClean="0"/>
              <a:t>learning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642910" y="3058539"/>
            <a:ext cx="7772400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buNone/>
              <a:defRPr/>
            </a:pPr>
            <a:r>
              <a:rPr lang="fr-FR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hlinkClick r:id="rId3" action="ppaction://hlinkfile"/>
              </a:rPr>
              <a:t>Apport de </a:t>
            </a:r>
            <a:r>
              <a:rPr lang="fr-FR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hlinkClick r:id="rId3" action="ppaction://hlinkfile"/>
              </a:rPr>
              <a:t>connaissances</a:t>
            </a:r>
            <a:endParaRPr lang="fr-FR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Séquence e-</a:t>
            </a:r>
            <a:r>
              <a:rPr lang="fr-FR" dirty="0" err="1" smtClean="0"/>
              <a:t>learning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642910" y="3058539"/>
            <a:ext cx="7772400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buNone/>
              <a:defRPr/>
            </a:pPr>
            <a:r>
              <a:rPr lang="fr-FR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hlinkClick r:id="rId3" action="ppaction://hlinkfile"/>
              </a:rPr>
              <a:t>Apport de </a:t>
            </a:r>
            <a:r>
              <a:rPr lang="fr-FR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hlinkClick r:id="rId3" action="ppaction://hlinkfile"/>
              </a:rPr>
              <a:t>connaissances</a:t>
            </a:r>
            <a:endParaRPr lang="fr-FR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114460" y="1104888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fr-FR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Le dispositif de formation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43108" y="2181517"/>
            <a:ext cx="478634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fr-F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Appropriations </a:t>
            </a:r>
            <a:endParaRPr lang="fr-FR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2" name="Groupe 17"/>
          <p:cNvGrpSpPr/>
          <p:nvPr/>
        </p:nvGrpSpPr>
        <p:grpSpPr>
          <a:xfrm>
            <a:off x="785786" y="2714930"/>
            <a:ext cx="7929618" cy="3785904"/>
            <a:chOff x="857224" y="2214554"/>
            <a:chExt cx="7929618" cy="3785904"/>
          </a:xfrm>
        </p:grpSpPr>
        <p:sp>
          <p:nvSpPr>
            <p:cNvPr id="15" name="Text Box 1036"/>
            <p:cNvSpPr txBox="1">
              <a:spLocks noChangeArrowheads="1"/>
            </p:cNvSpPr>
            <p:nvPr/>
          </p:nvSpPr>
          <p:spPr bwMode="auto">
            <a:xfrm>
              <a:off x="1533532" y="4038905"/>
              <a:ext cx="21812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 i="1" dirty="0"/>
                <a:t>C</a:t>
              </a:r>
              <a:r>
                <a:rPr lang="fr-FR" b="1" i="1" dirty="0" smtClean="0"/>
                <a:t>lasse virtuelle</a:t>
              </a:r>
              <a:endParaRPr lang="fr-FR" b="1" i="1" dirty="0"/>
            </a:p>
          </p:txBody>
        </p:sp>
        <p:sp>
          <p:nvSpPr>
            <p:cNvPr id="17" name="Line 1088"/>
            <p:cNvSpPr>
              <a:spLocks noChangeShapeType="1"/>
            </p:cNvSpPr>
            <p:nvPr/>
          </p:nvSpPr>
          <p:spPr bwMode="auto">
            <a:xfrm flipV="1">
              <a:off x="3643306" y="4240537"/>
              <a:ext cx="1428760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" name="Text Box 1096"/>
            <p:cNvSpPr txBox="1">
              <a:spLocks noChangeArrowheads="1"/>
            </p:cNvSpPr>
            <p:nvPr/>
          </p:nvSpPr>
          <p:spPr bwMode="auto">
            <a:xfrm>
              <a:off x="857224" y="5532443"/>
              <a:ext cx="292893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 i="1" dirty="0"/>
                <a:t>Du travail </a:t>
              </a:r>
              <a:r>
                <a:rPr lang="fr-FR" b="1" i="1" dirty="0" smtClean="0"/>
                <a:t>personnel</a:t>
              </a:r>
              <a:endParaRPr lang="fr-FR" b="1" i="1" dirty="0"/>
            </a:p>
          </p:txBody>
        </p:sp>
        <p:sp>
          <p:nvSpPr>
            <p:cNvPr id="74" name="Text Box 1097"/>
            <p:cNvSpPr txBox="1">
              <a:spLocks noChangeArrowheads="1"/>
            </p:cNvSpPr>
            <p:nvPr/>
          </p:nvSpPr>
          <p:spPr bwMode="auto">
            <a:xfrm>
              <a:off x="5205442" y="5538793"/>
              <a:ext cx="3581400" cy="46166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fr-FR" dirty="0" smtClean="0"/>
                <a:t>Individuel et en groupe</a:t>
              </a:r>
              <a:endParaRPr lang="fr-FR" sz="2800" dirty="0"/>
            </a:p>
          </p:txBody>
        </p:sp>
        <p:sp>
          <p:nvSpPr>
            <p:cNvPr id="75" name="Line 1098"/>
            <p:cNvSpPr>
              <a:spLocks noChangeShapeType="1"/>
            </p:cNvSpPr>
            <p:nvPr/>
          </p:nvSpPr>
          <p:spPr bwMode="auto">
            <a:xfrm>
              <a:off x="3643306" y="5837243"/>
              <a:ext cx="1524000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5214942" y="3988052"/>
              <a:ext cx="1515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@ 1 ou 1,5 h</a:t>
              </a:r>
              <a:endParaRPr lang="fr-FR" sz="1800" dirty="0">
                <a:solidFill>
                  <a:srgbClr val="FF0000"/>
                </a:solidFill>
              </a:endParaRPr>
            </a:p>
          </p:txBody>
        </p:sp>
        <p:sp>
          <p:nvSpPr>
            <p:cNvPr id="24" name="Rectangle à coins arrondis 23"/>
            <p:cNvSpPr/>
            <p:nvPr/>
          </p:nvSpPr>
          <p:spPr>
            <a:xfrm>
              <a:off x="2214546" y="2214554"/>
              <a:ext cx="4714908" cy="1143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071802" y="2252955"/>
              <a:ext cx="29514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Réflexions - Echanges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2428860" y="2681583"/>
              <a:ext cx="4295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En mode </a:t>
              </a:r>
              <a:r>
                <a:rPr lang="fr-FR" dirty="0" err="1" smtClean="0">
                  <a:solidFill>
                    <a:schemeClr val="bg1"/>
                  </a:solidFill>
                </a:rPr>
                <a:t>présentiel</a:t>
              </a:r>
              <a:r>
                <a:rPr lang="fr-FR" dirty="0" smtClean="0">
                  <a:solidFill>
                    <a:schemeClr val="bg1"/>
                  </a:solidFill>
                </a:rPr>
                <a:t> ou à distance 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27" name="Text Box 1089"/>
            <p:cNvSpPr txBox="1">
              <a:spLocks noChangeArrowheads="1"/>
            </p:cNvSpPr>
            <p:nvPr/>
          </p:nvSpPr>
          <p:spPr bwMode="auto">
            <a:xfrm>
              <a:off x="985812" y="4762513"/>
              <a:ext cx="278286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 i="1" dirty="0"/>
                <a:t>S</a:t>
              </a:r>
              <a:r>
                <a:rPr lang="fr-FR" b="1" i="1" dirty="0" smtClean="0"/>
                <a:t>outien </a:t>
              </a:r>
              <a:r>
                <a:rPr lang="fr-FR" b="1" i="1" dirty="0"/>
                <a:t>asynchrone</a:t>
              </a:r>
            </a:p>
          </p:txBody>
        </p:sp>
        <p:sp>
          <p:nvSpPr>
            <p:cNvPr id="28" name="Text Box 1090"/>
            <p:cNvSpPr txBox="1">
              <a:spLocks noChangeArrowheads="1"/>
            </p:cNvSpPr>
            <p:nvPr/>
          </p:nvSpPr>
          <p:spPr bwMode="auto">
            <a:xfrm>
              <a:off x="5214942" y="4762513"/>
              <a:ext cx="1563688" cy="5238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2800" dirty="0"/>
                <a:t>@ </a:t>
              </a:r>
              <a:r>
                <a:rPr lang="fr-FR" sz="2800" dirty="0" smtClean="0"/>
                <a:t>Forum</a:t>
              </a:r>
              <a:endParaRPr lang="fr-FR" sz="2800" dirty="0"/>
            </a:p>
          </p:txBody>
        </p:sp>
        <p:sp>
          <p:nvSpPr>
            <p:cNvPr id="29" name="Line 1091"/>
            <p:cNvSpPr>
              <a:spLocks noChangeShapeType="1"/>
            </p:cNvSpPr>
            <p:nvPr/>
          </p:nvSpPr>
          <p:spPr bwMode="auto">
            <a:xfrm>
              <a:off x="3643306" y="5046673"/>
              <a:ext cx="1524000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Diapositive 1 - &amp;quot;RETOURS d’EXPERIENCES&amp;quot;&quot;/&gt;&lt;property id=&quot;20307&quot; value=&quot;256&quot;/&gt;&lt;/object&gt;&lt;object type=&quot;3&quot; unique_id=&quot;10005&quot;&gt;&lt;property id=&quot;20148&quot; value=&quot;5&quot;/&gt;&lt;property id=&quot;20300&quot; value=&quot;Diapositive 2 - &amp;quot;Présentation générale&amp;quot;&quot;/&gt;&lt;property id=&quot;20307&quot; value=&quot;276&quot;/&gt;&lt;/object&gt;&lt;object type=&quot;3&quot; unique_id=&quot;10006&quot;&gt;&lt;property id=&quot;20148&quot; value=&quot;5&quot;/&gt;&lt;property id=&quot;20300&quot; value=&quot;Diapositive 3 - &amp;quot;Les contenus : 5 thèmes&amp;quot;&quot;/&gt;&lt;property id=&quot;20307&quot; value=&quot;280&quot;/&gt;&lt;/object&gt;&lt;object type=&quot;3&quot; unique_id=&quot;10007&quot;&gt;&lt;property id=&quot;20148&quot; value=&quot;5&quot;/&gt;&lt;property id=&quot;20300&quot; value=&quot;Diapositive 4&quot;/&gt;&lt;property id=&quot;20307&quot; value=&quot;272&quot;/&gt;&lt;/object&gt;&lt;object type=&quot;3&quot; unique_id=&quot;10008&quot;&gt;&lt;property id=&quot;20148&quot; value=&quot;5&quot;/&gt;&lt;property id=&quot;20300&quot; value=&quot;Diapositive 5&quot;/&gt;&lt;property id=&quot;20307&quot; value=&quot;274&quot;/&gt;&lt;/object&gt;&lt;object type=&quot;3&quot; unique_id=&quot;10009&quot;&gt;&lt;property id=&quot;20148&quot; value=&quot;5&quot;/&gt;&lt;property id=&quot;20300&quot; value=&quot;Diapositive 6&quot;/&gt;&lt;property id=&quot;20307&quot; value=&quot;277&quot;/&gt;&lt;/object&gt;&lt;object type=&quot;3&quot; unique_id=&quot;10010&quot;&gt;&lt;property id=&quot;20148&quot; value=&quot;5&quot;/&gt;&lt;property id=&quot;20300&quot; value=&quot;Diapositive 7 - &amp;quot;Séquence e-learning&amp;quot;&quot;/&gt;&lt;property id=&quot;20307&quot; value=&quot;286&quot;/&gt;&lt;/object&gt;&lt;object type=&quot;3&quot; unique_id=&quot;10011&quot;&gt;&lt;property id=&quot;20148&quot; value=&quot;5&quot;/&gt;&lt;property id=&quot;20300&quot; value=&quot;Diapositive 8 - &amp;quot;Séquence e-learning&amp;quot;&quot;/&gt;&lt;property id=&quot;20307&quot; value=&quot;287&quot;/&gt;&lt;/object&gt;&lt;object type=&quot;3&quot; unique_id=&quot;10012&quot;&gt;&lt;property id=&quot;20148&quot; value=&quot;5&quot;/&gt;&lt;property id=&quot;20300&quot; value=&quot;Diapositive 9&quot;/&gt;&lt;property id=&quot;20307&quot; value=&quot;278&quot;/&gt;&lt;/object&gt;&lt;object type=&quot;3&quot; unique_id=&quot;10013&quot;&gt;&lt;property id=&quot;20148&quot; value=&quot;5&quot;/&gt;&lt;property id=&quot;20300&quot; value=&quot;Diapositive 10&quot;/&gt;&lt;property id=&quot;20307&quot; value=&quot;279&quot;/&gt;&lt;/object&gt;&lt;object type=&quot;3&quot; unique_id=&quot;10014&quot;&gt;&lt;property id=&quot;20148&quot; value=&quot;5&quot;/&gt;&lt;property id=&quot;20300&quot; value=&quot;Diapositive 11 - &amp;quot;Approche « étudiant »&amp;quot;&quot;/&gt;&lt;property id=&quot;20307&quot; value=&quot;257&quot;/&gt;&lt;/object&gt;&lt;object type=&quot;3&quot; unique_id=&quot;10015&quot;&gt;&lt;property id=&quot;20148&quot; value=&quot;5&quot;/&gt;&lt;property id=&quot;20300&quot; value=&quot;Diapositive 12 - &amp;quot;Approche « Etudiant »&amp;quot;&quot;/&gt;&lt;property id=&quot;20307&quot; value=&quot;258&quot;/&gt;&lt;/object&gt;&lt;object type=&quot;3&quot; unique_id=&quot;10016&quot;&gt;&lt;property id=&quot;20148&quot; value=&quot;5&quot;/&gt;&lt;property id=&quot;20300&quot; value=&quot;Diapositive 13 - &amp;quot;Calendrier Etudiant&amp;quot;&quot;/&gt;&lt;property id=&quot;20307&quot; value=&quot;269&quot;/&gt;&lt;/object&gt;&lt;object type=&quot;3&quot; unique_id=&quot;10017&quot;&gt;&lt;property id=&quot;20148&quot; value=&quot;5&quot;/&gt;&lt;property id=&quot;20300&quot; value=&quot;Diapositive 14 - &amp;quot;Calendrier Etudiant&amp;quot;&quot;/&gt;&lt;property id=&quot;20307&quot; value=&quot;270&quot;/&gt;&lt;/object&gt;&lt;object type=&quot;3&quot; unique_id=&quot;10018&quot;&gt;&lt;property id=&quot;20148&quot; value=&quot;5&quot;/&gt;&lt;property id=&quot;20300&quot; value=&quot;Diapositive 15&quot;/&gt;&lt;property id=&quot;20307&quot; value=&quot;285&quot;/&gt;&lt;/object&gt;&lt;object type=&quot;3&quot; unique_id=&quot;10019&quot;&gt;&lt;property id=&quot;20148&quot; value=&quot;5&quot;/&gt;&lt;property id=&quot;20300&quot; value=&quot;Diapositive 16&quot;/&gt;&lt;property id=&quot;20307&quot; value=&quot;283&quot;/&gt;&lt;/object&gt;&lt;object type=&quot;3&quot; unique_id=&quot;10020&quot;&gt;&lt;property id=&quot;20148&quot; value=&quot;5&quot;/&gt;&lt;property id=&quot;20300&quot; value=&quot;Diapositive 17&quot;/&gt;&lt;property id=&quot;20307&quot; value=&quot;284&quot;/&gt;&lt;/object&gt;&lt;object type=&quot;3&quot; unique_id=&quot;10021&quot;&gt;&lt;property id=&quot;20148&quot; value=&quot;5&quot;/&gt;&lt;property id=&quot;20300&quot; value=&quot;Diapositive 18 - &amp;quot;Le forum de discussion&amp;quot;&quot;/&gt;&lt;property id=&quot;20307&quot; value=&quot;259&quot;/&gt;&lt;/object&gt;&lt;object type=&quot;3&quot; unique_id=&quot;10022&quot;&gt;&lt;property id=&quot;20148&quot; value=&quot;5&quot;/&gt;&lt;property id=&quot;20300&quot; value=&quot;Diapositive 19&quot;/&gt;&lt;property id=&quot;20307&quot; value=&quot;288&quot;/&gt;&lt;/object&gt;&lt;object type=&quot;3&quot; unique_id=&quot;10023&quot;&gt;&lt;property id=&quot;20148&quot; value=&quot;5&quot;/&gt;&lt;property id=&quot;20300&quot; value=&quot;Diapositive 20&quot;/&gt;&lt;property id=&quot;20307&quot; value=&quot;260&quot;/&gt;&lt;/object&gt;&lt;object type=&quot;3&quot; unique_id=&quot;10024&quot;&gt;&lt;property id=&quot;20148&quot; value=&quot;5&quot;/&gt;&lt;property id=&quot;20300&quot; value=&quot;Diapositive 21&quot;/&gt;&lt;property id=&quot;20307&quot; value=&quot;261&quot;/&gt;&lt;/object&gt;&lt;object type=&quot;3&quot; unique_id=&quot;10025&quot;&gt;&lt;property id=&quot;20148&quot; value=&quot;5&quot;/&gt;&lt;property id=&quot;20300&quot; value=&quot;Diapositive 22&quot;/&gt;&lt;property id=&quot;20307&quot; value=&quot;262&quot;/&gt;&lt;/object&gt;&lt;object type=&quot;3&quot; unique_id=&quot;10026&quot;&gt;&lt;property id=&quot;20148&quot; value=&quot;5&quot;/&gt;&lt;property id=&quot;20300&quot; value=&quot;Diapositive 23&quot;/&gt;&lt;property id=&quot;20307&quot; value=&quot;263&quot;/&gt;&lt;/object&gt;&lt;object type=&quot;3&quot; unique_id=&quot;10027&quot;&gt;&lt;property id=&quot;20148&quot; value=&quot;5&quot;/&gt;&lt;property id=&quot;20300&quot; value=&quot;Diapositive 24&quot;/&gt;&lt;property id=&quot;20307&quot; value=&quot;290&quot;/&gt;&lt;/object&gt;&lt;object type=&quot;3&quot; unique_id=&quot;10028&quot;&gt;&lt;property id=&quot;20148&quot; value=&quot;5&quot;/&gt;&lt;property id=&quot;20300&quot; value=&quot;Diapositive 25&quot;/&gt;&lt;property id=&quot;20307&quot; value=&quot;265&quot;/&gt;&lt;/object&gt;&lt;object type=&quot;3&quot; unique_id=&quot;10029&quot;&gt;&lt;property id=&quot;20148&quot; value=&quot;5&quot;/&gt;&lt;property id=&quot;20300&quot; value=&quot;Diapositive 26&quot;/&gt;&lt;property id=&quot;20307&quot; value=&quot;266&quot;/&gt;&lt;/object&gt;&lt;object type=&quot;3&quot; unique_id=&quot;10030&quot;&gt;&lt;property id=&quot;20148&quot; value=&quot;5&quot;/&gt;&lt;property id=&quot;20300&quot; value=&quot;Diapositive 27&quot;/&gt;&lt;property id=&quot;20307&quot; value=&quot;267&quot;/&gt;&lt;/object&gt;&lt;object type=&quot;3&quot; unique_id=&quot;10031&quot;&gt;&lt;property id=&quot;20148&quot; value=&quot;5&quot;/&gt;&lt;property id=&quot;20300&quot; value=&quot;Diapositive 28&quot;/&gt;&lt;property id=&quot;20307&quot; value=&quot;268&quot;/&gt;&lt;/object&gt;&lt;/object&gt;&lt;/object&gt;&lt;/database&gt;"/>
</p:tagLst>
</file>

<file path=ppt/theme/theme1.xml><?xml version="1.0" encoding="utf-8"?>
<a:theme xmlns:a="http://schemas.openxmlformats.org/drawingml/2006/main" name="Stack of books design templat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ème Offic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ormation du personnel">
  <a:themeElements>
    <a:clrScheme name="Blends 5">
      <a:dk1>
        <a:srgbClr val="000000"/>
      </a:dk1>
      <a:lt1>
        <a:srgbClr val="FFFFFF"/>
      </a:lt1>
      <a:dk2>
        <a:srgbClr val="000066"/>
      </a:dk2>
      <a:lt2>
        <a:srgbClr val="333333"/>
      </a:lt2>
      <a:accent1>
        <a:srgbClr val="C4709A"/>
      </a:accent1>
      <a:accent2>
        <a:srgbClr val="4B4EB5"/>
      </a:accent2>
      <a:accent3>
        <a:srgbClr val="FFFFFF"/>
      </a:accent3>
      <a:accent4>
        <a:srgbClr val="000000"/>
      </a:accent4>
      <a:accent5>
        <a:srgbClr val="DEBBCA"/>
      </a:accent5>
      <a:accent6>
        <a:srgbClr val="4346A4"/>
      </a:accent6>
      <a:hlink>
        <a:srgbClr val="C481CF"/>
      </a:hlink>
      <a:folHlink>
        <a:srgbClr val="76B749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921</Words>
  <Application>Microsoft Office PowerPoint</Application>
  <PresentationFormat>Affichage à l'écran (4:3)</PresentationFormat>
  <Paragraphs>171</Paragraphs>
  <Slides>28</Slides>
  <Notes>28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1" baseType="lpstr">
      <vt:lpstr>Stack of books design template</vt:lpstr>
      <vt:lpstr>Formation du personnel</vt:lpstr>
      <vt:lpstr>Clip</vt:lpstr>
      <vt:lpstr>RETOURS d’EXPERIENCES</vt:lpstr>
      <vt:lpstr>Présentation générale</vt:lpstr>
      <vt:lpstr>Les contenus : 5 thèmes</vt:lpstr>
      <vt:lpstr>Diapositive 4</vt:lpstr>
      <vt:lpstr>Diapositive 5</vt:lpstr>
      <vt:lpstr>Diapositive 6</vt:lpstr>
      <vt:lpstr>Séquence e-learning</vt:lpstr>
      <vt:lpstr>Séquence e-learning</vt:lpstr>
      <vt:lpstr>Diapositive 9</vt:lpstr>
      <vt:lpstr>Diapositive 10</vt:lpstr>
      <vt:lpstr>Approche « étudiant »</vt:lpstr>
      <vt:lpstr>Approche « Etudiant »</vt:lpstr>
      <vt:lpstr>Calendrier Etudiant</vt:lpstr>
      <vt:lpstr>Calendrier Etudiant</vt:lpstr>
      <vt:lpstr>Diapositive 15</vt:lpstr>
      <vt:lpstr>Diapositive 16</vt:lpstr>
      <vt:lpstr>Diapositive 17</vt:lpstr>
      <vt:lpstr>Le forum de discussion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</vt:vector>
  </TitlesOfParts>
  <Company>TELECOM Lille1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misery</dc:creator>
  <cp:lastModifiedBy>momm</cp:lastModifiedBy>
  <cp:revision>36</cp:revision>
  <dcterms:created xsi:type="dcterms:W3CDTF">2009-05-06T11:29:11Z</dcterms:created>
  <dcterms:modified xsi:type="dcterms:W3CDTF">2009-05-26T08:23:03Z</dcterms:modified>
</cp:coreProperties>
</file>