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1" r:id="rId3"/>
    <p:sldId id="257" r:id="rId4"/>
    <p:sldId id="272" r:id="rId5"/>
    <p:sldId id="258" r:id="rId6"/>
    <p:sldId id="262" r:id="rId7"/>
    <p:sldId id="260" r:id="rId8"/>
    <p:sldId id="263" r:id="rId9"/>
    <p:sldId id="264" r:id="rId10"/>
    <p:sldId id="265" r:id="rId11"/>
    <p:sldId id="273" r:id="rId12"/>
    <p:sldId id="269" r:id="rId13"/>
    <p:sldId id="266" r:id="rId14"/>
    <p:sldId id="270" r:id="rId15"/>
    <p:sldId id="271" r:id="rId16"/>
    <p:sldId id="267" r:id="rId17"/>
  </p:sldIdLst>
  <p:sldSz cx="9144000" cy="6858000" type="screen4x3"/>
  <p:notesSz cx="6718300" cy="98679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relyOnVml="1" encoding="utf-8"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00"/>
    <p:restoredTop sz="94600"/>
  </p:normalViewPr>
  <p:slideViewPr>
    <p:cSldViewPr>
      <p:cViewPr>
        <p:scale>
          <a:sx n="90" d="100"/>
          <a:sy n="90" d="100"/>
        </p:scale>
        <p:origin x="228" y="-354"/>
      </p:cViewPr>
      <p:guideLst>
        <p:guide orient="horz" pos="2614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860227-77DF-43DE-A0D2-453B6B8FED15}" type="doc">
      <dgm:prSet loTypeId="urn:microsoft.com/office/officeart/2005/8/layout/gear1" loCatId="cycle" qsTypeId="urn:microsoft.com/office/officeart/2005/8/quickstyle/simple1" qsCatId="simple" csTypeId="urn:microsoft.com/office/officeart/2005/8/colors/accent1_2" csCatId="accent1" phldr="1"/>
      <dgm:spPr/>
    </dgm:pt>
    <dgm:pt modelId="{B5E9B811-FF0F-44D7-8915-56126D7F39C4}">
      <dgm:prSet phldrT="[Texte]"/>
      <dgm:spPr/>
      <dgm:t>
        <a:bodyPr/>
        <a:lstStyle/>
        <a:p>
          <a:r>
            <a:rPr lang="fr-FR" dirty="0" smtClean="0"/>
            <a:t>Learning</a:t>
          </a:r>
          <a:endParaRPr lang="fr-FR" dirty="0"/>
        </a:p>
      </dgm:t>
    </dgm:pt>
    <dgm:pt modelId="{C27263D0-787F-4A94-A37B-1FE9657F78CE}" type="parTrans" cxnId="{16AFF9D2-08F3-486F-AB2D-156948C24D2F}">
      <dgm:prSet/>
      <dgm:spPr/>
      <dgm:t>
        <a:bodyPr/>
        <a:lstStyle/>
        <a:p>
          <a:endParaRPr lang="fr-FR"/>
        </a:p>
      </dgm:t>
    </dgm:pt>
    <dgm:pt modelId="{788D5A9D-5310-437B-AA08-BF20F85427F0}" type="sibTrans" cxnId="{16AFF9D2-08F3-486F-AB2D-156948C24D2F}">
      <dgm:prSet/>
      <dgm:spPr/>
      <dgm:t>
        <a:bodyPr/>
        <a:lstStyle/>
        <a:p>
          <a:endParaRPr lang="fr-FR"/>
        </a:p>
      </dgm:t>
    </dgm:pt>
    <dgm:pt modelId="{BF0592B8-F6FC-4DC6-AF89-45B0EF023198}">
      <dgm:prSet phldrT="[Texte]" custT="1"/>
      <dgm:spPr/>
      <dgm:t>
        <a:bodyPr/>
        <a:lstStyle/>
        <a:p>
          <a:r>
            <a:rPr lang="fr-FR" sz="1600" dirty="0" err="1" smtClean="0"/>
            <a:t>Blended</a:t>
          </a:r>
          <a:endParaRPr lang="fr-FR" sz="1600" dirty="0"/>
        </a:p>
      </dgm:t>
    </dgm:pt>
    <dgm:pt modelId="{497A633D-A163-4E3E-91F0-B757DAD46447}" type="parTrans" cxnId="{B038257E-9E5D-4F65-8B88-EF1BB7E83BAF}">
      <dgm:prSet/>
      <dgm:spPr/>
      <dgm:t>
        <a:bodyPr/>
        <a:lstStyle/>
        <a:p>
          <a:endParaRPr lang="fr-FR"/>
        </a:p>
      </dgm:t>
    </dgm:pt>
    <dgm:pt modelId="{AD628AC9-D61A-42CC-87EE-1D98E56FFA74}" type="sibTrans" cxnId="{B038257E-9E5D-4F65-8B88-EF1BB7E83BAF}">
      <dgm:prSet/>
      <dgm:spPr/>
      <dgm:t>
        <a:bodyPr/>
        <a:lstStyle/>
        <a:p>
          <a:endParaRPr lang="fr-FR"/>
        </a:p>
      </dgm:t>
    </dgm:pt>
    <dgm:pt modelId="{D6BE93D5-CECC-475E-AFDA-2AAC85314B66}" type="pres">
      <dgm:prSet presAssocID="{4C860227-77DF-43DE-A0D2-453B6B8FED15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D33960CE-003C-4E38-98EE-5BD3E661A696}" type="pres">
      <dgm:prSet presAssocID="{B5E9B811-FF0F-44D7-8915-56126D7F39C4}" presName="gear1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DE99081-3816-44CC-A59F-AD5580C153B2}" type="pres">
      <dgm:prSet presAssocID="{B5E9B811-FF0F-44D7-8915-56126D7F39C4}" presName="gear1srcNode" presStyleLbl="node1" presStyleIdx="0" presStyleCnt="2"/>
      <dgm:spPr/>
      <dgm:t>
        <a:bodyPr/>
        <a:lstStyle/>
        <a:p>
          <a:endParaRPr lang="fr-FR"/>
        </a:p>
      </dgm:t>
    </dgm:pt>
    <dgm:pt modelId="{86501D57-F73A-42E4-8316-227FBAAC5F41}" type="pres">
      <dgm:prSet presAssocID="{B5E9B811-FF0F-44D7-8915-56126D7F39C4}" presName="gear1dstNode" presStyleLbl="node1" presStyleIdx="0" presStyleCnt="2"/>
      <dgm:spPr/>
      <dgm:t>
        <a:bodyPr/>
        <a:lstStyle/>
        <a:p>
          <a:endParaRPr lang="fr-FR"/>
        </a:p>
      </dgm:t>
    </dgm:pt>
    <dgm:pt modelId="{8FE98339-252F-4CF3-80D0-89A6E9E37DA5}" type="pres">
      <dgm:prSet presAssocID="{BF0592B8-F6FC-4DC6-AF89-45B0EF023198}" presName="gear2" presStyleLbl="node1" presStyleIdx="1" presStyleCnt="2" custScaleX="11625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D8EDCB1-12E5-477A-9C9A-0278205533E3}" type="pres">
      <dgm:prSet presAssocID="{BF0592B8-F6FC-4DC6-AF89-45B0EF023198}" presName="gear2srcNode" presStyleLbl="node1" presStyleIdx="1" presStyleCnt="2"/>
      <dgm:spPr/>
      <dgm:t>
        <a:bodyPr/>
        <a:lstStyle/>
        <a:p>
          <a:endParaRPr lang="fr-FR"/>
        </a:p>
      </dgm:t>
    </dgm:pt>
    <dgm:pt modelId="{5DED7695-EDBC-4462-83C4-68B2C0868292}" type="pres">
      <dgm:prSet presAssocID="{BF0592B8-F6FC-4DC6-AF89-45B0EF023198}" presName="gear2dstNode" presStyleLbl="node1" presStyleIdx="1" presStyleCnt="2"/>
      <dgm:spPr/>
      <dgm:t>
        <a:bodyPr/>
        <a:lstStyle/>
        <a:p>
          <a:endParaRPr lang="fr-FR"/>
        </a:p>
      </dgm:t>
    </dgm:pt>
    <dgm:pt modelId="{EE3BFF0D-B57D-4A22-B03F-1030080F287C}" type="pres">
      <dgm:prSet presAssocID="{788D5A9D-5310-437B-AA08-BF20F85427F0}" presName="connector1" presStyleLbl="sibTrans2D1" presStyleIdx="0" presStyleCnt="2"/>
      <dgm:spPr/>
      <dgm:t>
        <a:bodyPr/>
        <a:lstStyle/>
        <a:p>
          <a:endParaRPr lang="fr-FR"/>
        </a:p>
      </dgm:t>
    </dgm:pt>
    <dgm:pt modelId="{C2F248FE-7D5C-4379-8792-BAE58E1CBC4A}" type="pres">
      <dgm:prSet presAssocID="{AD628AC9-D61A-42CC-87EE-1D98E56FFA74}" presName="connector2" presStyleLbl="sibTrans2D1" presStyleIdx="1" presStyleCnt="2"/>
      <dgm:spPr/>
      <dgm:t>
        <a:bodyPr/>
        <a:lstStyle/>
        <a:p>
          <a:endParaRPr lang="fr-FR"/>
        </a:p>
      </dgm:t>
    </dgm:pt>
  </dgm:ptLst>
  <dgm:cxnLst>
    <dgm:cxn modelId="{B87BD4D6-ECB2-4E45-92CA-75F5D19261E2}" type="presOf" srcId="{B5E9B811-FF0F-44D7-8915-56126D7F39C4}" destId="{D33960CE-003C-4E38-98EE-5BD3E661A696}" srcOrd="0" destOrd="0" presId="urn:microsoft.com/office/officeart/2005/8/layout/gear1"/>
    <dgm:cxn modelId="{38A56ABB-1181-49B4-8A9C-8A02ECDE0013}" type="presOf" srcId="{4C860227-77DF-43DE-A0D2-453B6B8FED15}" destId="{D6BE93D5-CECC-475E-AFDA-2AAC85314B66}" srcOrd="0" destOrd="0" presId="urn:microsoft.com/office/officeart/2005/8/layout/gear1"/>
    <dgm:cxn modelId="{80E575A6-4A00-4ED1-AFD6-026846372673}" type="presOf" srcId="{BF0592B8-F6FC-4DC6-AF89-45B0EF023198}" destId="{5DED7695-EDBC-4462-83C4-68B2C0868292}" srcOrd="2" destOrd="0" presId="urn:microsoft.com/office/officeart/2005/8/layout/gear1"/>
    <dgm:cxn modelId="{6C61674D-A7C4-4C7A-B6E8-DA9E0759E9FA}" type="presOf" srcId="{BF0592B8-F6FC-4DC6-AF89-45B0EF023198}" destId="{8FE98339-252F-4CF3-80D0-89A6E9E37DA5}" srcOrd="0" destOrd="0" presId="urn:microsoft.com/office/officeart/2005/8/layout/gear1"/>
    <dgm:cxn modelId="{727112D2-FB6D-4ECF-A570-78678E9785CF}" type="presOf" srcId="{B5E9B811-FF0F-44D7-8915-56126D7F39C4}" destId="{86501D57-F73A-42E4-8316-227FBAAC5F41}" srcOrd="2" destOrd="0" presId="urn:microsoft.com/office/officeart/2005/8/layout/gear1"/>
    <dgm:cxn modelId="{DAB74F85-A5BF-44E1-BE97-CB2646778B81}" type="presOf" srcId="{BF0592B8-F6FC-4DC6-AF89-45B0EF023198}" destId="{6D8EDCB1-12E5-477A-9C9A-0278205533E3}" srcOrd="1" destOrd="0" presId="urn:microsoft.com/office/officeart/2005/8/layout/gear1"/>
    <dgm:cxn modelId="{FE4A8D1C-F7DF-4275-B6BF-518AF56E4884}" type="presOf" srcId="{AD628AC9-D61A-42CC-87EE-1D98E56FFA74}" destId="{C2F248FE-7D5C-4379-8792-BAE58E1CBC4A}" srcOrd="0" destOrd="0" presId="urn:microsoft.com/office/officeart/2005/8/layout/gear1"/>
    <dgm:cxn modelId="{981D1647-3B56-49E2-AA30-0FA3BD4FA315}" type="presOf" srcId="{788D5A9D-5310-437B-AA08-BF20F85427F0}" destId="{EE3BFF0D-B57D-4A22-B03F-1030080F287C}" srcOrd="0" destOrd="0" presId="urn:microsoft.com/office/officeart/2005/8/layout/gear1"/>
    <dgm:cxn modelId="{B038257E-9E5D-4F65-8B88-EF1BB7E83BAF}" srcId="{4C860227-77DF-43DE-A0D2-453B6B8FED15}" destId="{BF0592B8-F6FC-4DC6-AF89-45B0EF023198}" srcOrd="1" destOrd="0" parTransId="{497A633D-A163-4E3E-91F0-B757DAD46447}" sibTransId="{AD628AC9-D61A-42CC-87EE-1D98E56FFA74}"/>
    <dgm:cxn modelId="{16AFF9D2-08F3-486F-AB2D-156948C24D2F}" srcId="{4C860227-77DF-43DE-A0D2-453B6B8FED15}" destId="{B5E9B811-FF0F-44D7-8915-56126D7F39C4}" srcOrd="0" destOrd="0" parTransId="{C27263D0-787F-4A94-A37B-1FE9657F78CE}" sibTransId="{788D5A9D-5310-437B-AA08-BF20F85427F0}"/>
    <dgm:cxn modelId="{6AC79B4F-9CEC-4554-8B3E-2EF2D71C0819}" type="presOf" srcId="{B5E9B811-FF0F-44D7-8915-56126D7F39C4}" destId="{3DE99081-3816-44CC-A59F-AD5580C153B2}" srcOrd="1" destOrd="0" presId="urn:microsoft.com/office/officeart/2005/8/layout/gear1"/>
    <dgm:cxn modelId="{07AC195D-3AB4-411B-B4A3-F608E28F0024}" type="presParOf" srcId="{D6BE93D5-CECC-475E-AFDA-2AAC85314B66}" destId="{D33960CE-003C-4E38-98EE-5BD3E661A696}" srcOrd="0" destOrd="0" presId="urn:microsoft.com/office/officeart/2005/8/layout/gear1"/>
    <dgm:cxn modelId="{E560BE94-9B17-4876-AC86-88CDA2FA515F}" type="presParOf" srcId="{D6BE93D5-CECC-475E-AFDA-2AAC85314B66}" destId="{3DE99081-3816-44CC-A59F-AD5580C153B2}" srcOrd="1" destOrd="0" presId="urn:microsoft.com/office/officeart/2005/8/layout/gear1"/>
    <dgm:cxn modelId="{5694260D-E29D-4A13-9D1D-AF2A84825247}" type="presParOf" srcId="{D6BE93D5-CECC-475E-AFDA-2AAC85314B66}" destId="{86501D57-F73A-42E4-8316-227FBAAC5F41}" srcOrd="2" destOrd="0" presId="urn:microsoft.com/office/officeart/2005/8/layout/gear1"/>
    <dgm:cxn modelId="{DD0A6524-81EB-46DC-87D1-1ED9F5073B89}" type="presParOf" srcId="{D6BE93D5-CECC-475E-AFDA-2AAC85314B66}" destId="{8FE98339-252F-4CF3-80D0-89A6E9E37DA5}" srcOrd="3" destOrd="0" presId="urn:microsoft.com/office/officeart/2005/8/layout/gear1"/>
    <dgm:cxn modelId="{A2BC2FD6-D80C-4263-8A00-E29175CF6897}" type="presParOf" srcId="{D6BE93D5-CECC-475E-AFDA-2AAC85314B66}" destId="{6D8EDCB1-12E5-477A-9C9A-0278205533E3}" srcOrd="4" destOrd="0" presId="urn:microsoft.com/office/officeart/2005/8/layout/gear1"/>
    <dgm:cxn modelId="{B74EAAE3-ADC8-4324-9B1B-788223122778}" type="presParOf" srcId="{D6BE93D5-CECC-475E-AFDA-2AAC85314B66}" destId="{5DED7695-EDBC-4462-83C4-68B2C0868292}" srcOrd="5" destOrd="0" presId="urn:microsoft.com/office/officeart/2005/8/layout/gear1"/>
    <dgm:cxn modelId="{37367F51-7D34-43B7-94FD-757F30AB153A}" type="presParOf" srcId="{D6BE93D5-CECC-475E-AFDA-2AAC85314B66}" destId="{EE3BFF0D-B57D-4A22-B03F-1030080F287C}" srcOrd="6" destOrd="0" presId="urn:microsoft.com/office/officeart/2005/8/layout/gear1"/>
    <dgm:cxn modelId="{B774D510-4059-4F84-8F79-D79B0753EF5C}" type="presParOf" srcId="{D6BE93D5-CECC-475E-AFDA-2AAC85314B66}" destId="{C2F248FE-7D5C-4379-8792-BAE58E1CBC4A}" srcOrd="7" destOrd="0" presId="urn:microsoft.com/office/officeart/2005/8/layout/gear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147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05238" y="0"/>
            <a:ext cx="291147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C8BADA-8CF5-4E60-BE6D-9017670FF6A1}" type="datetimeFigureOut">
              <a:rPr lang="fr-FR" smtClean="0"/>
              <a:t>06/05/2009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72600"/>
            <a:ext cx="2911475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05238" y="9372600"/>
            <a:ext cx="2911475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2C7075-C36C-49F1-BA84-2C82B9ED8058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1263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05482" y="0"/>
            <a:ext cx="2911263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73EFA3-0E2A-4B2B-9CDB-E40144C004DC}" type="datetimeFigureOut">
              <a:rPr lang="fr-FR" smtClean="0"/>
              <a:pPr/>
              <a:t>06/05/2009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892175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1830" y="4687253"/>
            <a:ext cx="5374640" cy="44405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2792"/>
            <a:ext cx="2911263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05482" y="9372792"/>
            <a:ext cx="2911263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418C2-3444-4F74-B735-8BDDB02A46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418C2-3444-4F74-B735-8BDDB02A4616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418C2-3444-4F74-B735-8BDDB02A4616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418C2-3444-4F74-B735-8BDDB02A4616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418C2-3444-4F74-B735-8BDDB02A4616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418C2-3444-4F74-B735-8BDDB02A4616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418C2-3444-4F74-B735-8BDDB02A4616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418C2-3444-4F74-B735-8BDDB02A4616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418C2-3444-4F74-B735-8BDDB02A4616}" type="slidenum">
              <a:rPr lang="fr-FR" smtClean="0"/>
              <a:pPr/>
              <a:t>16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418C2-3444-4F74-B735-8BDDB02A4616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418C2-3444-4F74-B735-8BDDB02A4616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418C2-3444-4F74-B735-8BDDB02A4616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418C2-3444-4F74-B735-8BDDB02A4616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418C2-3444-4F74-B735-8BDDB02A4616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418C2-3444-4F74-B735-8BDDB02A4616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418C2-3444-4F74-B735-8BDDB02A4616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418C2-3444-4F74-B735-8BDDB02A4616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path path="shape">
            <a:fillToRect l="7500" t="33333" r="7501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2259013"/>
            <a:ext cx="9142413" cy="4597400"/>
            <a:chOff x="0" y="1423"/>
            <a:chExt cx="5759" cy="2896"/>
          </a:xfrm>
        </p:grpSpPr>
        <p:pic>
          <p:nvPicPr>
            <p:cNvPr id="3075" name="Picture 3"/>
            <p:cNvPicPr>
              <a:picLocks noChangeArrowheads="1"/>
            </p:cNvPicPr>
            <p:nvPr/>
          </p:nvPicPr>
          <p:blipFill>
            <a:blip r:embed="rId2"/>
            <a:srcRect r="27339" b="11440"/>
            <a:stretch>
              <a:fillRect/>
            </a:stretch>
          </p:blipFill>
          <p:spPr bwMode="auto">
            <a:xfrm>
              <a:off x="3976" y="1423"/>
              <a:ext cx="1783" cy="2896"/>
            </a:xfrm>
            <a:prstGeom prst="rect">
              <a:avLst/>
            </a:prstGeom>
            <a:noFill/>
            <a:ln w="9525">
              <a:miter lim="800000"/>
              <a:headEnd/>
              <a:tailEnd/>
            </a:ln>
          </p:spPr>
        </p:pic>
        <p:sp>
          <p:nvSpPr>
            <p:cNvPr id="3076" name="Freeform 4"/>
            <p:cNvSpPr>
              <a:spLocks/>
            </p:cNvSpPr>
            <p:nvPr/>
          </p:nvSpPr>
          <p:spPr bwMode="auto">
            <a:xfrm>
              <a:off x="0" y="3378"/>
              <a:ext cx="2509" cy="196"/>
            </a:xfrm>
            <a:custGeom>
              <a:avLst/>
              <a:gdLst/>
              <a:ahLst/>
              <a:cxnLst>
                <a:cxn ang="0">
                  <a:pos x="39" y="61"/>
                </a:cxn>
                <a:cxn ang="0">
                  <a:pos x="104" y="28"/>
                </a:cxn>
                <a:cxn ang="0">
                  <a:pos x="182" y="13"/>
                </a:cxn>
                <a:cxn ang="0">
                  <a:pos x="281" y="13"/>
                </a:cxn>
                <a:cxn ang="0">
                  <a:pos x="357" y="34"/>
                </a:cxn>
                <a:cxn ang="0">
                  <a:pos x="440" y="85"/>
                </a:cxn>
                <a:cxn ang="0">
                  <a:pos x="509" y="129"/>
                </a:cxn>
                <a:cxn ang="0">
                  <a:pos x="626" y="148"/>
                </a:cxn>
                <a:cxn ang="0">
                  <a:pos x="728" y="135"/>
                </a:cxn>
                <a:cxn ang="0">
                  <a:pos x="806" y="93"/>
                </a:cxn>
                <a:cxn ang="0">
                  <a:pos x="899" y="36"/>
                </a:cxn>
                <a:cxn ang="0">
                  <a:pos x="998" y="4"/>
                </a:cxn>
                <a:cxn ang="0">
                  <a:pos x="1119" y="6"/>
                </a:cxn>
                <a:cxn ang="0">
                  <a:pos x="1214" y="39"/>
                </a:cxn>
                <a:cxn ang="0">
                  <a:pos x="1308" y="102"/>
                </a:cxn>
                <a:cxn ang="0">
                  <a:pos x="1403" y="133"/>
                </a:cxn>
                <a:cxn ang="0">
                  <a:pos x="1514" y="133"/>
                </a:cxn>
                <a:cxn ang="0">
                  <a:pos x="1593" y="111"/>
                </a:cxn>
                <a:cxn ang="0">
                  <a:pos x="1668" y="61"/>
                </a:cxn>
                <a:cxn ang="0">
                  <a:pos x="1754" y="18"/>
                </a:cxn>
                <a:cxn ang="0">
                  <a:pos x="1844" y="1"/>
                </a:cxn>
                <a:cxn ang="0">
                  <a:pos x="1958" y="4"/>
                </a:cxn>
                <a:cxn ang="0">
                  <a:pos x="2039" y="33"/>
                </a:cxn>
                <a:cxn ang="0">
                  <a:pos x="2118" y="88"/>
                </a:cxn>
                <a:cxn ang="0">
                  <a:pos x="2192" y="124"/>
                </a:cxn>
                <a:cxn ang="0">
                  <a:pos x="2303" y="138"/>
                </a:cxn>
                <a:cxn ang="0">
                  <a:pos x="2412" y="106"/>
                </a:cxn>
                <a:cxn ang="0">
                  <a:pos x="2463" y="66"/>
                </a:cxn>
                <a:cxn ang="0">
                  <a:pos x="2489" y="61"/>
                </a:cxn>
                <a:cxn ang="0">
                  <a:pos x="2507" y="76"/>
                </a:cxn>
                <a:cxn ang="0">
                  <a:pos x="2508" y="96"/>
                </a:cxn>
                <a:cxn ang="0">
                  <a:pos x="2490" y="118"/>
                </a:cxn>
                <a:cxn ang="0">
                  <a:pos x="2429" y="160"/>
                </a:cxn>
                <a:cxn ang="0">
                  <a:pos x="2352" y="183"/>
                </a:cxn>
                <a:cxn ang="0">
                  <a:pos x="2238" y="184"/>
                </a:cxn>
                <a:cxn ang="0">
                  <a:pos x="2156" y="172"/>
                </a:cxn>
                <a:cxn ang="0">
                  <a:pos x="2076" y="133"/>
                </a:cxn>
                <a:cxn ang="0">
                  <a:pos x="2018" y="87"/>
                </a:cxn>
                <a:cxn ang="0">
                  <a:pos x="1934" y="55"/>
                </a:cxn>
                <a:cxn ang="0">
                  <a:pos x="1836" y="49"/>
                </a:cxn>
                <a:cxn ang="0">
                  <a:pos x="1743" y="79"/>
                </a:cxn>
                <a:cxn ang="0">
                  <a:pos x="1677" y="118"/>
                </a:cxn>
                <a:cxn ang="0">
                  <a:pos x="1586" y="165"/>
                </a:cxn>
                <a:cxn ang="0">
                  <a:pos x="1475" y="186"/>
                </a:cxn>
                <a:cxn ang="0">
                  <a:pos x="1377" y="180"/>
                </a:cxn>
                <a:cxn ang="0">
                  <a:pos x="1269" y="136"/>
                </a:cxn>
                <a:cxn ang="0">
                  <a:pos x="1197" y="84"/>
                </a:cxn>
                <a:cxn ang="0">
                  <a:pos x="1128" y="55"/>
                </a:cxn>
                <a:cxn ang="0">
                  <a:pos x="1020" y="49"/>
                </a:cxn>
                <a:cxn ang="0">
                  <a:pos x="914" y="78"/>
                </a:cxn>
                <a:cxn ang="0">
                  <a:pos x="831" y="135"/>
                </a:cxn>
                <a:cxn ang="0">
                  <a:pos x="713" y="187"/>
                </a:cxn>
                <a:cxn ang="0">
                  <a:pos x="600" y="195"/>
                </a:cxn>
                <a:cxn ang="0">
                  <a:pos x="494" y="175"/>
                </a:cxn>
                <a:cxn ang="0">
                  <a:pos x="408" y="123"/>
                </a:cxn>
                <a:cxn ang="0">
                  <a:pos x="338" y="79"/>
                </a:cxn>
                <a:cxn ang="0">
                  <a:pos x="251" y="60"/>
                </a:cxn>
                <a:cxn ang="0">
                  <a:pos x="144" y="67"/>
                </a:cxn>
                <a:cxn ang="0">
                  <a:pos x="56" y="108"/>
                </a:cxn>
                <a:cxn ang="0">
                  <a:pos x="5" y="93"/>
                </a:cxn>
              </a:cxnLst>
              <a:rect l="0" t="0" r="r" b="b"/>
              <a:pathLst>
                <a:path w="2509" h="196">
                  <a:moveTo>
                    <a:pt x="5" y="93"/>
                  </a:moveTo>
                  <a:lnTo>
                    <a:pt x="39" y="61"/>
                  </a:lnTo>
                  <a:lnTo>
                    <a:pt x="71" y="43"/>
                  </a:lnTo>
                  <a:lnTo>
                    <a:pt x="104" y="28"/>
                  </a:lnTo>
                  <a:lnTo>
                    <a:pt x="144" y="18"/>
                  </a:lnTo>
                  <a:lnTo>
                    <a:pt x="182" y="13"/>
                  </a:lnTo>
                  <a:lnTo>
                    <a:pt x="227" y="10"/>
                  </a:lnTo>
                  <a:lnTo>
                    <a:pt x="281" y="13"/>
                  </a:lnTo>
                  <a:lnTo>
                    <a:pt x="321" y="22"/>
                  </a:lnTo>
                  <a:lnTo>
                    <a:pt x="357" y="34"/>
                  </a:lnTo>
                  <a:lnTo>
                    <a:pt x="408" y="60"/>
                  </a:lnTo>
                  <a:lnTo>
                    <a:pt x="440" y="85"/>
                  </a:lnTo>
                  <a:lnTo>
                    <a:pt x="474" y="111"/>
                  </a:lnTo>
                  <a:lnTo>
                    <a:pt x="509" y="129"/>
                  </a:lnTo>
                  <a:lnTo>
                    <a:pt x="561" y="142"/>
                  </a:lnTo>
                  <a:lnTo>
                    <a:pt x="626" y="148"/>
                  </a:lnTo>
                  <a:lnTo>
                    <a:pt x="677" y="145"/>
                  </a:lnTo>
                  <a:lnTo>
                    <a:pt x="728" y="135"/>
                  </a:lnTo>
                  <a:lnTo>
                    <a:pt x="770" y="117"/>
                  </a:lnTo>
                  <a:lnTo>
                    <a:pt x="806" y="93"/>
                  </a:lnTo>
                  <a:lnTo>
                    <a:pt x="860" y="57"/>
                  </a:lnTo>
                  <a:lnTo>
                    <a:pt x="899" y="36"/>
                  </a:lnTo>
                  <a:lnTo>
                    <a:pt x="950" y="13"/>
                  </a:lnTo>
                  <a:lnTo>
                    <a:pt x="998" y="4"/>
                  </a:lnTo>
                  <a:lnTo>
                    <a:pt x="1043" y="3"/>
                  </a:lnTo>
                  <a:lnTo>
                    <a:pt x="1119" y="6"/>
                  </a:lnTo>
                  <a:lnTo>
                    <a:pt x="1181" y="21"/>
                  </a:lnTo>
                  <a:lnTo>
                    <a:pt x="1214" y="39"/>
                  </a:lnTo>
                  <a:lnTo>
                    <a:pt x="1260" y="66"/>
                  </a:lnTo>
                  <a:lnTo>
                    <a:pt x="1308" y="102"/>
                  </a:lnTo>
                  <a:lnTo>
                    <a:pt x="1349" y="121"/>
                  </a:lnTo>
                  <a:lnTo>
                    <a:pt x="1403" y="133"/>
                  </a:lnTo>
                  <a:lnTo>
                    <a:pt x="1458" y="138"/>
                  </a:lnTo>
                  <a:lnTo>
                    <a:pt x="1514" y="133"/>
                  </a:lnTo>
                  <a:lnTo>
                    <a:pt x="1557" y="123"/>
                  </a:lnTo>
                  <a:lnTo>
                    <a:pt x="1593" y="111"/>
                  </a:lnTo>
                  <a:lnTo>
                    <a:pt x="1635" y="84"/>
                  </a:lnTo>
                  <a:lnTo>
                    <a:pt x="1668" y="61"/>
                  </a:lnTo>
                  <a:lnTo>
                    <a:pt x="1704" y="39"/>
                  </a:lnTo>
                  <a:lnTo>
                    <a:pt x="1754" y="18"/>
                  </a:lnTo>
                  <a:lnTo>
                    <a:pt x="1794" y="6"/>
                  </a:lnTo>
                  <a:lnTo>
                    <a:pt x="1844" y="1"/>
                  </a:lnTo>
                  <a:lnTo>
                    <a:pt x="1907" y="0"/>
                  </a:lnTo>
                  <a:lnTo>
                    <a:pt x="1958" y="4"/>
                  </a:lnTo>
                  <a:lnTo>
                    <a:pt x="2003" y="18"/>
                  </a:lnTo>
                  <a:lnTo>
                    <a:pt x="2039" y="33"/>
                  </a:lnTo>
                  <a:lnTo>
                    <a:pt x="2073" y="54"/>
                  </a:lnTo>
                  <a:lnTo>
                    <a:pt x="2118" y="88"/>
                  </a:lnTo>
                  <a:lnTo>
                    <a:pt x="2153" y="109"/>
                  </a:lnTo>
                  <a:lnTo>
                    <a:pt x="2192" y="124"/>
                  </a:lnTo>
                  <a:lnTo>
                    <a:pt x="2244" y="135"/>
                  </a:lnTo>
                  <a:lnTo>
                    <a:pt x="2303" y="138"/>
                  </a:lnTo>
                  <a:lnTo>
                    <a:pt x="2355" y="129"/>
                  </a:lnTo>
                  <a:lnTo>
                    <a:pt x="2412" y="106"/>
                  </a:lnTo>
                  <a:lnTo>
                    <a:pt x="2439" y="87"/>
                  </a:lnTo>
                  <a:lnTo>
                    <a:pt x="2463" y="66"/>
                  </a:lnTo>
                  <a:lnTo>
                    <a:pt x="2475" y="61"/>
                  </a:lnTo>
                  <a:lnTo>
                    <a:pt x="2489" y="61"/>
                  </a:lnTo>
                  <a:lnTo>
                    <a:pt x="2499" y="66"/>
                  </a:lnTo>
                  <a:lnTo>
                    <a:pt x="2507" y="76"/>
                  </a:lnTo>
                  <a:lnTo>
                    <a:pt x="2508" y="85"/>
                  </a:lnTo>
                  <a:lnTo>
                    <a:pt x="2508" y="96"/>
                  </a:lnTo>
                  <a:lnTo>
                    <a:pt x="2504" y="106"/>
                  </a:lnTo>
                  <a:lnTo>
                    <a:pt x="2490" y="118"/>
                  </a:lnTo>
                  <a:lnTo>
                    <a:pt x="2463" y="139"/>
                  </a:lnTo>
                  <a:lnTo>
                    <a:pt x="2429" y="160"/>
                  </a:lnTo>
                  <a:lnTo>
                    <a:pt x="2399" y="172"/>
                  </a:lnTo>
                  <a:lnTo>
                    <a:pt x="2352" y="183"/>
                  </a:lnTo>
                  <a:lnTo>
                    <a:pt x="2298" y="186"/>
                  </a:lnTo>
                  <a:lnTo>
                    <a:pt x="2238" y="184"/>
                  </a:lnTo>
                  <a:lnTo>
                    <a:pt x="2192" y="180"/>
                  </a:lnTo>
                  <a:lnTo>
                    <a:pt x="2156" y="172"/>
                  </a:lnTo>
                  <a:lnTo>
                    <a:pt x="2114" y="156"/>
                  </a:lnTo>
                  <a:lnTo>
                    <a:pt x="2076" y="133"/>
                  </a:lnTo>
                  <a:lnTo>
                    <a:pt x="2049" y="112"/>
                  </a:lnTo>
                  <a:lnTo>
                    <a:pt x="2018" y="87"/>
                  </a:lnTo>
                  <a:lnTo>
                    <a:pt x="1977" y="67"/>
                  </a:lnTo>
                  <a:lnTo>
                    <a:pt x="1934" y="55"/>
                  </a:lnTo>
                  <a:lnTo>
                    <a:pt x="1886" y="49"/>
                  </a:lnTo>
                  <a:lnTo>
                    <a:pt x="1836" y="49"/>
                  </a:lnTo>
                  <a:lnTo>
                    <a:pt x="1776" y="64"/>
                  </a:lnTo>
                  <a:lnTo>
                    <a:pt x="1743" y="79"/>
                  </a:lnTo>
                  <a:lnTo>
                    <a:pt x="1707" y="99"/>
                  </a:lnTo>
                  <a:lnTo>
                    <a:pt x="1677" y="118"/>
                  </a:lnTo>
                  <a:lnTo>
                    <a:pt x="1626" y="147"/>
                  </a:lnTo>
                  <a:lnTo>
                    <a:pt x="1586" y="165"/>
                  </a:lnTo>
                  <a:lnTo>
                    <a:pt x="1535" y="180"/>
                  </a:lnTo>
                  <a:lnTo>
                    <a:pt x="1475" y="186"/>
                  </a:lnTo>
                  <a:lnTo>
                    <a:pt x="1437" y="186"/>
                  </a:lnTo>
                  <a:lnTo>
                    <a:pt x="1377" y="180"/>
                  </a:lnTo>
                  <a:lnTo>
                    <a:pt x="1322" y="165"/>
                  </a:lnTo>
                  <a:lnTo>
                    <a:pt x="1269" y="136"/>
                  </a:lnTo>
                  <a:lnTo>
                    <a:pt x="1230" y="109"/>
                  </a:lnTo>
                  <a:lnTo>
                    <a:pt x="1197" y="84"/>
                  </a:lnTo>
                  <a:lnTo>
                    <a:pt x="1163" y="67"/>
                  </a:lnTo>
                  <a:lnTo>
                    <a:pt x="1128" y="55"/>
                  </a:lnTo>
                  <a:lnTo>
                    <a:pt x="1071" y="48"/>
                  </a:lnTo>
                  <a:lnTo>
                    <a:pt x="1020" y="49"/>
                  </a:lnTo>
                  <a:lnTo>
                    <a:pt x="974" y="57"/>
                  </a:lnTo>
                  <a:lnTo>
                    <a:pt x="914" y="78"/>
                  </a:lnTo>
                  <a:lnTo>
                    <a:pt x="879" y="103"/>
                  </a:lnTo>
                  <a:lnTo>
                    <a:pt x="831" y="135"/>
                  </a:lnTo>
                  <a:lnTo>
                    <a:pt x="777" y="166"/>
                  </a:lnTo>
                  <a:lnTo>
                    <a:pt x="713" y="187"/>
                  </a:lnTo>
                  <a:lnTo>
                    <a:pt x="659" y="193"/>
                  </a:lnTo>
                  <a:lnTo>
                    <a:pt x="600" y="195"/>
                  </a:lnTo>
                  <a:lnTo>
                    <a:pt x="543" y="189"/>
                  </a:lnTo>
                  <a:lnTo>
                    <a:pt x="494" y="175"/>
                  </a:lnTo>
                  <a:lnTo>
                    <a:pt x="450" y="154"/>
                  </a:lnTo>
                  <a:lnTo>
                    <a:pt x="408" y="123"/>
                  </a:lnTo>
                  <a:lnTo>
                    <a:pt x="377" y="99"/>
                  </a:lnTo>
                  <a:lnTo>
                    <a:pt x="338" y="79"/>
                  </a:lnTo>
                  <a:lnTo>
                    <a:pt x="291" y="64"/>
                  </a:lnTo>
                  <a:lnTo>
                    <a:pt x="251" y="60"/>
                  </a:lnTo>
                  <a:lnTo>
                    <a:pt x="191" y="58"/>
                  </a:lnTo>
                  <a:lnTo>
                    <a:pt x="144" y="67"/>
                  </a:lnTo>
                  <a:lnTo>
                    <a:pt x="96" y="82"/>
                  </a:lnTo>
                  <a:lnTo>
                    <a:pt x="56" y="108"/>
                  </a:lnTo>
                  <a:lnTo>
                    <a:pt x="0" y="157"/>
                  </a:lnTo>
                  <a:lnTo>
                    <a:pt x="5" y="93"/>
                  </a:lnTo>
                </a:path>
              </a:pathLst>
            </a:custGeom>
            <a:solidFill>
              <a:schemeClr val="bg2"/>
            </a:soli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pic>
          <p:nvPicPr>
            <p:cNvPr id="3077" name="Picture 5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2196"/>
              <a:ext cx="2766" cy="216"/>
            </a:xfrm>
            <a:prstGeom prst="rect">
              <a:avLst/>
            </a:prstGeom>
            <a:noFill/>
            <a:ln w="9525">
              <a:miter lim="800000"/>
              <a:headEnd/>
              <a:tailEnd/>
            </a:ln>
          </p:spPr>
        </p:pic>
      </p:grpSp>
      <p:sp>
        <p:nvSpPr>
          <p:cNvPr id="3078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 anchor="b"/>
          <a:lstStyle>
            <a:lvl1pPr>
              <a:defRPr>
                <a:latin typeface="Arial" charset="0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latin typeface="Arial" charset="0"/>
              </a:defRPr>
            </a:lvl1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B2FD3C0-3EF1-4172-BC4E-B8B40D0CD703}" type="datetime1">
              <a:rPr lang="fr-FR" smtClean="0"/>
              <a:pPr/>
              <a:t>06/05/2009</a:t>
            </a:fld>
            <a:endParaRPr lang="en-US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9CEA3803-35A0-4B8C-A1FD-3E5075ACEEF6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E4A7416-E533-4BD3-AE3F-A2AA8D157B4A}" type="datetime1">
              <a:rPr lang="fr-FR" smtClean="0"/>
              <a:pPr/>
              <a:t>06/05/2009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5AC5A4-635D-4021-8CD0-34F46EBD5100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A1280C-4CC1-4FF2-9279-173EBB7A897A}" type="datetime1">
              <a:rPr lang="fr-FR" smtClean="0"/>
              <a:pPr/>
              <a:t>06/05/2009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EE14F-A7B8-460E-B21F-DC16D0A70B07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5C7E06-AD6F-4A1E-BDBC-151066B8DDC9}" type="datetime1">
              <a:rPr lang="fr-FR" smtClean="0"/>
              <a:pPr/>
              <a:t>06/05/2009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ACEC89-52A1-42EF-AE83-0D084AD49AF2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81859C-4C5F-469A-B338-41AABBA1172E}" type="datetime1">
              <a:rPr lang="fr-FR" smtClean="0"/>
              <a:pPr/>
              <a:t>06/05/2009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A7C487-0810-485D-8E3D-E5D187461B29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8E4008-2983-420B-86AD-9360503DA39B}" type="datetime1">
              <a:rPr lang="fr-FR" smtClean="0"/>
              <a:pPr/>
              <a:t>06/05/2009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3927D7-6C4D-4598-9F6E-12CA9AFBAD88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98D7C5-776C-42E9-9902-584C5BAD9D6E}" type="datetime1">
              <a:rPr lang="fr-FR" smtClean="0"/>
              <a:pPr/>
              <a:t>06/05/2009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4D86EB-281C-4A41-BED1-70E3E8FC685F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B4056E-F43E-4743-8BB3-658598878724}" type="datetime1">
              <a:rPr lang="fr-FR" smtClean="0"/>
              <a:pPr/>
              <a:t>06/05/2009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7C401D-C74A-4622-A10C-BC6BE87ADC60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A152AD-91C7-42FB-9903-6FFDC8139055}" type="datetime1">
              <a:rPr lang="fr-FR" smtClean="0"/>
              <a:pPr/>
              <a:t>06/05/2009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C5EC0B-C0B4-4B6C-A67F-8A3D26BB598C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332FDB-54BA-4226-8AEC-5FE4902F91EC}" type="datetime1">
              <a:rPr lang="fr-FR" smtClean="0"/>
              <a:pPr/>
              <a:t>06/05/2009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9A49CE-7150-45AF-A9AB-CADD35ED1833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7F736F-7E98-451E-888F-970BC709EC7E}" type="datetime1">
              <a:rPr lang="fr-FR" smtClean="0"/>
              <a:pPr/>
              <a:t>06/05/2009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7CBD70-6E6B-4EB2-977B-5419917170AF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path path="shape">
            <a:fillToRect l="7500" t="8888" r="7501" b="74445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1581150"/>
            <a:ext cx="9142413" cy="5275263"/>
            <a:chOff x="0" y="996"/>
            <a:chExt cx="5759" cy="3323"/>
          </a:xfrm>
        </p:grpSpPr>
        <p:pic>
          <p:nvPicPr>
            <p:cNvPr id="2051" name="Picture 3"/>
            <p:cNvPicPr>
              <a:picLocks noChangeArrowheads="1"/>
            </p:cNvPicPr>
            <p:nvPr/>
          </p:nvPicPr>
          <p:blipFill>
            <a:blip r:embed="rId13"/>
            <a:srcRect r="27339" b="11440"/>
            <a:stretch>
              <a:fillRect/>
            </a:stretch>
          </p:blipFill>
          <p:spPr bwMode="auto">
            <a:xfrm>
              <a:off x="3976" y="1423"/>
              <a:ext cx="1783" cy="2896"/>
            </a:xfrm>
            <a:prstGeom prst="rect">
              <a:avLst/>
            </a:prstGeom>
            <a:noFill/>
            <a:ln w="9525">
              <a:miter lim="800000"/>
              <a:headEnd/>
              <a:tailEnd/>
            </a:ln>
          </p:spPr>
        </p:pic>
        <p:sp>
          <p:nvSpPr>
            <p:cNvPr id="2052" name="Freeform 4"/>
            <p:cNvSpPr>
              <a:spLocks/>
            </p:cNvSpPr>
            <p:nvPr/>
          </p:nvSpPr>
          <p:spPr bwMode="auto">
            <a:xfrm>
              <a:off x="0" y="3522"/>
              <a:ext cx="2509" cy="196"/>
            </a:xfrm>
            <a:custGeom>
              <a:avLst/>
              <a:gdLst/>
              <a:ahLst/>
              <a:cxnLst>
                <a:cxn ang="0">
                  <a:pos x="39" y="61"/>
                </a:cxn>
                <a:cxn ang="0">
                  <a:pos x="104" y="28"/>
                </a:cxn>
                <a:cxn ang="0">
                  <a:pos x="182" y="13"/>
                </a:cxn>
                <a:cxn ang="0">
                  <a:pos x="281" y="13"/>
                </a:cxn>
                <a:cxn ang="0">
                  <a:pos x="357" y="34"/>
                </a:cxn>
                <a:cxn ang="0">
                  <a:pos x="440" y="85"/>
                </a:cxn>
                <a:cxn ang="0">
                  <a:pos x="509" y="129"/>
                </a:cxn>
                <a:cxn ang="0">
                  <a:pos x="626" y="148"/>
                </a:cxn>
                <a:cxn ang="0">
                  <a:pos x="728" y="135"/>
                </a:cxn>
                <a:cxn ang="0">
                  <a:pos x="806" y="93"/>
                </a:cxn>
                <a:cxn ang="0">
                  <a:pos x="899" y="36"/>
                </a:cxn>
                <a:cxn ang="0">
                  <a:pos x="998" y="4"/>
                </a:cxn>
                <a:cxn ang="0">
                  <a:pos x="1119" y="6"/>
                </a:cxn>
                <a:cxn ang="0">
                  <a:pos x="1214" y="39"/>
                </a:cxn>
                <a:cxn ang="0">
                  <a:pos x="1308" y="102"/>
                </a:cxn>
                <a:cxn ang="0">
                  <a:pos x="1403" y="133"/>
                </a:cxn>
                <a:cxn ang="0">
                  <a:pos x="1514" y="133"/>
                </a:cxn>
                <a:cxn ang="0">
                  <a:pos x="1593" y="111"/>
                </a:cxn>
                <a:cxn ang="0">
                  <a:pos x="1668" y="61"/>
                </a:cxn>
                <a:cxn ang="0">
                  <a:pos x="1754" y="18"/>
                </a:cxn>
                <a:cxn ang="0">
                  <a:pos x="1844" y="1"/>
                </a:cxn>
                <a:cxn ang="0">
                  <a:pos x="1958" y="4"/>
                </a:cxn>
                <a:cxn ang="0">
                  <a:pos x="2039" y="33"/>
                </a:cxn>
                <a:cxn ang="0">
                  <a:pos x="2118" y="88"/>
                </a:cxn>
                <a:cxn ang="0">
                  <a:pos x="2192" y="124"/>
                </a:cxn>
                <a:cxn ang="0">
                  <a:pos x="2303" y="138"/>
                </a:cxn>
                <a:cxn ang="0">
                  <a:pos x="2412" y="106"/>
                </a:cxn>
                <a:cxn ang="0">
                  <a:pos x="2463" y="66"/>
                </a:cxn>
                <a:cxn ang="0">
                  <a:pos x="2489" y="61"/>
                </a:cxn>
                <a:cxn ang="0">
                  <a:pos x="2507" y="76"/>
                </a:cxn>
                <a:cxn ang="0">
                  <a:pos x="2508" y="96"/>
                </a:cxn>
                <a:cxn ang="0">
                  <a:pos x="2490" y="118"/>
                </a:cxn>
                <a:cxn ang="0">
                  <a:pos x="2429" y="160"/>
                </a:cxn>
                <a:cxn ang="0">
                  <a:pos x="2352" y="183"/>
                </a:cxn>
                <a:cxn ang="0">
                  <a:pos x="2238" y="184"/>
                </a:cxn>
                <a:cxn ang="0">
                  <a:pos x="2156" y="172"/>
                </a:cxn>
                <a:cxn ang="0">
                  <a:pos x="2076" y="133"/>
                </a:cxn>
                <a:cxn ang="0">
                  <a:pos x="2018" y="87"/>
                </a:cxn>
                <a:cxn ang="0">
                  <a:pos x="1934" y="55"/>
                </a:cxn>
                <a:cxn ang="0">
                  <a:pos x="1836" y="49"/>
                </a:cxn>
                <a:cxn ang="0">
                  <a:pos x="1743" y="79"/>
                </a:cxn>
                <a:cxn ang="0">
                  <a:pos x="1677" y="118"/>
                </a:cxn>
                <a:cxn ang="0">
                  <a:pos x="1586" y="165"/>
                </a:cxn>
                <a:cxn ang="0">
                  <a:pos x="1475" y="186"/>
                </a:cxn>
                <a:cxn ang="0">
                  <a:pos x="1377" y="180"/>
                </a:cxn>
                <a:cxn ang="0">
                  <a:pos x="1269" y="136"/>
                </a:cxn>
                <a:cxn ang="0">
                  <a:pos x="1197" y="84"/>
                </a:cxn>
                <a:cxn ang="0">
                  <a:pos x="1128" y="55"/>
                </a:cxn>
                <a:cxn ang="0">
                  <a:pos x="1020" y="49"/>
                </a:cxn>
                <a:cxn ang="0">
                  <a:pos x="914" y="78"/>
                </a:cxn>
                <a:cxn ang="0">
                  <a:pos x="831" y="135"/>
                </a:cxn>
                <a:cxn ang="0">
                  <a:pos x="713" y="187"/>
                </a:cxn>
                <a:cxn ang="0">
                  <a:pos x="600" y="195"/>
                </a:cxn>
                <a:cxn ang="0">
                  <a:pos x="494" y="175"/>
                </a:cxn>
                <a:cxn ang="0">
                  <a:pos x="408" y="123"/>
                </a:cxn>
                <a:cxn ang="0">
                  <a:pos x="338" y="79"/>
                </a:cxn>
                <a:cxn ang="0">
                  <a:pos x="251" y="60"/>
                </a:cxn>
                <a:cxn ang="0">
                  <a:pos x="144" y="67"/>
                </a:cxn>
                <a:cxn ang="0">
                  <a:pos x="56" y="108"/>
                </a:cxn>
                <a:cxn ang="0">
                  <a:pos x="5" y="93"/>
                </a:cxn>
              </a:cxnLst>
              <a:rect l="0" t="0" r="r" b="b"/>
              <a:pathLst>
                <a:path w="2509" h="196">
                  <a:moveTo>
                    <a:pt x="5" y="93"/>
                  </a:moveTo>
                  <a:lnTo>
                    <a:pt x="39" y="61"/>
                  </a:lnTo>
                  <a:lnTo>
                    <a:pt x="71" y="43"/>
                  </a:lnTo>
                  <a:lnTo>
                    <a:pt x="104" y="28"/>
                  </a:lnTo>
                  <a:lnTo>
                    <a:pt x="144" y="18"/>
                  </a:lnTo>
                  <a:lnTo>
                    <a:pt x="182" y="13"/>
                  </a:lnTo>
                  <a:lnTo>
                    <a:pt x="227" y="10"/>
                  </a:lnTo>
                  <a:lnTo>
                    <a:pt x="281" y="13"/>
                  </a:lnTo>
                  <a:lnTo>
                    <a:pt x="321" y="22"/>
                  </a:lnTo>
                  <a:lnTo>
                    <a:pt x="357" y="34"/>
                  </a:lnTo>
                  <a:lnTo>
                    <a:pt x="408" y="60"/>
                  </a:lnTo>
                  <a:lnTo>
                    <a:pt x="440" y="85"/>
                  </a:lnTo>
                  <a:lnTo>
                    <a:pt x="474" y="111"/>
                  </a:lnTo>
                  <a:lnTo>
                    <a:pt x="509" y="129"/>
                  </a:lnTo>
                  <a:lnTo>
                    <a:pt x="561" y="142"/>
                  </a:lnTo>
                  <a:lnTo>
                    <a:pt x="626" y="148"/>
                  </a:lnTo>
                  <a:lnTo>
                    <a:pt x="677" y="145"/>
                  </a:lnTo>
                  <a:lnTo>
                    <a:pt x="728" y="135"/>
                  </a:lnTo>
                  <a:lnTo>
                    <a:pt x="770" y="117"/>
                  </a:lnTo>
                  <a:lnTo>
                    <a:pt x="806" y="93"/>
                  </a:lnTo>
                  <a:lnTo>
                    <a:pt x="860" y="57"/>
                  </a:lnTo>
                  <a:lnTo>
                    <a:pt x="899" y="36"/>
                  </a:lnTo>
                  <a:lnTo>
                    <a:pt x="950" y="13"/>
                  </a:lnTo>
                  <a:lnTo>
                    <a:pt x="998" y="4"/>
                  </a:lnTo>
                  <a:lnTo>
                    <a:pt x="1043" y="3"/>
                  </a:lnTo>
                  <a:lnTo>
                    <a:pt x="1119" y="6"/>
                  </a:lnTo>
                  <a:lnTo>
                    <a:pt x="1181" y="21"/>
                  </a:lnTo>
                  <a:lnTo>
                    <a:pt x="1214" y="39"/>
                  </a:lnTo>
                  <a:lnTo>
                    <a:pt x="1260" y="66"/>
                  </a:lnTo>
                  <a:lnTo>
                    <a:pt x="1308" y="102"/>
                  </a:lnTo>
                  <a:lnTo>
                    <a:pt x="1349" y="121"/>
                  </a:lnTo>
                  <a:lnTo>
                    <a:pt x="1403" y="133"/>
                  </a:lnTo>
                  <a:lnTo>
                    <a:pt x="1458" y="138"/>
                  </a:lnTo>
                  <a:lnTo>
                    <a:pt x="1514" y="133"/>
                  </a:lnTo>
                  <a:lnTo>
                    <a:pt x="1557" y="123"/>
                  </a:lnTo>
                  <a:lnTo>
                    <a:pt x="1593" y="111"/>
                  </a:lnTo>
                  <a:lnTo>
                    <a:pt x="1635" y="84"/>
                  </a:lnTo>
                  <a:lnTo>
                    <a:pt x="1668" y="61"/>
                  </a:lnTo>
                  <a:lnTo>
                    <a:pt x="1704" y="39"/>
                  </a:lnTo>
                  <a:lnTo>
                    <a:pt x="1754" y="18"/>
                  </a:lnTo>
                  <a:lnTo>
                    <a:pt x="1794" y="6"/>
                  </a:lnTo>
                  <a:lnTo>
                    <a:pt x="1844" y="1"/>
                  </a:lnTo>
                  <a:lnTo>
                    <a:pt x="1907" y="0"/>
                  </a:lnTo>
                  <a:lnTo>
                    <a:pt x="1958" y="4"/>
                  </a:lnTo>
                  <a:lnTo>
                    <a:pt x="2003" y="18"/>
                  </a:lnTo>
                  <a:lnTo>
                    <a:pt x="2039" y="33"/>
                  </a:lnTo>
                  <a:lnTo>
                    <a:pt x="2073" y="54"/>
                  </a:lnTo>
                  <a:lnTo>
                    <a:pt x="2118" y="88"/>
                  </a:lnTo>
                  <a:lnTo>
                    <a:pt x="2153" y="109"/>
                  </a:lnTo>
                  <a:lnTo>
                    <a:pt x="2192" y="124"/>
                  </a:lnTo>
                  <a:lnTo>
                    <a:pt x="2244" y="135"/>
                  </a:lnTo>
                  <a:lnTo>
                    <a:pt x="2303" y="138"/>
                  </a:lnTo>
                  <a:lnTo>
                    <a:pt x="2355" y="129"/>
                  </a:lnTo>
                  <a:lnTo>
                    <a:pt x="2412" y="106"/>
                  </a:lnTo>
                  <a:lnTo>
                    <a:pt x="2439" y="87"/>
                  </a:lnTo>
                  <a:lnTo>
                    <a:pt x="2463" y="66"/>
                  </a:lnTo>
                  <a:lnTo>
                    <a:pt x="2475" y="61"/>
                  </a:lnTo>
                  <a:lnTo>
                    <a:pt x="2489" y="61"/>
                  </a:lnTo>
                  <a:lnTo>
                    <a:pt x="2499" y="66"/>
                  </a:lnTo>
                  <a:lnTo>
                    <a:pt x="2507" y="76"/>
                  </a:lnTo>
                  <a:lnTo>
                    <a:pt x="2508" y="85"/>
                  </a:lnTo>
                  <a:lnTo>
                    <a:pt x="2508" y="96"/>
                  </a:lnTo>
                  <a:lnTo>
                    <a:pt x="2504" y="106"/>
                  </a:lnTo>
                  <a:lnTo>
                    <a:pt x="2490" y="118"/>
                  </a:lnTo>
                  <a:lnTo>
                    <a:pt x="2463" y="139"/>
                  </a:lnTo>
                  <a:lnTo>
                    <a:pt x="2429" y="160"/>
                  </a:lnTo>
                  <a:lnTo>
                    <a:pt x="2399" y="172"/>
                  </a:lnTo>
                  <a:lnTo>
                    <a:pt x="2352" y="183"/>
                  </a:lnTo>
                  <a:lnTo>
                    <a:pt x="2298" y="186"/>
                  </a:lnTo>
                  <a:lnTo>
                    <a:pt x="2238" y="184"/>
                  </a:lnTo>
                  <a:lnTo>
                    <a:pt x="2192" y="180"/>
                  </a:lnTo>
                  <a:lnTo>
                    <a:pt x="2156" y="172"/>
                  </a:lnTo>
                  <a:lnTo>
                    <a:pt x="2114" y="156"/>
                  </a:lnTo>
                  <a:lnTo>
                    <a:pt x="2076" y="133"/>
                  </a:lnTo>
                  <a:lnTo>
                    <a:pt x="2049" y="112"/>
                  </a:lnTo>
                  <a:lnTo>
                    <a:pt x="2018" y="87"/>
                  </a:lnTo>
                  <a:lnTo>
                    <a:pt x="1977" y="67"/>
                  </a:lnTo>
                  <a:lnTo>
                    <a:pt x="1934" y="55"/>
                  </a:lnTo>
                  <a:lnTo>
                    <a:pt x="1886" y="49"/>
                  </a:lnTo>
                  <a:lnTo>
                    <a:pt x="1836" y="49"/>
                  </a:lnTo>
                  <a:lnTo>
                    <a:pt x="1776" y="64"/>
                  </a:lnTo>
                  <a:lnTo>
                    <a:pt x="1743" y="79"/>
                  </a:lnTo>
                  <a:lnTo>
                    <a:pt x="1707" y="99"/>
                  </a:lnTo>
                  <a:lnTo>
                    <a:pt x="1677" y="118"/>
                  </a:lnTo>
                  <a:lnTo>
                    <a:pt x="1626" y="147"/>
                  </a:lnTo>
                  <a:lnTo>
                    <a:pt x="1586" y="165"/>
                  </a:lnTo>
                  <a:lnTo>
                    <a:pt x="1535" y="180"/>
                  </a:lnTo>
                  <a:lnTo>
                    <a:pt x="1475" y="186"/>
                  </a:lnTo>
                  <a:lnTo>
                    <a:pt x="1437" y="186"/>
                  </a:lnTo>
                  <a:lnTo>
                    <a:pt x="1377" y="180"/>
                  </a:lnTo>
                  <a:lnTo>
                    <a:pt x="1322" y="165"/>
                  </a:lnTo>
                  <a:lnTo>
                    <a:pt x="1269" y="136"/>
                  </a:lnTo>
                  <a:lnTo>
                    <a:pt x="1230" y="109"/>
                  </a:lnTo>
                  <a:lnTo>
                    <a:pt x="1197" y="84"/>
                  </a:lnTo>
                  <a:lnTo>
                    <a:pt x="1163" y="67"/>
                  </a:lnTo>
                  <a:lnTo>
                    <a:pt x="1128" y="55"/>
                  </a:lnTo>
                  <a:lnTo>
                    <a:pt x="1071" y="48"/>
                  </a:lnTo>
                  <a:lnTo>
                    <a:pt x="1020" y="49"/>
                  </a:lnTo>
                  <a:lnTo>
                    <a:pt x="974" y="57"/>
                  </a:lnTo>
                  <a:lnTo>
                    <a:pt x="914" y="78"/>
                  </a:lnTo>
                  <a:lnTo>
                    <a:pt x="879" y="103"/>
                  </a:lnTo>
                  <a:lnTo>
                    <a:pt x="831" y="135"/>
                  </a:lnTo>
                  <a:lnTo>
                    <a:pt x="777" y="166"/>
                  </a:lnTo>
                  <a:lnTo>
                    <a:pt x="713" y="187"/>
                  </a:lnTo>
                  <a:lnTo>
                    <a:pt x="659" y="193"/>
                  </a:lnTo>
                  <a:lnTo>
                    <a:pt x="600" y="195"/>
                  </a:lnTo>
                  <a:lnTo>
                    <a:pt x="543" y="189"/>
                  </a:lnTo>
                  <a:lnTo>
                    <a:pt x="494" y="175"/>
                  </a:lnTo>
                  <a:lnTo>
                    <a:pt x="450" y="154"/>
                  </a:lnTo>
                  <a:lnTo>
                    <a:pt x="408" y="123"/>
                  </a:lnTo>
                  <a:lnTo>
                    <a:pt x="377" y="99"/>
                  </a:lnTo>
                  <a:lnTo>
                    <a:pt x="338" y="79"/>
                  </a:lnTo>
                  <a:lnTo>
                    <a:pt x="291" y="64"/>
                  </a:lnTo>
                  <a:lnTo>
                    <a:pt x="251" y="60"/>
                  </a:lnTo>
                  <a:lnTo>
                    <a:pt x="191" y="58"/>
                  </a:lnTo>
                  <a:lnTo>
                    <a:pt x="144" y="67"/>
                  </a:lnTo>
                  <a:lnTo>
                    <a:pt x="96" y="82"/>
                  </a:lnTo>
                  <a:lnTo>
                    <a:pt x="56" y="108"/>
                  </a:lnTo>
                  <a:lnTo>
                    <a:pt x="0" y="157"/>
                  </a:lnTo>
                  <a:lnTo>
                    <a:pt x="5" y="93"/>
                  </a:lnTo>
                </a:path>
              </a:pathLst>
            </a:custGeom>
            <a:solidFill>
              <a:schemeClr val="bg2"/>
            </a:soli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pic>
          <p:nvPicPr>
            <p:cNvPr id="2053" name="Picture 5"/>
            <p:cNvPicPr>
              <a:picLocks noChangeArrowheads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0" y="996"/>
              <a:ext cx="2766" cy="216"/>
            </a:xfrm>
            <a:prstGeom prst="rect">
              <a:avLst/>
            </a:prstGeom>
            <a:noFill/>
            <a:ln w="9525">
              <a:miter lim="800000"/>
              <a:headEnd/>
              <a:tailEnd/>
            </a:ln>
          </p:spPr>
        </p:pic>
      </p:grpSp>
      <p:sp>
        <p:nvSpPr>
          <p:cNvPr id="205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Cliquer pour modifier le style du titre du masque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Cliquer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fld id="{9BAA1ED7-CEF7-4B4C-A89D-D626ECE5DC59}" type="datetime1">
              <a:rPr lang="fr-FR" smtClean="0"/>
              <a:pPr/>
              <a:t>06/05/2009</a:t>
            </a:fld>
            <a:endParaRPr lang="en-US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endParaRPr lang="en-US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E9B8F6E7-F5F1-4C07-BF72-348FC7A978B1}" type="slidenum">
              <a:rPr lang="en-US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notesSlide" Target="../notesSlides/notesSlide7.xml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0" descr="E:\logo\enic\telecom lille 1_RVB_300dp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4143380"/>
            <a:ext cx="1447800" cy="7937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Titre 1"/>
          <p:cNvSpPr>
            <a:spLocks noGrp="1"/>
          </p:cNvSpPr>
          <p:nvPr>
            <p:ph type="ctrTitle" sz="quarter"/>
          </p:nvPr>
        </p:nvSpPr>
        <p:spPr>
          <a:xfrm>
            <a:off x="-71470" y="1928802"/>
            <a:ext cx="5286412" cy="1143000"/>
          </a:xfrm>
        </p:spPr>
        <p:txBody>
          <a:bodyPr/>
          <a:lstStyle/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MASTER VS2i</a:t>
            </a:r>
            <a:br>
              <a:rPr lang="fr-FR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Veille Stratégique, Intelligence et </a:t>
            </a:r>
            <a:r>
              <a:rPr lang="fr-FR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Innovation</a:t>
            </a:r>
            <a:br>
              <a:rPr lang="fr-FR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Suite</a:t>
            </a:r>
            <a:endParaRPr lang="fr-FR" sz="16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2" descr="C:\Armonic\Communication\Batiment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90" y="500042"/>
            <a:ext cx="3733800" cy="248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" name="Groupe 12"/>
          <p:cNvGrpSpPr/>
          <p:nvPr/>
        </p:nvGrpSpPr>
        <p:grpSpPr>
          <a:xfrm>
            <a:off x="1414897" y="5143512"/>
            <a:ext cx="3157103" cy="577692"/>
            <a:chOff x="3581400" y="5659596"/>
            <a:chExt cx="3157103" cy="577692"/>
          </a:xfrm>
        </p:grpSpPr>
        <p:pic>
          <p:nvPicPr>
            <p:cNvPr id="11" name="Picture 21" descr="E:\logo\LOGO-COROLIA-40x80.jpg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581400" y="5715016"/>
              <a:ext cx="990600" cy="495300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sp>
          <p:nvSpPr>
            <p:cNvPr id="12" name="Text Box 22"/>
            <p:cNvSpPr txBox="1">
              <a:spLocks noChangeArrowheads="1"/>
            </p:cNvSpPr>
            <p:nvPr/>
          </p:nvSpPr>
          <p:spPr bwMode="auto">
            <a:xfrm>
              <a:off x="4300103" y="5659596"/>
              <a:ext cx="2438400" cy="5776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r>
                <a:rPr lang="fr-FR" sz="1600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COROLIA Formation</a:t>
              </a:r>
              <a:r>
                <a:rPr lang="fr-FR" sz="1400" dirty="0"/>
                <a:t>  </a:t>
              </a:r>
            </a:p>
            <a:p>
              <a:pPr>
                <a:defRPr/>
              </a:pPr>
              <a:r>
                <a:rPr lang="fr-FR" sz="1400" dirty="0"/>
                <a:t>Service spécialisé en </a:t>
              </a:r>
              <a:r>
                <a:rPr lang="fr-FR" sz="1400" dirty="0" smtClean="0"/>
                <a:t>FOAD</a:t>
              </a:r>
              <a:endParaRPr lang="fr-FR" dirty="0"/>
            </a:p>
          </p:txBody>
        </p:sp>
      </p:grpSp>
      <p:pic>
        <p:nvPicPr>
          <p:cNvPr id="15" name="Picture 25" descr="E:\logo\logo_ustl.gif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5874544"/>
            <a:ext cx="1143000" cy="7254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9" name="ZoneTexte 8"/>
          <p:cNvSpPr txBox="1"/>
          <p:nvPr/>
        </p:nvSpPr>
        <p:spPr>
          <a:xfrm>
            <a:off x="1357290" y="3214686"/>
            <a:ext cx="2416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/>
              <a:t>Véronique MISERY</a:t>
            </a:r>
            <a:endParaRPr lang="fr-F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Projets </a:t>
            </a:r>
            <a:r>
              <a:rPr lang="fr-FR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2009</a:t>
            </a:r>
            <a:endParaRPr lang="fr-FR" b="1" u="sng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47686" y="2385215"/>
            <a:ext cx="3810000" cy="2662246"/>
          </a:xfrm>
        </p:spPr>
        <p:txBody>
          <a:bodyPr/>
          <a:lstStyle/>
          <a:p>
            <a:r>
              <a:rPr lang="fr-FR" dirty="0" smtClean="0"/>
              <a:t>8 </a:t>
            </a:r>
            <a:r>
              <a:rPr lang="fr-FR" sz="3600" dirty="0" smtClean="0"/>
              <a:t>conférences</a:t>
            </a:r>
            <a:endParaRPr lang="fr-FR" dirty="0" smtClean="0"/>
          </a:p>
          <a:p>
            <a:pPr lvl="2"/>
            <a:r>
              <a:rPr lang="fr-FR" dirty="0" smtClean="0"/>
              <a:t>36 </a:t>
            </a:r>
            <a:r>
              <a:rPr lang="fr-FR" sz="2400" dirty="0" smtClean="0"/>
              <a:t>heures</a:t>
            </a:r>
            <a:endParaRPr lang="fr-FR" dirty="0" smtClean="0"/>
          </a:p>
          <a:p>
            <a:pPr lvl="2"/>
            <a:endParaRPr lang="fr-FR" dirty="0" smtClean="0"/>
          </a:p>
          <a:p>
            <a:r>
              <a:rPr lang="fr-FR" dirty="0" smtClean="0"/>
              <a:t>3 </a:t>
            </a:r>
            <a:r>
              <a:rPr lang="fr-FR" sz="3600" dirty="0" smtClean="0"/>
              <a:t>modules</a:t>
            </a:r>
            <a:r>
              <a:rPr lang="fr-FR" dirty="0" smtClean="0"/>
              <a:t> de cours</a:t>
            </a:r>
          </a:p>
          <a:p>
            <a:pPr lvl="2"/>
            <a:r>
              <a:rPr lang="fr-FR" dirty="0" smtClean="0"/>
              <a:t>30 </a:t>
            </a:r>
            <a:r>
              <a:rPr lang="fr-FR" sz="2400" dirty="0" smtClean="0"/>
              <a:t>heures</a:t>
            </a:r>
            <a:endParaRPr lang="fr-FR" dirty="0" smtClean="0"/>
          </a:p>
          <a:p>
            <a:endParaRPr lang="fr-FR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3230" y="2000240"/>
            <a:ext cx="3932174" cy="3932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C9174-DAC5-43E5-AEDC-37CC80AC6D7E}" type="datetime1">
              <a:rPr lang="fr-FR" smtClean="0"/>
              <a:pPr/>
              <a:t>06/05/2009</a:t>
            </a:fld>
            <a:endParaRPr lang="en-US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27D7-6C4D-4598-9F6E-12CA9AFBAD8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14290"/>
            <a:ext cx="7772400" cy="1143000"/>
          </a:xfrm>
        </p:spPr>
        <p:txBody>
          <a:bodyPr/>
          <a:lstStyle/>
          <a:p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Objets de l’appel à projet </a:t>
            </a:r>
            <a:r>
              <a:rPr lang="fr-FR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2009</a:t>
            </a:r>
            <a:endParaRPr lang="fr-FR" b="1" u="sng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357298"/>
            <a:ext cx="8643998" cy="4929222"/>
          </a:xfrm>
        </p:spPr>
        <p:txBody>
          <a:bodyPr/>
          <a:lstStyle/>
          <a:p>
            <a:pPr marL="514350" indent="-514350">
              <a:buNone/>
            </a:pPr>
            <a:r>
              <a:rPr lang="fr-FR" sz="2400" dirty="0" smtClean="0">
                <a:sym typeface="Wingdings"/>
              </a:rPr>
              <a:t> </a:t>
            </a:r>
            <a:r>
              <a:rPr lang="fr-FR" sz="2400" dirty="0" smtClean="0">
                <a:sym typeface="Wingdings"/>
              </a:rPr>
              <a:t>Culture transversale</a:t>
            </a:r>
          </a:p>
          <a:p>
            <a:pPr marL="514350" indent="-514350">
              <a:buNone/>
            </a:pPr>
            <a:r>
              <a:rPr lang="fr-FR" sz="2400" i="1" dirty="0" smtClean="0">
                <a:solidFill>
                  <a:schemeClr val="accent1"/>
                </a:solidFill>
                <a:sym typeface="Wingdings"/>
              </a:rPr>
              <a:t>Conférences</a:t>
            </a:r>
            <a:r>
              <a:rPr lang="fr-FR" sz="2400" dirty="0" smtClean="0">
                <a:solidFill>
                  <a:schemeClr val="accent1"/>
                </a:solidFill>
                <a:sym typeface="Wingdings"/>
              </a:rPr>
              <a:t> : Transport et sécurité – Acoustique et applications – Les couleurs de la vie </a:t>
            </a:r>
            <a:endParaRPr lang="fr-FR" sz="2400" dirty="0" smtClean="0">
              <a:solidFill>
                <a:schemeClr val="accent1"/>
              </a:solidFill>
            </a:endParaRPr>
          </a:p>
          <a:p>
            <a:pPr marL="514350" indent="-514350">
              <a:buNone/>
            </a:pPr>
            <a:r>
              <a:rPr lang="fr-FR" sz="2400" dirty="0" smtClean="0">
                <a:sym typeface="Wingdings"/>
              </a:rPr>
              <a:t> </a:t>
            </a:r>
            <a:r>
              <a:rPr lang="fr-FR" sz="2400" dirty="0" smtClean="0">
                <a:sym typeface="Wingdings"/>
              </a:rPr>
              <a:t>Management des SI pour la veille</a:t>
            </a:r>
            <a:endParaRPr lang="fr-FR" sz="2400" dirty="0" smtClean="0"/>
          </a:p>
          <a:p>
            <a:pPr marL="514350" indent="-514350">
              <a:spcBef>
                <a:spcPts val="0"/>
              </a:spcBef>
              <a:buNone/>
            </a:pPr>
            <a:r>
              <a:rPr lang="fr-FR" sz="2800" dirty="0" smtClean="0"/>
              <a:t> </a:t>
            </a:r>
            <a:r>
              <a:rPr lang="fr-FR" sz="2400" i="1" dirty="0" smtClean="0">
                <a:solidFill>
                  <a:schemeClr val="accent1"/>
                </a:solidFill>
              </a:rPr>
              <a:t>Conférences</a:t>
            </a:r>
            <a:r>
              <a:rPr lang="fr-FR" sz="2400" dirty="0" smtClean="0"/>
              <a:t> </a:t>
            </a:r>
            <a:r>
              <a:rPr lang="fr-FR" sz="2800" dirty="0" smtClean="0"/>
              <a:t>: </a:t>
            </a:r>
            <a:r>
              <a:rPr lang="fr-FR" sz="2400" dirty="0" smtClean="0">
                <a:solidFill>
                  <a:schemeClr val="accent1"/>
                </a:solidFill>
              </a:rPr>
              <a:t>Comment définir une stratégie d’entreprise – Panorama de la veille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fr-FR" sz="2400" i="1" dirty="0" smtClean="0">
                <a:solidFill>
                  <a:schemeClr val="accent1"/>
                </a:solidFill>
              </a:rPr>
              <a:t>Cours</a:t>
            </a:r>
            <a:r>
              <a:rPr lang="fr-FR" sz="2400" dirty="0" smtClean="0">
                <a:solidFill>
                  <a:schemeClr val="accent1"/>
                </a:solidFill>
              </a:rPr>
              <a:t> : Méthodes et outils de veille – Outils de bases en statistiques – Sociologie des organisations</a:t>
            </a:r>
            <a:endParaRPr lang="fr-FR" dirty="0" smtClean="0">
              <a:solidFill>
                <a:schemeClr val="accent1"/>
              </a:solidFill>
            </a:endParaRPr>
          </a:p>
          <a:p>
            <a:pPr marL="514350" indent="-514350">
              <a:buNone/>
            </a:pPr>
            <a:r>
              <a:rPr lang="fr-FR" sz="2800" dirty="0" smtClean="0">
                <a:sym typeface="Wingdings"/>
              </a:rPr>
              <a:t></a:t>
            </a:r>
            <a:r>
              <a:rPr lang="fr-FR" sz="2800" dirty="0" smtClean="0">
                <a:sym typeface="Wingdings"/>
              </a:rPr>
              <a:t> </a:t>
            </a:r>
            <a:r>
              <a:rPr lang="fr-FR" sz="2400" dirty="0" smtClean="0">
                <a:sym typeface="Wingdings"/>
              </a:rPr>
              <a:t>Patrimoine – Sécurité - Risques</a:t>
            </a:r>
            <a:endParaRPr lang="fr-FR" dirty="0" smtClean="0">
              <a:sym typeface="Wingdings"/>
            </a:endParaRPr>
          </a:p>
          <a:p>
            <a:pPr marL="514350" indent="-514350">
              <a:spcBef>
                <a:spcPts val="0"/>
              </a:spcBef>
              <a:buNone/>
            </a:pPr>
            <a:r>
              <a:rPr lang="fr-FR" sz="2400" i="1" dirty="0" smtClean="0">
                <a:solidFill>
                  <a:schemeClr val="accent1"/>
                </a:solidFill>
                <a:sym typeface="Wingdings"/>
              </a:rPr>
              <a:t>Conférences</a:t>
            </a:r>
            <a:r>
              <a:rPr lang="fr-FR" sz="2400" dirty="0" smtClean="0">
                <a:solidFill>
                  <a:schemeClr val="accent1"/>
                </a:solidFill>
                <a:sym typeface="Wingdings"/>
              </a:rPr>
              <a:t> : Sécurité de l’information – Capitalisation des savoirs de l’expertise – Objectifs et méthodes de veille chez un consultant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CEC89-52A1-42EF-AE83-0D084AD49AF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Des ressources </a:t>
            </a:r>
            <a:r>
              <a:rPr lang="fr-FR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ré-utilisables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fr-FR" dirty="0" smtClean="0"/>
              <a:t>Modularité thématique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1254125"/>
          </a:xfrm>
        </p:spPr>
        <p:txBody>
          <a:bodyPr/>
          <a:lstStyle/>
          <a:p>
            <a:r>
              <a:rPr lang="fr-FR" dirty="0" smtClean="0"/>
              <a:t>Chaque module est divisé en « séquences »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fr-FR" dirty="0" smtClean="0"/>
              <a:t>Granularité en durée 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1254125"/>
          </a:xfrm>
        </p:spPr>
        <p:txBody>
          <a:bodyPr/>
          <a:lstStyle/>
          <a:p>
            <a:r>
              <a:rPr lang="fr-FR" dirty="0" smtClean="0"/>
              <a:t>Chaque séquence </a:t>
            </a:r>
            <a:r>
              <a:rPr lang="fr-FR" dirty="0" smtClean="0"/>
              <a:t>de cours a </a:t>
            </a:r>
            <a:r>
              <a:rPr lang="fr-FR" dirty="0" smtClean="0"/>
              <a:t>une durée de 2,5 heures</a:t>
            </a:r>
            <a:endParaRPr lang="fr-FR" dirty="0"/>
          </a:p>
        </p:txBody>
      </p:sp>
      <p:sp>
        <p:nvSpPr>
          <p:cNvPr id="7" name="Espace réservé du texte 2"/>
          <p:cNvSpPr txBox="1">
            <a:spLocks/>
          </p:cNvSpPr>
          <p:nvPr/>
        </p:nvSpPr>
        <p:spPr bwMode="auto">
          <a:xfrm>
            <a:off x="428596" y="3643314"/>
            <a:ext cx="4040188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fr-FR" sz="2400" b="1" kern="0" dirty="0" smtClean="0">
                <a:latin typeface="+mn-lt"/>
              </a:rPr>
              <a:t>Norme</a:t>
            </a:r>
            <a:endParaRPr kumimoji="1" lang="fr-FR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Espace réservé du contenu 3"/>
          <p:cNvSpPr txBox="1">
            <a:spLocks/>
          </p:cNvSpPr>
          <p:nvPr/>
        </p:nvSpPr>
        <p:spPr bwMode="auto">
          <a:xfrm>
            <a:off x="428596" y="4283076"/>
            <a:ext cx="4040188" cy="125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Conformité SCORM</a:t>
            </a:r>
            <a:endParaRPr kumimoji="1" lang="fr-FR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exte 4"/>
          <p:cNvSpPr txBox="1">
            <a:spLocks/>
          </p:cNvSpPr>
          <p:nvPr/>
        </p:nvSpPr>
        <p:spPr bwMode="auto">
          <a:xfrm>
            <a:off x="4616421" y="3643314"/>
            <a:ext cx="4041775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fr-FR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Standard</a:t>
            </a:r>
            <a:endParaRPr kumimoji="1" lang="fr-FR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Espace réservé du contenu 5"/>
          <p:cNvSpPr txBox="1">
            <a:spLocks/>
          </p:cNvSpPr>
          <p:nvPr/>
        </p:nvSpPr>
        <p:spPr bwMode="auto">
          <a:xfrm>
            <a:off x="4616421" y="4283076"/>
            <a:ext cx="4041775" cy="125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Vidéo intégrée, « </a:t>
            </a:r>
            <a:r>
              <a:rPr kumimoji="1" lang="fr-FR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streamée</a:t>
            </a:r>
            <a:r>
              <a:rPr kumimoji="1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» par flash – seul le plug-in est nécessaire</a:t>
            </a:r>
            <a:endParaRPr kumimoji="1" lang="fr-FR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5F8B8-2D86-4C83-BCF4-1F8C5688E6CF}" type="datetime1">
              <a:rPr lang="fr-FR" smtClean="0"/>
              <a:pPr/>
              <a:t>06/05/2009</a:t>
            </a:fld>
            <a:endParaRPr lang="en-US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D86EB-281C-4A41-BED1-70E3E8FC685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840"/>
                            </p:stCondLst>
                            <p:childTnLst>
                              <p:par>
                                <p:cTn id="14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6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25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1" build="p"/>
      <p:bldP spid="4" grpId="1" build="p"/>
      <p:bldP spid="5" grpId="0" build="p"/>
      <p:bldP spid="6" grpId="0" build="p"/>
      <p:bldP spid="7" grpId="0"/>
      <p:bldP spid="8" grpId="0"/>
      <p:bldP spid="9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Ressources mobilisées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Moyens humains : </a:t>
            </a:r>
            <a:br>
              <a:rPr lang="fr-FR" dirty="0" smtClean="0"/>
            </a:br>
            <a:r>
              <a:rPr lang="fr-FR" dirty="0" smtClean="0">
                <a:sym typeface="Wingdings 3"/>
              </a:rPr>
              <a:t> </a:t>
            </a:r>
            <a:r>
              <a:rPr lang="fr-FR" dirty="0" smtClean="0"/>
              <a:t>COROLIA Formation, service spécialisé en FOAD de TELECOM Lille 1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Moyens techniques : </a:t>
            </a:r>
            <a:br>
              <a:rPr lang="fr-FR" dirty="0" smtClean="0"/>
            </a:br>
            <a:r>
              <a:rPr lang="fr-FR" dirty="0" smtClean="0">
                <a:sym typeface="Wingdings 3"/>
              </a:rPr>
              <a:t>  </a:t>
            </a:r>
            <a:r>
              <a:rPr lang="fr-FR" dirty="0" smtClean="0"/>
              <a:t>ceux de COROLIA Formation</a:t>
            </a:r>
          </a:p>
          <a:p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95339-BE8E-4D92-B690-19D26862BCF2}" type="datetime1">
              <a:rPr lang="fr-FR" smtClean="0"/>
              <a:pPr/>
              <a:t>06/05/2009</a:t>
            </a:fld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CEC89-52A1-42EF-AE83-0D084AD49AF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Estimation</a:t>
            </a:r>
            <a:r>
              <a:rPr lang="fr-FR" dirty="0" smtClean="0"/>
              <a:t> </a:t>
            </a: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budgétaire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>
          <a:xfrm>
            <a:off x="457199" y="1357298"/>
            <a:ext cx="8291513" cy="893755"/>
          </a:xfrm>
        </p:spPr>
        <p:txBody>
          <a:bodyPr/>
          <a:lstStyle/>
          <a:p>
            <a:pPr algn="ctr"/>
            <a:r>
              <a:rPr lang="fr-FR" dirty="0" smtClean="0"/>
              <a:t>Conception, production et mise en ligne des ….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2"/>
          </p:nvPr>
        </p:nvSpPr>
        <p:spPr>
          <a:xfrm>
            <a:off x="457200" y="3036872"/>
            <a:ext cx="4040188" cy="1535136"/>
          </a:xfrm>
        </p:spPr>
        <p:txBody>
          <a:bodyPr/>
          <a:lstStyle/>
          <a:p>
            <a:r>
              <a:rPr lang="fr-FR" dirty="0" smtClean="0"/>
              <a:t>3 </a:t>
            </a:r>
            <a:r>
              <a:rPr lang="fr-FR" dirty="0" smtClean="0"/>
              <a:t>modules</a:t>
            </a:r>
          </a:p>
          <a:p>
            <a:r>
              <a:rPr lang="fr-FR" dirty="0" smtClean="0"/>
              <a:t>Equivalent de </a:t>
            </a:r>
            <a:r>
              <a:rPr lang="fr-FR" dirty="0" smtClean="0"/>
              <a:t>30 </a:t>
            </a:r>
            <a:r>
              <a:rPr lang="fr-FR" dirty="0" smtClean="0"/>
              <a:t>heures</a:t>
            </a:r>
          </a:p>
          <a:p>
            <a:pPr lvl="1">
              <a:buNone/>
            </a:pPr>
            <a:r>
              <a:rPr lang="fr-FR" sz="1600" dirty="0" smtClean="0"/>
              <a:t>(1,196 k€ par heure</a:t>
            </a:r>
            <a:r>
              <a:rPr lang="fr-FR" sz="1600" dirty="0" smtClean="0"/>
              <a:t>)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4"/>
          </p:nvPr>
        </p:nvSpPr>
        <p:spPr>
          <a:xfrm>
            <a:off x="4645025" y="3036872"/>
            <a:ext cx="4041775" cy="1463698"/>
          </a:xfrm>
        </p:spPr>
        <p:txBody>
          <a:bodyPr/>
          <a:lstStyle/>
          <a:p>
            <a:r>
              <a:rPr lang="fr-FR" dirty="0" smtClean="0"/>
              <a:t>8</a:t>
            </a:r>
            <a:r>
              <a:rPr lang="fr-FR" dirty="0" smtClean="0"/>
              <a:t> </a:t>
            </a:r>
            <a:r>
              <a:rPr lang="fr-FR" dirty="0" smtClean="0"/>
              <a:t>conférences</a:t>
            </a:r>
          </a:p>
          <a:p>
            <a:r>
              <a:rPr lang="fr-FR" dirty="0" smtClean="0"/>
              <a:t>Equivalent de </a:t>
            </a:r>
            <a:r>
              <a:rPr lang="fr-FR" dirty="0" smtClean="0"/>
              <a:t>36 </a:t>
            </a:r>
            <a:r>
              <a:rPr lang="fr-FR" dirty="0" smtClean="0"/>
              <a:t>heures</a:t>
            </a:r>
          </a:p>
          <a:p>
            <a:pPr lvl="1">
              <a:buNone/>
            </a:pPr>
            <a:r>
              <a:rPr lang="fr-FR" sz="1600" dirty="0" smtClean="0"/>
              <a:t>(</a:t>
            </a:r>
            <a:r>
              <a:rPr lang="fr-FR" sz="1600" dirty="0" smtClean="0"/>
              <a:t>0,718 k</a:t>
            </a:r>
            <a:r>
              <a:rPr lang="fr-FR" sz="1600" dirty="0" smtClean="0"/>
              <a:t>€ par heure)</a:t>
            </a:r>
            <a:endParaRPr lang="fr-FR" sz="16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C7E06-AD6F-4A1E-BDBC-151066B8DDC9}" type="datetime1">
              <a:rPr lang="fr-FR" smtClean="0"/>
              <a:pPr/>
              <a:t>06/05/2009</a:t>
            </a:fld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CEC89-52A1-42EF-AE83-0D084AD49AF2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9" name="Espace réservé du texte 5"/>
          <p:cNvSpPr txBox="1">
            <a:spLocks/>
          </p:cNvSpPr>
          <p:nvPr/>
        </p:nvSpPr>
        <p:spPr bwMode="auto">
          <a:xfrm>
            <a:off x="460374" y="2322491"/>
            <a:ext cx="4040188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fr-FR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modules de cours </a:t>
            </a:r>
          </a:p>
        </p:txBody>
      </p:sp>
      <p:sp>
        <p:nvSpPr>
          <p:cNvPr id="11" name="Espace réservé du texte 5"/>
          <p:cNvSpPr txBox="1">
            <a:spLocks/>
          </p:cNvSpPr>
          <p:nvPr/>
        </p:nvSpPr>
        <p:spPr bwMode="auto">
          <a:xfrm>
            <a:off x="4643438" y="2322491"/>
            <a:ext cx="4040188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fr-FR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Conférences</a:t>
            </a:r>
          </a:p>
        </p:txBody>
      </p:sp>
      <p:sp>
        <p:nvSpPr>
          <p:cNvPr id="12" name="Espace réservé du texte 5"/>
          <p:cNvSpPr>
            <a:spLocks noGrp="1"/>
          </p:cNvSpPr>
          <p:nvPr>
            <p:ph type="body" idx="1"/>
          </p:nvPr>
        </p:nvSpPr>
        <p:spPr>
          <a:xfrm>
            <a:off x="428596" y="4892699"/>
            <a:ext cx="8291513" cy="117950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fr-FR" sz="2800" dirty="0" smtClean="0"/>
              <a:t>Budget global  :  </a:t>
            </a:r>
            <a:r>
              <a:rPr lang="fr-FR" sz="2800" dirty="0" smtClean="0"/>
              <a:t>35,8 </a:t>
            </a:r>
            <a:r>
              <a:rPr lang="fr-FR" sz="2800" dirty="0" smtClean="0"/>
              <a:t>+ </a:t>
            </a:r>
            <a:r>
              <a:rPr lang="fr-FR" sz="2800" dirty="0" smtClean="0"/>
              <a:t>28 </a:t>
            </a:r>
            <a:r>
              <a:rPr lang="fr-FR" sz="2800" dirty="0" smtClean="0"/>
              <a:t>=  </a:t>
            </a:r>
            <a:r>
              <a:rPr lang="fr-FR" sz="2800" dirty="0" smtClean="0"/>
              <a:t>63,8 </a:t>
            </a:r>
            <a:r>
              <a:rPr lang="fr-FR" sz="2800" dirty="0" smtClean="0"/>
              <a:t>k€</a:t>
            </a:r>
          </a:p>
          <a:p>
            <a:pPr algn="ctr"/>
            <a:r>
              <a:rPr lang="fr-FR" sz="2800" dirty="0" smtClean="0"/>
              <a:t>Budget demandé à UNIT :  50%, soit </a:t>
            </a:r>
            <a:r>
              <a:rPr lang="fr-FR" sz="2800" dirty="0" smtClean="0"/>
              <a:t>31,9 </a:t>
            </a:r>
            <a:r>
              <a:rPr lang="fr-FR" sz="2800" dirty="0" smtClean="0"/>
              <a:t>k€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Calendriers</a:t>
            </a:r>
            <a:endParaRPr lang="fr-FR" dirty="0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2500298" y="2386024"/>
            <a:ext cx="4040188" cy="639762"/>
          </a:xfrm>
        </p:spPr>
        <p:txBody>
          <a:bodyPr/>
          <a:lstStyle/>
          <a:p>
            <a:pPr algn="ctr"/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Conception et réalisation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2500298" y="3597290"/>
            <a:ext cx="4040188" cy="1974850"/>
          </a:xfrm>
        </p:spPr>
        <p:txBody>
          <a:bodyPr/>
          <a:lstStyle/>
          <a:p>
            <a:r>
              <a:rPr lang="fr-FR" dirty="0" smtClean="0"/>
              <a:t>Début : </a:t>
            </a:r>
            <a:r>
              <a:rPr lang="fr-FR" dirty="0" smtClean="0"/>
              <a:t>Mai 2009</a:t>
            </a:r>
            <a:endParaRPr lang="fr-FR" dirty="0" smtClean="0"/>
          </a:p>
          <a:p>
            <a:r>
              <a:rPr lang="fr-FR" dirty="0" smtClean="0"/>
              <a:t>Fin : </a:t>
            </a:r>
            <a:r>
              <a:rPr lang="fr-FR" dirty="0" smtClean="0"/>
              <a:t>Novembre </a:t>
            </a:r>
            <a:r>
              <a:rPr lang="fr-FR" dirty="0" smtClean="0"/>
              <a:t>2009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D7C5-776C-42E9-9902-584C5BAD9D6E}" type="datetime1">
              <a:rPr lang="fr-FR" smtClean="0"/>
              <a:pPr/>
              <a:t>06/05/2009</a:t>
            </a:fld>
            <a:endParaRPr lang="en-US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D86EB-281C-4A41-BED1-70E3E8FC685F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792288" y="5434030"/>
            <a:ext cx="5486400" cy="566738"/>
          </a:xfrm>
        </p:spPr>
        <p:txBody>
          <a:bodyPr/>
          <a:lstStyle/>
          <a:p>
            <a:pPr algn="ctr"/>
            <a:r>
              <a:rPr lang="fr-FR" sz="3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DES QUESTIONS ?</a:t>
            </a:r>
            <a:endParaRPr lang="fr-FR" sz="36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Espace réservé pour une image  4"/>
          <p:cNvSpPr>
            <a:spLocks noGrp="1"/>
          </p:cNvSpPr>
          <p:nvPr>
            <p:ph type="pic" idx="1"/>
          </p:nvPr>
        </p:nvSpPr>
        <p:spPr/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 r="8772" b="54577"/>
          <a:stretch>
            <a:fillRect/>
          </a:stretch>
        </p:blipFill>
        <p:spPr bwMode="auto">
          <a:xfrm>
            <a:off x="1857356" y="1124963"/>
            <a:ext cx="5286412" cy="3947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5970D-D9D1-4735-89F9-9D71288741DB}" type="datetime1">
              <a:rPr lang="fr-FR" smtClean="0"/>
              <a:pPr/>
              <a:t>06/05/2009</a:t>
            </a:fld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CBD70-6E6B-4EB2-977B-5419917170AF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Type de projet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857364"/>
            <a:ext cx="8358246" cy="4114800"/>
          </a:xfrm>
        </p:spPr>
        <p:txBody>
          <a:bodyPr/>
          <a:lstStyle/>
          <a:p>
            <a:r>
              <a:rPr lang="fr-FR" dirty="0" smtClean="0"/>
              <a:t>Le MASTER </a:t>
            </a:r>
            <a:r>
              <a:rPr lang="fr-FR" dirty="0"/>
              <a:t>2 </a:t>
            </a:r>
            <a:r>
              <a:rPr lang="fr-FR" dirty="0" smtClean="0"/>
              <a:t>VS2i – Veille Stratégique, Intelligence et Innovation - a été lancé pour la première fois en </a:t>
            </a:r>
            <a:r>
              <a:rPr lang="fr-FR" dirty="0" smtClean="0"/>
              <a:t>mode </a:t>
            </a:r>
            <a:r>
              <a:rPr lang="fr-FR" dirty="0" err="1" smtClean="0"/>
              <a:t>blended</a:t>
            </a:r>
            <a:r>
              <a:rPr lang="fr-FR" dirty="0" smtClean="0"/>
              <a:t> </a:t>
            </a:r>
            <a:r>
              <a:rPr lang="fr-FR" dirty="0" err="1" smtClean="0"/>
              <a:t>learning</a:t>
            </a:r>
            <a:r>
              <a:rPr lang="fr-FR" dirty="0" smtClean="0"/>
              <a:t> en novembre 08.</a:t>
            </a:r>
          </a:p>
          <a:p>
            <a:r>
              <a:rPr lang="fr-FR" dirty="0" smtClean="0"/>
              <a:t>Une seconde session a débuté le 23 mars 2009.</a:t>
            </a:r>
          </a:p>
          <a:p>
            <a:r>
              <a:rPr lang="fr-FR" dirty="0" smtClean="0"/>
              <a:t>La troisième session est prévue le 12 octobre 2009.</a:t>
            </a:r>
            <a:endParaRPr lang="fr-FR" dirty="0"/>
          </a:p>
          <a:p>
            <a:pPr>
              <a:buNone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CEC89-52A1-42EF-AE83-0D084AD49AF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Type de projet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5800" y="1714488"/>
            <a:ext cx="7958166" cy="4929222"/>
          </a:xfrm>
        </p:spPr>
        <p:txBody>
          <a:bodyPr/>
          <a:lstStyle/>
          <a:p>
            <a:r>
              <a:rPr lang="fr-FR" dirty="0" smtClean="0"/>
              <a:t>Poursuite de la production </a:t>
            </a:r>
            <a:r>
              <a:rPr lang="fr-FR" dirty="0" smtClean="0"/>
              <a:t>de ressources pédagogiques pour </a:t>
            </a:r>
            <a:r>
              <a:rPr lang="fr-FR" dirty="0" smtClean="0"/>
              <a:t>la transposition du </a:t>
            </a:r>
            <a:r>
              <a:rPr lang="fr-FR" dirty="0" smtClean="0"/>
              <a:t>Master Vs2i en </a:t>
            </a:r>
            <a:r>
              <a:rPr lang="fr-FR" dirty="0" err="1" smtClean="0"/>
              <a:t>blended</a:t>
            </a:r>
            <a:r>
              <a:rPr lang="fr-FR" dirty="0" smtClean="0"/>
              <a:t> </a:t>
            </a:r>
            <a:r>
              <a:rPr lang="fr-FR" dirty="0" err="1" smtClean="0"/>
              <a:t>learning</a:t>
            </a:r>
            <a:endParaRPr lang="fr-FR" dirty="0"/>
          </a:p>
        </p:txBody>
      </p:sp>
      <p:pic>
        <p:nvPicPr>
          <p:cNvPr id="5124" name="Picture 4" descr="C:\Documents and Settings\vero\Local Settings\Temporary Internet Files\Content.IE5\3M92LI31\MPj0401797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3" y="3500438"/>
            <a:ext cx="1822410" cy="1214446"/>
          </a:xfrm>
          <a:prstGeom prst="rect">
            <a:avLst/>
          </a:prstGeom>
          <a:noFill/>
        </p:spPr>
      </p:pic>
      <p:pic>
        <p:nvPicPr>
          <p:cNvPr id="5126" name="Picture 6" descr="C:\Documents and Settings\vero\Local Settings\Temporary Internet Files\Content.IE5\DSU1U6MR\MPj04308270000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0563" y="4956267"/>
            <a:ext cx="1785949" cy="1187377"/>
          </a:xfrm>
          <a:prstGeom prst="rect">
            <a:avLst/>
          </a:prstGeom>
          <a:noFill/>
        </p:spPr>
      </p:pic>
      <p:pic>
        <p:nvPicPr>
          <p:cNvPr id="5128" name="Picture 8" descr="C:\Documents and Settings\vero\Local Settings\Temporary Internet Files\Content.IE5\QXXYE1ZY\MPj04221940000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85918" y="3297266"/>
            <a:ext cx="2232052" cy="3346444"/>
          </a:xfrm>
          <a:prstGeom prst="rect">
            <a:avLst/>
          </a:prstGeom>
          <a:noFill/>
        </p:spPr>
      </p:pic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19388-1C41-4450-A94A-2EBB3E3FEE60}" type="datetime1">
              <a:rPr lang="fr-FR" smtClean="0"/>
              <a:pPr/>
              <a:t>06/05/2009</a:t>
            </a:fld>
            <a:endParaRPr lang="en-US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CEC89-52A1-42EF-AE83-0D084AD49AF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Partenaires – Utilisation des livrables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U.S.T.L. Université des Sciences et Technologies de Lille 1</a:t>
            </a:r>
          </a:p>
          <a:p>
            <a:r>
              <a:rPr lang="fr-FR" dirty="0" smtClean="0"/>
              <a:t>TELECOM Lille 1</a:t>
            </a:r>
          </a:p>
          <a:p>
            <a:r>
              <a:rPr lang="fr-FR" dirty="0" smtClean="0"/>
              <a:t>TELECOM &amp; Management Sud Paris </a:t>
            </a:r>
          </a:p>
          <a:p>
            <a:r>
              <a:rPr lang="fr-FR" dirty="0" smtClean="0"/>
              <a:t>Institut de la </a:t>
            </a:r>
            <a:r>
              <a:rPr lang="fr-FR" dirty="0" smtClean="0"/>
              <a:t>montagne</a:t>
            </a:r>
          </a:p>
          <a:p>
            <a:r>
              <a:rPr lang="fr-FR" dirty="0" smtClean="0"/>
              <a:t>INSA de Rouen</a:t>
            </a:r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C7E06-AD6F-4A1E-BDBC-151066B8DDC9}" type="datetime1">
              <a:rPr lang="fr-FR" smtClean="0"/>
              <a:pPr/>
              <a:t>06/05/2009</a:t>
            </a:fld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CEC89-52A1-42EF-AE83-0D084AD49AF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Public </a:t>
            </a: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cible de la formation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5800" y="2428868"/>
            <a:ext cx="7772400" cy="2071702"/>
          </a:xfrm>
        </p:spPr>
        <p:txBody>
          <a:bodyPr/>
          <a:lstStyle/>
          <a:p>
            <a:r>
              <a:rPr lang="fr-FR" dirty="0" smtClean="0"/>
              <a:t>Cadres </a:t>
            </a:r>
            <a:r>
              <a:rPr lang="fr-FR" dirty="0"/>
              <a:t>d'entreprise ou d'organismes de secteurs scientifique et/ou technologique, dans lesquels </a:t>
            </a:r>
            <a:r>
              <a:rPr lang="fr-FR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l'innovation et la compétitivité </a:t>
            </a:r>
            <a:r>
              <a:rPr lang="fr-FR" dirty="0" smtClean="0"/>
              <a:t>sont </a:t>
            </a:r>
            <a:r>
              <a:rPr lang="fr-FR" dirty="0"/>
              <a:t>essentielles.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397A-79C3-4A1B-B24E-C098E9ADC5A3}" type="datetime1">
              <a:rPr lang="fr-FR" smtClean="0"/>
              <a:pPr/>
              <a:t>06/05/2009</a:t>
            </a:fld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CEC89-52A1-42EF-AE83-0D084AD49AF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Enjeux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5800" y="1785926"/>
            <a:ext cx="7772400" cy="2071702"/>
          </a:xfrm>
        </p:spPr>
        <p:txBody>
          <a:bodyPr/>
          <a:lstStyle/>
          <a:p>
            <a:r>
              <a:rPr lang="fr-FR" dirty="0"/>
              <a:t>Attirer l'attention de cadres scientifiques et technologiques sur l'importance d'une réflexion stratégique autour de l'innovation et la compétitivité.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864FF-1B7A-4653-87A6-AE7D59017F29}" type="datetime1">
              <a:rPr lang="fr-FR" smtClean="0"/>
              <a:pPr/>
              <a:t>06/05/2009</a:t>
            </a:fld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CEC89-52A1-42EF-AE83-0D084AD49AF2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2" descr="C:\Documents and Settings\vero\Local Settings\Temporary Internet Files\Content.IE5\0FKIJXFY\MPj04243590000[1].jpg"/>
          <p:cNvPicPr>
            <a:picLocks noChangeAspect="1" noChangeArrowheads="1"/>
          </p:cNvPicPr>
          <p:nvPr/>
        </p:nvPicPr>
        <p:blipFill>
          <a:blip r:embed="rId3"/>
          <a:srcRect t="6688" b="12367"/>
          <a:stretch>
            <a:fillRect/>
          </a:stretch>
        </p:blipFill>
        <p:spPr bwMode="auto">
          <a:xfrm>
            <a:off x="2143108" y="3835422"/>
            <a:ext cx="4786314" cy="2593974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demande de l’industrie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5800" y="2071678"/>
            <a:ext cx="7772400" cy="2662246"/>
          </a:xfrm>
        </p:spPr>
        <p:txBody>
          <a:bodyPr/>
          <a:lstStyle/>
          <a:p>
            <a:r>
              <a:rPr lang="fr-FR" dirty="0"/>
              <a:t>Une demande récente émanant de grandes entreprises </a:t>
            </a:r>
            <a:r>
              <a:rPr lang="fr-FR" dirty="0" smtClean="0"/>
              <a:t>de la branche UNETEL nous </a:t>
            </a:r>
            <a:r>
              <a:rPr lang="fr-FR" dirty="0"/>
              <a:t>conduit à transposer cette formation dans des 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modalités compatibles avec une activité professionnelle</a:t>
            </a:r>
            <a:r>
              <a:rPr lang="fr-FR" dirty="0"/>
              <a:t>. 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E6663-08A2-4DB5-8752-83F11BFD374F}" type="datetime1">
              <a:rPr lang="fr-FR" smtClean="0"/>
              <a:pPr/>
              <a:t>06/05/2009</a:t>
            </a:fld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CEC89-52A1-42EF-AE83-0D084AD49AF2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j0074668[1].wav">
            <a:hlinkClick r:id="" action="ppaction://media"/>
          </p:cNvPr>
          <p:cNvPicPr>
            <a:picLocks noRot="1" noChangeAspect="1"/>
          </p:cNvPicPr>
          <p:nvPr>
            <a:wavAudioFile r:embed="rId1" name="j0074668[1].wav"/>
          </p:nvPr>
        </p:nvPicPr>
        <p:blipFill>
          <a:blip r:embed="rId4"/>
          <a:stretch>
            <a:fillRect/>
          </a:stretch>
        </p:blipFill>
        <p:spPr>
          <a:xfrm>
            <a:off x="357158" y="5572140"/>
            <a:ext cx="304800" cy="304800"/>
          </a:xfrm>
          <a:prstGeom prst="rect">
            <a:avLst/>
          </a:prstGeom>
        </p:spPr>
      </p:pic>
      <p:graphicFrame>
        <p:nvGraphicFramePr>
          <p:cNvPr id="7" name="Diagramme 6"/>
          <p:cNvGraphicFramePr/>
          <p:nvPr/>
        </p:nvGraphicFramePr>
        <p:xfrm>
          <a:off x="3428992" y="3429000"/>
          <a:ext cx="3857652" cy="342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856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856"/>
                            </p:stCondLst>
                            <p:childTnLst>
                              <p:par>
                                <p:cTn id="8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Graphic spid="7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Livrables </a:t>
            </a: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attendus 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5800" y="1857364"/>
            <a:ext cx="7772400" cy="2571768"/>
          </a:xfrm>
        </p:spPr>
        <p:txBody>
          <a:bodyPr/>
          <a:lstStyle/>
          <a:p>
            <a:r>
              <a:rPr lang="fr-FR" dirty="0" smtClean="0"/>
              <a:t>des </a:t>
            </a:r>
            <a:r>
              <a:rPr lang="fr-FR" dirty="0"/>
              <a:t>ressources </a:t>
            </a:r>
            <a:r>
              <a:rPr lang="fr-FR" dirty="0" smtClean="0"/>
              <a:t>d'auto-formation, </a:t>
            </a:r>
            <a:r>
              <a:rPr lang="fr-FR" dirty="0"/>
              <a:t>relatives à des </a:t>
            </a: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savoirs</a:t>
            </a:r>
            <a:endParaRPr lang="fr-FR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r>
              <a:rPr lang="fr-FR" dirty="0" smtClean="0"/>
              <a:t>des </a:t>
            </a:r>
            <a:r>
              <a:rPr lang="fr-FR" dirty="0"/>
              <a:t>ressources de type vidéo améliorée, afin de pérenniser des contenus de </a:t>
            </a: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conférences</a:t>
            </a:r>
            <a:r>
              <a:rPr lang="fr-FR" dirty="0"/>
              <a:t> de </a:t>
            </a:r>
            <a:r>
              <a:rPr lang="fr-FR" dirty="0" smtClean="0"/>
              <a:t>professionnels</a:t>
            </a:r>
            <a:endParaRPr lang="fr-FR" b="1" i="1" dirty="0">
              <a:solidFill>
                <a:schemeClr val="bg1">
                  <a:lumMod val="75000"/>
                </a:schemeClr>
              </a:solidFill>
            </a:endParaRP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88597-FDC9-4379-B289-DA27387E7638}" type="datetime1">
              <a:rPr lang="fr-FR" smtClean="0"/>
              <a:pPr/>
              <a:t>06/05/2009</a:t>
            </a:fld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CEC89-52A1-42EF-AE83-0D084AD49AF2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 bwMode="auto">
          <a:xfrm>
            <a:off x="685800" y="4643446"/>
            <a:ext cx="7772400" cy="1593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1" lang="fr-FR" sz="3200" b="1" i="1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Ces ressources seront mises à disposition sur le portail Unit et accessibles depuis un quelconque navigateur.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1" lang="fr-FR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14290"/>
            <a:ext cx="7772400" cy="1143000"/>
          </a:xfrm>
        </p:spPr>
        <p:txBody>
          <a:bodyPr/>
          <a:lstStyle/>
          <a:p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Objets de l’appel à projet </a:t>
            </a:r>
            <a:r>
              <a:rPr lang="fr-FR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2008</a:t>
            </a:r>
            <a:endParaRPr lang="fr-FR" b="1" u="sng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357298"/>
            <a:ext cx="8643998" cy="4114800"/>
          </a:xfrm>
        </p:spPr>
        <p:txBody>
          <a:bodyPr/>
          <a:lstStyle/>
          <a:p>
            <a:pPr marL="514350" indent="-514350">
              <a:buNone/>
            </a:pPr>
            <a:r>
              <a:rPr lang="fr-FR" sz="2400" dirty="0" smtClean="0">
                <a:sym typeface="Wingdings"/>
              </a:rPr>
              <a:t></a:t>
            </a:r>
            <a:r>
              <a:rPr lang="fr-FR" sz="2400" dirty="0" smtClean="0"/>
              <a:t>Politique de l’innovation – cours de 12,5H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fr-FR" sz="2400" dirty="0" err="1" smtClean="0">
                <a:solidFill>
                  <a:schemeClr val="accent1"/>
                </a:solidFill>
              </a:rPr>
              <a:t>O.Epinette</a:t>
            </a:r>
            <a:r>
              <a:rPr lang="fr-FR" sz="2400" dirty="0" smtClean="0">
                <a:solidFill>
                  <a:schemeClr val="accent1"/>
                </a:solidFill>
              </a:rPr>
              <a:t> – Télécom Ecole de management</a:t>
            </a:r>
            <a:endParaRPr lang="fr-FR" sz="2400" dirty="0" smtClean="0">
              <a:solidFill>
                <a:schemeClr val="accent1"/>
              </a:solidFill>
            </a:endParaRPr>
          </a:p>
          <a:p>
            <a:pPr marL="514350" indent="-514350">
              <a:buNone/>
            </a:pPr>
            <a:r>
              <a:rPr lang="fr-FR" sz="2400" dirty="0" smtClean="0">
                <a:sym typeface="Wingdings"/>
              </a:rPr>
              <a:t> </a:t>
            </a:r>
            <a:r>
              <a:rPr lang="fr-FR" sz="2400" dirty="0" smtClean="0"/>
              <a:t>SIG et application – Conférence de 2,5H </a:t>
            </a:r>
            <a:r>
              <a:rPr lang="fr-FR" sz="1800" dirty="0" smtClean="0"/>
              <a:t>(mai) </a:t>
            </a:r>
            <a:endParaRPr lang="fr-FR" sz="2400" dirty="0" smtClean="0"/>
          </a:p>
          <a:p>
            <a:pPr marL="514350" indent="-514350">
              <a:spcBef>
                <a:spcPts val="0"/>
              </a:spcBef>
              <a:buNone/>
            </a:pPr>
            <a:r>
              <a:rPr lang="fr-FR" sz="2800" dirty="0" smtClean="0"/>
              <a:t> </a:t>
            </a:r>
            <a:r>
              <a:rPr lang="fr-FR" sz="2400" dirty="0" err="1" smtClean="0">
                <a:solidFill>
                  <a:schemeClr val="accent1"/>
                </a:solidFill>
              </a:rPr>
              <a:t>M.Mainguenaud</a:t>
            </a:r>
            <a:r>
              <a:rPr lang="fr-FR" sz="2400" dirty="0" smtClean="0">
                <a:solidFill>
                  <a:schemeClr val="accent1"/>
                </a:solidFill>
              </a:rPr>
              <a:t> – </a:t>
            </a:r>
            <a:r>
              <a:rPr lang="fr-FR" sz="2400" dirty="0" err="1" smtClean="0">
                <a:solidFill>
                  <a:schemeClr val="accent1"/>
                </a:solidFill>
              </a:rPr>
              <a:t>Insa</a:t>
            </a:r>
            <a:r>
              <a:rPr lang="fr-FR" sz="2400" dirty="0" smtClean="0">
                <a:solidFill>
                  <a:schemeClr val="accent1"/>
                </a:solidFill>
              </a:rPr>
              <a:t> de Rouen</a:t>
            </a:r>
            <a:endParaRPr lang="fr-FR" dirty="0" smtClean="0">
              <a:solidFill>
                <a:schemeClr val="accent1"/>
              </a:solidFill>
            </a:endParaRPr>
          </a:p>
          <a:p>
            <a:pPr marL="514350" indent="-514350">
              <a:buNone/>
            </a:pPr>
            <a:r>
              <a:rPr lang="fr-FR" sz="2400" dirty="0" smtClean="0">
                <a:sym typeface="Wingdings"/>
              </a:rPr>
              <a:t> </a:t>
            </a:r>
            <a:r>
              <a:rPr lang="fr-FR" sz="2000" dirty="0" smtClean="0">
                <a:sym typeface="Wingdings"/>
              </a:rPr>
              <a:t>A</a:t>
            </a:r>
            <a:r>
              <a:rPr lang="fr-FR" sz="2400" dirty="0" smtClean="0">
                <a:sym typeface="Wingdings"/>
              </a:rPr>
              <a:t>pproche financière de l’</a:t>
            </a:r>
            <a:r>
              <a:rPr lang="fr-FR" sz="2400" dirty="0" err="1" smtClean="0">
                <a:sym typeface="Wingdings"/>
              </a:rPr>
              <a:t>entreprise–cours</a:t>
            </a:r>
            <a:r>
              <a:rPr lang="fr-FR" sz="2400" dirty="0" smtClean="0">
                <a:sym typeface="Wingdings"/>
              </a:rPr>
              <a:t> de 20H</a:t>
            </a:r>
            <a:endParaRPr lang="fr-FR" sz="2800" dirty="0" smtClean="0">
              <a:sym typeface="Wingdings"/>
            </a:endParaRPr>
          </a:p>
          <a:p>
            <a:pPr marL="514350" indent="-514350">
              <a:spcBef>
                <a:spcPts val="0"/>
              </a:spcBef>
              <a:buNone/>
            </a:pPr>
            <a:r>
              <a:rPr lang="fr-FR" sz="2400" dirty="0" err="1" smtClean="0">
                <a:solidFill>
                  <a:schemeClr val="accent1"/>
                </a:solidFill>
                <a:sym typeface="Wingdings"/>
              </a:rPr>
              <a:t>M.Fourez</a:t>
            </a:r>
            <a:r>
              <a:rPr lang="fr-FR" sz="2400" dirty="0" smtClean="0">
                <a:solidFill>
                  <a:schemeClr val="accent1"/>
                </a:solidFill>
                <a:sym typeface="Wingdings"/>
              </a:rPr>
              <a:t> – Institut Télécom </a:t>
            </a:r>
          </a:p>
          <a:p>
            <a:pPr marL="514350" indent="-514350">
              <a:buNone/>
            </a:pPr>
            <a:r>
              <a:rPr lang="fr-FR" sz="2400" dirty="0" smtClean="0">
                <a:sym typeface="Wingdings"/>
              </a:rPr>
              <a:t></a:t>
            </a:r>
            <a:r>
              <a:rPr lang="fr-FR" sz="2400" dirty="0" smtClean="0">
                <a:sym typeface="Wingdings"/>
              </a:rPr>
              <a:t> Droit de l’info – aspects juridiques – cours de 12,5H </a:t>
            </a:r>
          </a:p>
          <a:p>
            <a:pPr marL="514350" indent="-514350">
              <a:buNone/>
            </a:pPr>
            <a:r>
              <a:rPr lang="fr-FR" sz="2400" dirty="0" err="1" smtClean="0">
                <a:solidFill>
                  <a:schemeClr val="accent1"/>
                </a:solidFill>
                <a:sym typeface="Wingdings"/>
              </a:rPr>
              <a:t>P.Poty</a:t>
            </a:r>
            <a:r>
              <a:rPr lang="fr-FR" sz="2400" dirty="0" smtClean="0">
                <a:solidFill>
                  <a:schemeClr val="accent1"/>
                </a:solidFill>
                <a:sym typeface="Wingdings"/>
              </a:rPr>
              <a:t> </a:t>
            </a:r>
            <a:r>
              <a:rPr lang="fr-FR" sz="2400" dirty="0" smtClean="0">
                <a:solidFill>
                  <a:schemeClr val="accent1"/>
                </a:solidFill>
                <a:sym typeface="Wingdings"/>
              </a:rPr>
              <a:t>– Agence wallonne des </a:t>
            </a:r>
            <a:r>
              <a:rPr lang="fr-FR" sz="2400" dirty="0" smtClean="0">
                <a:solidFill>
                  <a:schemeClr val="accent1"/>
                </a:solidFill>
                <a:sym typeface="Wingdings"/>
              </a:rPr>
              <a:t>télécom </a:t>
            </a:r>
          </a:p>
          <a:p>
            <a:pPr marL="514350" indent="-514350">
              <a:buNone/>
            </a:pPr>
            <a:r>
              <a:rPr lang="fr-FR" sz="2400" dirty="0" smtClean="0">
                <a:sym typeface="Wingdings"/>
              </a:rPr>
              <a:t></a:t>
            </a:r>
            <a:r>
              <a:rPr lang="fr-FR" sz="2400" dirty="0" smtClean="0">
                <a:sym typeface="Wingdings"/>
              </a:rPr>
              <a:t> Objectifs et spécificités de la veille/Projet ITER– 2*</a:t>
            </a:r>
            <a:r>
              <a:rPr lang="fr-FR" sz="2400" dirty="0" err="1" smtClean="0">
                <a:sym typeface="Wingdings"/>
              </a:rPr>
              <a:t>Conf</a:t>
            </a:r>
            <a:r>
              <a:rPr lang="fr-FR" sz="2400" dirty="0" smtClean="0">
                <a:sym typeface="Wingdings"/>
              </a:rPr>
              <a:t> de 2,5H</a:t>
            </a:r>
            <a:endParaRPr lang="fr-FR" sz="2400" dirty="0" smtClean="0">
              <a:sym typeface="Wingdings"/>
            </a:endParaRPr>
          </a:p>
          <a:p>
            <a:pPr marL="514350" indent="-514350">
              <a:buNone/>
            </a:pPr>
            <a:r>
              <a:rPr lang="fr-FR" sz="2000" dirty="0" smtClean="0">
                <a:solidFill>
                  <a:schemeClr val="accent1"/>
                </a:solidFill>
                <a:sym typeface="Wingdings"/>
              </a:rPr>
              <a:t>JC Damien – USTL</a:t>
            </a:r>
          </a:p>
          <a:p>
            <a:pPr marL="514350" indent="-514350">
              <a:buNone/>
            </a:pPr>
            <a:r>
              <a:rPr lang="fr-FR" sz="2400" dirty="0" smtClean="0">
                <a:sym typeface="Wingdings"/>
              </a:rPr>
              <a:t> </a:t>
            </a:r>
            <a:r>
              <a:rPr lang="fr-FR" sz="2400" dirty="0" smtClean="0">
                <a:sym typeface="Wingdings"/>
              </a:rPr>
              <a:t>Pôle de compétitivité transverse– </a:t>
            </a:r>
            <a:r>
              <a:rPr lang="fr-FR" sz="2400" dirty="0" err="1" smtClean="0">
                <a:sym typeface="Wingdings"/>
              </a:rPr>
              <a:t>conf</a:t>
            </a:r>
            <a:r>
              <a:rPr lang="fr-FR" sz="2400" dirty="0" smtClean="0">
                <a:sym typeface="Wingdings"/>
              </a:rPr>
              <a:t> de 2,5H </a:t>
            </a:r>
            <a:r>
              <a:rPr lang="fr-FR" sz="1800" dirty="0" smtClean="0">
                <a:sym typeface="Wingdings"/>
              </a:rPr>
              <a:t>(juin)</a:t>
            </a:r>
            <a:r>
              <a:rPr lang="fr-FR" sz="1600" dirty="0" smtClean="0">
                <a:sym typeface="Wingdings"/>
              </a:rPr>
              <a:t> </a:t>
            </a:r>
            <a:endParaRPr lang="fr-FR" sz="1800" dirty="0" smtClean="0">
              <a:sym typeface="Wingdings"/>
            </a:endParaRPr>
          </a:p>
          <a:p>
            <a:pPr marL="514350" indent="-514350">
              <a:buNone/>
            </a:pPr>
            <a:r>
              <a:rPr lang="fr-FR" sz="2000" dirty="0" err="1" smtClean="0">
                <a:solidFill>
                  <a:schemeClr val="accent1"/>
                </a:solidFill>
                <a:sym typeface="Wingdings"/>
              </a:rPr>
              <a:t>G.Marmet</a:t>
            </a:r>
            <a:r>
              <a:rPr lang="fr-FR" sz="2000" dirty="0" smtClean="0">
                <a:solidFill>
                  <a:schemeClr val="accent1"/>
                </a:solidFill>
                <a:sym typeface="Wingdings"/>
              </a:rPr>
              <a:t> – Institut de la montagne</a:t>
            </a:r>
            <a:endParaRPr lang="fr-FR" sz="2800" dirty="0" smtClean="0">
              <a:solidFill>
                <a:schemeClr val="accent1"/>
              </a:solidFill>
              <a:sym typeface="Wingdings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CEC89-52A1-42EF-AE83-0D084AD49AF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0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5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90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Numbers design template">
  <a:themeElements>
    <a:clrScheme name="Thème Office 2">
      <a:dk1>
        <a:srgbClr val="000000"/>
      </a:dk1>
      <a:lt1>
        <a:srgbClr val="FFFFEE"/>
      </a:lt1>
      <a:dk2>
        <a:srgbClr val="000000"/>
      </a:dk2>
      <a:lt2>
        <a:srgbClr val="C3B59F"/>
      </a:lt2>
      <a:accent1>
        <a:srgbClr val="9CB3D8"/>
      </a:accent1>
      <a:accent2>
        <a:srgbClr val="F8F8F8"/>
      </a:accent2>
      <a:accent3>
        <a:srgbClr val="FFFFF5"/>
      </a:accent3>
      <a:accent4>
        <a:srgbClr val="000000"/>
      </a:accent4>
      <a:accent5>
        <a:srgbClr val="CBD6E9"/>
      </a:accent5>
      <a:accent6>
        <a:srgbClr val="E1E1E1"/>
      </a:accent6>
      <a:hlink>
        <a:srgbClr val="A9A460"/>
      </a:hlink>
      <a:folHlink>
        <a:srgbClr val="E4E1D7"/>
      </a:folHlink>
    </a:clrScheme>
    <a:fontScheme name="Thème Offi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hème Office 1">
        <a:dk1>
          <a:srgbClr val="7F796F"/>
        </a:dk1>
        <a:lt1>
          <a:srgbClr val="FFFFFF"/>
        </a:lt1>
        <a:dk2>
          <a:srgbClr val="BDBB92"/>
        </a:dk2>
        <a:lt2>
          <a:srgbClr val="FFFFCC"/>
        </a:lt2>
        <a:accent1>
          <a:srgbClr val="8B91B9"/>
        </a:accent1>
        <a:accent2>
          <a:srgbClr val="D5D9B7"/>
        </a:accent2>
        <a:accent3>
          <a:srgbClr val="DBDAC7"/>
        </a:accent3>
        <a:accent4>
          <a:srgbClr val="DADADA"/>
        </a:accent4>
        <a:accent5>
          <a:srgbClr val="C4C7D9"/>
        </a:accent5>
        <a:accent6>
          <a:srgbClr val="C1C4A6"/>
        </a:accent6>
        <a:hlink>
          <a:srgbClr val="B46875"/>
        </a:hlink>
        <a:folHlink>
          <a:srgbClr val="C2BAA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EE"/>
        </a:lt1>
        <a:dk2>
          <a:srgbClr val="000000"/>
        </a:dk2>
        <a:lt2>
          <a:srgbClr val="C3B59F"/>
        </a:lt2>
        <a:accent1>
          <a:srgbClr val="9CB3D8"/>
        </a:accent1>
        <a:accent2>
          <a:srgbClr val="F8F8F8"/>
        </a:accent2>
        <a:accent3>
          <a:srgbClr val="FFFFF5"/>
        </a:accent3>
        <a:accent4>
          <a:srgbClr val="000000"/>
        </a:accent4>
        <a:accent5>
          <a:srgbClr val="CBD6E9"/>
        </a:accent5>
        <a:accent6>
          <a:srgbClr val="E1E1E1"/>
        </a:accent6>
        <a:hlink>
          <a:srgbClr val="A9A460"/>
        </a:hlink>
        <a:folHlink>
          <a:srgbClr val="E4E1D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422</TotalTime>
  <Words>584</Words>
  <Application>Microsoft Office PowerPoint</Application>
  <PresentationFormat>Affichage à l'écran (4:3)</PresentationFormat>
  <Paragraphs>129</Paragraphs>
  <Slides>16</Slides>
  <Notes>16</Notes>
  <HiddenSlides>0</HiddenSlides>
  <MMClips>1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Numbers design template</vt:lpstr>
      <vt:lpstr>MASTER VS2i Veille Stratégique, Intelligence et Innovation Suite</vt:lpstr>
      <vt:lpstr>Type de projet</vt:lpstr>
      <vt:lpstr>Type de projet</vt:lpstr>
      <vt:lpstr>Partenaires – Utilisation des livrables</vt:lpstr>
      <vt:lpstr>Public cible de la formation</vt:lpstr>
      <vt:lpstr>Enjeux</vt:lpstr>
      <vt:lpstr>La demande de l’industrie</vt:lpstr>
      <vt:lpstr>Livrables attendus </vt:lpstr>
      <vt:lpstr>Objets de l’appel à projet 2008</vt:lpstr>
      <vt:lpstr>Projets 2009</vt:lpstr>
      <vt:lpstr>Objets de l’appel à projet 2009</vt:lpstr>
      <vt:lpstr>Des ressources ré-utilisables</vt:lpstr>
      <vt:lpstr>Ressources mobilisées</vt:lpstr>
      <vt:lpstr>Estimation budgétaire</vt:lpstr>
      <vt:lpstr>Calendriers</vt:lpstr>
      <vt:lpstr> DES QUESTIONS ?</vt:lpstr>
    </vt:vector>
  </TitlesOfParts>
  <Manager/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VS2i</dc:title>
  <dc:subject/>
  <dc:creator> </dc:creator>
  <cp:keywords/>
  <dc:description/>
  <cp:lastModifiedBy>misery</cp:lastModifiedBy>
  <cp:revision>57</cp:revision>
  <dcterms:created xsi:type="dcterms:W3CDTF">2008-05-31T15:06:32Z</dcterms:created>
  <dcterms:modified xsi:type="dcterms:W3CDTF">2009-05-06T08:18:44Z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TC010690501036</vt:lpwstr>
  </property>
</Properties>
</file>