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57" r:id="rId4"/>
    <p:sldId id="272" r:id="rId5"/>
    <p:sldId id="258" r:id="rId6"/>
    <p:sldId id="262" r:id="rId7"/>
    <p:sldId id="260" r:id="rId8"/>
    <p:sldId id="263" r:id="rId9"/>
    <p:sldId id="264" r:id="rId10"/>
    <p:sldId id="265" r:id="rId11"/>
    <p:sldId id="273" r:id="rId12"/>
    <p:sldId id="269" r:id="rId13"/>
    <p:sldId id="266" r:id="rId14"/>
    <p:sldId id="270" r:id="rId15"/>
    <p:sldId id="271" r:id="rId16"/>
    <p:sldId id="267" r:id="rId17"/>
  </p:sldIdLst>
  <p:sldSz cx="9144000" cy="6858000" type="screen4x3"/>
  <p:notesSz cx="6718300" cy="9867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/>
    <p:restoredTop sz="94600"/>
  </p:normalViewPr>
  <p:slideViewPr>
    <p:cSldViewPr>
      <p:cViewPr>
        <p:scale>
          <a:sx n="90" d="100"/>
          <a:sy n="90" d="100"/>
        </p:scale>
        <p:origin x="228" y="-354"/>
      </p:cViewPr>
      <p:guideLst>
        <p:guide orient="horz" pos="26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860227-77DF-43DE-A0D2-453B6B8FED15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B5E9B811-FF0F-44D7-8915-56126D7F39C4}">
      <dgm:prSet phldrT="[Texte]"/>
      <dgm:spPr/>
      <dgm:t>
        <a:bodyPr/>
        <a:lstStyle/>
        <a:p>
          <a:r>
            <a:rPr lang="fr-FR" dirty="0" smtClean="0"/>
            <a:t>Learning</a:t>
          </a:r>
          <a:endParaRPr lang="fr-FR" dirty="0"/>
        </a:p>
      </dgm:t>
    </dgm:pt>
    <dgm:pt modelId="{C27263D0-787F-4A94-A37B-1FE9657F78CE}" type="parTrans" cxnId="{16AFF9D2-08F3-486F-AB2D-156948C24D2F}">
      <dgm:prSet/>
      <dgm:spPr/>
      <dgm:t>
        <a:bodyPr/>
        <a:lstStyle/>
        <a:p>
          <a:endParaRPr lang="fr-FR"/>
        </a:p>
      </dgm:t>
    </dgm:pt>
    <dgm:pt modelId="{788D5A9D-5310-437B-AA08-BF20F85427F0}" type="sibTrans" cxnId="{16AFF9D2-08F3-486F-AB2D-156948C24D2F}">
      <dgm:prSet/>
      <dgm:spPr/>
      <dgm:t>
        <a:bodyPr/>
        <a:lstStyle/>
        <a:p>
          <a:endParaRPr lang="fr-FR"/>
        </a:p>
      </dgm:t>
    </dgm:pt>
    <dgm:pt modelId="{BF0592B8-F6FC-4DC6-AF89-45B0EF023198}">
      <dgm:prSet phldrT="[Texte]" custT="1"/>
      <dgm:spPr/>
      <dgm:t>
        <a:bodyPr/>
        <a:lstStyle/>
        <a:p>
          <a:r>
            <a:rPr lang="fr-FR" sz="1600" dirty="0" err="1" smtClean="0"/>
            <a:t>Blended</a:t>
          </a:r>
          <a:endParaRPr lang="fr-FR" sz="1600" dirty="0"/>
        </a:p>
      </dgm:t>
    </dgm:pt>
    <dgm:pt modelId="{497A633D-A163-4E3E-91F0-B757DAD46447}" type="parTrans" cxnId="{B038257E-9E5D-4F65-8B88-EF1BB7E83BAF}">
      <dgm:prSet/>
      <dgm:spPr/>
      <dgm:t>
        <a:bodyPr/>
        <a:lstStyle/>
        <a:p>
          <a:endParaRPr lang="fr-FR"/>
        </a:p>
      </dgm:t>
    </dgm:pt>
    <dgm:pt modelId="{AD628AC9-D61A-42CC-87EE-1D98E56FFA74}" type="sibTrans" cxnId="{B038257E-9E5D-4F65-8B88-EF1BB7E83BAF}">
      <dgm:prSet/>
      <dgm:spPr/>
      <dgm:t>
        <a:bodyPr/>
        <a:lstStyle/>
        <a:p>
          <a:endParaRPr lang="fr-FR"/>
        </a:p>
      </dgm:t>
    </dgm:pt>
    <dgm:pt modelId="{D6BE93D5-CECC-475E-AFDA-2AAC85314B66}" type="pres">
      <dgm:prSet presAssocID="{4C860227-77DF-43DE-A0D2-453B6B8FED1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33960CE-003C-4E38-98EE-5BD3E661A696}" type="pres">
      <dgm:prSet presAssocID="{B5E9B811-FF0F-44D7-8915-56126D7F39C4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E99081-3816-44CC-A59F-AD5580C153B2}" type="pres">
      <dgm:prSet presAssocID="{B5E9B811-FF0F-44D7-8915-56126D7F39C4}" presName="gear1srcNode" presStyleLbl="node1" presStyleIdx="0" presStyleCnt="2"/>
      <dgm:spPr/>
      <dgm:t>
        <a:bodyPr/>
        <a:lstStyle/>
        <a:p>
          <a:endParaRPr lang="fr-FR"/>
        </a:p>
      </dgm:t>
    </dgm:pt>
    <dgm:pt modelId="{86501D57-F73A-42E4-8316-227FBAAC5F41}" type="pres">
      <dgm:prSet presAssocID="{B5E9B811-FF0F-44D7-8915-56126D7F39C4}" presName="gear1dstNode" presStyleLbl="node1" presStyleIdx="0" presStyleCnt="2"/>
      <dgm:spPr/>
      <dgm:t>
        <a:bodyPr/>
        <a:lstStyle/>
        <a:p>
          <a:endParaRPr lang="fr-FR"/>
        </a:p>
      </dgm:t>
    </dgm:pt>
    <dgm:pt modelId="{8FE98339-252F-4CF3-80D0-89A6E9E37DA5}" type="pres">
      <dgm:prSet presAssocID="{BF0592B8-F6FC-4DC6-AF89-45B0EF023198}" presName="gear2" presStyleLbl="node1" presStyleIdx="1" presStyleCnt="2" custScaleX="11625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8EDCB1-12E5-477A-9C9A-0278205533E3}" type="pres">
      <dgm:prSet presAssocID="{BF0592B8-F6FC-4DC6-AF89-45B0EF023198}" presName="gear2srcNode" presStyleLbl="node1" presStyleIdx="1" presStyleCnt="2"/>
      <dgm:spPr/>
      <dgm:t>
        <a:bodyPr/>
        <a:lstStyle/>
        <a:p>
          <a:endParaRPr lang="fr-FR"/>
        </a:p>
      </dgm:t>
    </dgm:pt>
    <dgm:pt modelId="{5DED7695-EDBC-4462-83C4-68B2C0868292}" type="pres">
      <dgm:prSet presAssocID="{BF0592B8-F6FC-4DC6-AF89-45B0EF023198}" presName="gear2dstNode" presStyleLbl="node1" presStyleIdx="1" presStyleCnt="2"/>
      <dgm:spPr/>
      <dgm:t>
        <a:bodyPr/>
        <a:lstStyle/>
        <a:p>
          <a:endParaRPr lang="fr-FR"/>
        </a:p>
      </dgm:t>
    </dgm:pt>
    <dgm:pt modelId="{EE3BFF0D-B57D-4A22-B03F-1030080F287C}" type="pres">
      <dgm:prSet presAssocID="{788D5A9D-5310-437B-AA08-BF20F85427F0}" presName="connector1" presStyleLbl="sibTrans2D1" presStyleIdx="0" presStyleCnt="2"/>
      <dgm:spPr/>
      <dgm:t>
        <a:bodyPr/>
        <a:lstStyle/>
        <a:p>
          <a:endParaRPr lang="fr-FR"/>
        </a:p>
      </dgm:t>
    </dgm:pt>
    <dgm:pt modelId="{C2F248FE-7D5C-4379-8792-BAE58E1CBC4A}" type="pres">
      <dgm:prSet presAssocID="{AD628AC9-D61A-42CC-87EE-1D98E56FFA74}" presName="connector2" presStyleLbl="sibTrans2D1" presStyleIdx="1" presStyleCnt="2"/>
      <dgm:spPr/>
      <dgm:t>
        <a:bodyPr/>
        <a:lstStyle/>
        <a:p>
          <a:endParaRPr lang="fr-FR"/>
        </a:p>
      </dgm:t>
    </dgm:pt>
  </dgm:ptLst>
  <dgm:cxnLst>
    <dgm:cxn modelId="{B87BD4D6-ECB2-4E45-92CA-75F5D19261E2}" type="presOf" srcId="{B5E9B811-FF0F-44D7-8915-56126D7F39C4}" destId="{D33960CE-003C-4E38-98EE-5BD3E661A696}" srcOrd="0" destOrd="0" presId="urn:microsoft.com/office/officeart/2005/8/layout/gear1"/>
    <dgm:cxn modelId="{38A56ABB-1181-49B4-8A9C-8A02ECDE0013}" type="presOf" srcId="{4C860227-77DF-43DE-A0D2-453B6B8FED15}" destId="{D6BE93D5-CECC-475E-AFDA-2AAC85314B66}" srcOrd="0" destOrd="0" presId="urn:microsoft.com/office/officeart/2005/8/layout/gear1"/>
    <dgm:cxn modelId="{80E575A6-4A00-4ED1-AFD6-026846372673}" type="presOf" srcId="{BF0592B8-F6FC-4DC6-AF89-45B0EF023198}" destId="{5DED7695-EDBC-4462-83C4-68B2C0868292}" srcOrd="2" destOrd="0" presId="urn:microsoft.com/office/officeart/2005/8/layout/gear1"/>
    <dgm:cxn modelId="{6C61674D-A7C4-4C7A-B6E8-DA9E0759E9FA}" type="presOf" srcId="{BF0592B8-F6FC-4DC6-AF89-45B0EF023198}" destId="{8FE98339-252F-4CF3-80D0-89A6E9E37DA5}" srcOrd="0" destOrd="0" presId="urn:microsoft.com/office/officeart/2005/8/layout/gear1"/>
    <dgm:cxn modelId="{727112D2-FB6D-4ECF-A570-78678E9785CF}" type="presOf" srcId="{B5E9B811-FF0F-44D7-8915-56126D7F39C4}" destId="{86501D57-F73A-42E4-8316-227FBAAC5F41}" srcOrd="2" destOrd="0" presId="urn:microsoft.com/office/officeart/2005/8/layout/gear1"/>
    <dgm:cxn modelId="{DAB74F85-A5BF-44E1-BE97-CB2646778B81}" type="presOf" srcId="{BF0592B8-F6FC-4DC6-AF89-45B0EF023198}" destId="{6D8EDCB1-12E5-477A-9C9A-0278205533E3}" srcOrd="1" destOrd="0" presId="urn:microsoft.com/office/officeart/2005/8/layout/gear1"/>
    <dgm:cxn modelId="{FE4A8D1C-F7DF-4275-B6BF-518AF56E4884}" type="presOf" srcId="{AD628AC9-D61A-42CC-87EE-1D98E56FFA74}" destId="{C2F248FE-7D5C-4379-8792-BAE58E1CBC4A}" srcOrd="0" destOrd="0" presId="urn:microsoft.com/office/officeart/2005/8/layout/gear1"/>
    <dgm:cxn modelId="{981D1647-3B56-49E2-AA30-0FA3BD4FA315}" type="presOf" srcId="{788D5A9D-5310-437B-AA08-BF20F85427F0}" destId="{EE3BFF0D-B57D-4A22-B03F-1030080F287C}" srcOrd="0" destOrd="0" presId="urn:microsoft.com/office/officeart/2005/8/layout/gear1"/>
    <dgm:cxn modelId="{B038257E-9E5D-4F65-8B88-EF1BB7E83BAF}" srcId="{4C860227-77DF-43DE-A0D2-453B6B8FED15}" destId="{BF0592B8-F6FC-4DC6-AF89-45B0EF023198}" srcOrd="1" destOrd="0" parTransId="{497A633D-A163-4E3E-91F0-B757DAD46447}" sibTransId="{AD628AC9-D61A-42CC-87EE-1D98E56FFA74}"/>
    <dgm:cxn modelId="{16AFF9D2-08F3-486F-AB2D-156948C24D2F}" srcId="{4C860227-77DF-43DE-A0D2-453B6B8FED15}" destId="{B5E9B811-FF0F-44D7-8915-56126D7F39C4}" srcOrd="0" destOrd="0" parTransId="{C27263D0-787F-4A94-A37B-1FE9657F78CE}" sibTransId="{788D5A9D-5310-437B-AA08-BF20F85427F0}"/>
    <dgm:cxn modelId="{6AC79B4F-9CEC-4554-8B3E-2EF2D71C0819}" type="presOf" srcId="{B5E9B811-FF0F-44D7-8915-56126D7F39C4}" destId="{3DE99081-3816-44CC-A59F-AD5580C153B2}" srcOrd="1" destOrd="0" presId="urn:microsoft.com/office/officeart/2005/8/layout/gear1"/>
    <dgm:cxn modelId="{07AC195D-3AB4-411B-B4A3-F608E28F0024}" type="presParOf" srcId="{D6BE93D5-CECC-475E-AFDA-2AAC85314B66}" destId="{D33960CE-003C-4E38-98EE-5BD3E661A696}" srcOrd="0" destOrd="0" presId="urn:microsoft.com/office/officeart/2005/8/layout/gear1"/>
    <dgm:cxn modelId="{E560BE94-9B17-4876-AC86-88CDA2FA515F}" type="presParOf" srcId="{D6BE93D5-CECC-475E-AFDA-2AAC85314B66}" destId="{3DE99081-3816-44CC-A59F-AD5580C153B2}" srcOrd="1" destOrd="0" presId="urn:microsoft.com/office/officeart/2005/8/layout/gear1"/>
    <dgm:cxn modelId="{5694260D-E29D-4A13-9D1D-AF2A84825247}" type="presParOf" srcId="{D6BE93D5-CECC-475E-AFDA-2AAC85314B66}" destId="{86501D57-F73A-42E4-8316-227FBAAC5F41}" srcOrd="2" destOrd="0" presId="urn:microsoft.com/office/officeart/2005/8/layout/gear1"/>
    <dgm:cxn modelId="{DD0A6524-81EB-46DC-87D1-1ED9F5073B89}" type="presParOf" srcId="{D6BE93D5-CECC-475E-AFDA-2AAC85314B66}" destId="{8FE98339-252F-4CF3-80D0-89A6E9E37DA5}" srcOrd="3" destOrd="0" presId="urn:microsoft.com/office/officeart/2005/8/layout/gear1"/>
    <dgm:cxn modelId="{A2BC2FD6-D80C-4263-8A00-E29175CF6897}" type="presParOf" srcId="{D6BE93D5-CECC-475E-AFDA-2AAC85314B66}" destId="{6D8EDCB1-12E5-477A-9C9A-0278205533E3}" srcOrd="4" destOrd="0" presId="urn:microsoft.com/office/officeart/2005/8/layout/gear1"/>
    <dgm:cxn modelId="{B74EAAE3-ADC8-4324-9B1B-788223122778}" type="presParOf" srcId="{D6BE93D5-CECC-475E-AFDA-2AAC85314B66}" destId="{5DED7695-EDBC-4462-83C4-68B2C0868292}" srcOrd="5" destOrd="0" presId="urn:microsoft.com/office/officeart/2005/8/layout/gear1"/>
    <dgm:cxn modelId="{37367F51-7D34-43B7-94FD-757F30AB153A}" type="presParOf" srcId="{D6BE93D5-CECC-475E-AFDA-2AAC85314B66}" destId="{EE3BFF0D-B57D-4A22-B03F-1030080F287C}" srcOrd="6" destOrd="0" presId="urn:microsoft.com/office/officeart/2005/8/layout/gear1"/>
    <dgm:cxn modelId="{B774D510-4059-4F84-8F79-D79B0753EF5C}" type="presParOf" srcId="{D6BE93D5-CECC-475E-AFDA-2AAC85314B66}" destId="{C2F248FE-7D5C-4379-8792-BAE58E1CBC4A}" srcOrd="7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8BADA-8CF5-4E60-BE6D-9017670FF6A1}" type="datetimeFigureOut">
              <a:rPr lang="fr-FR" smtClean="0"/>
              <a:t>06/05/2009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05238" y="937260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C7075-C36C-49F1-BA84-2C82B9ED805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05482" y="0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3EFA3-0E2A-4B2B-9CDB-E40144C004DC}" type="datetimeFigureOut">
              <a:rPr lang="fr-FR" smtClean="0"/>
              <a:pPr/>
              <a:t>06/05/2009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1830" y="4687253"/>
            <a:ext cx="53746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05482" y="9372792"/>
            <a:ext cx="2911263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418C2-3444-4F74-B735-8BDDB02A461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418C2-3444-4F74-B735-8BDDB02A4616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B2FD3C0-3EF1-4172-BC4E-B8B40D0CD703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CEA3803-35A0-4B8C-A1FD-3E5075ACEEF6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A7416-E533-4BD3-AE3F-A2AA8D157B4A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AC5A4-635D-4021-8CD0-34F46EBD510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A1280C-4CC1-4FF2-9279-173EBB7A897A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EE14F-A7B8-460E-B21F-DC16D0A70B0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C7E06-AD6F-4A1E-BDBC-151066B8DDC9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CEC89-52A1-42EF-AE83-0D084AD49AF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81859C-4C5F-469A-B338-41AABBA1172E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7C487-0810-485D-8E3D-E5D187461B29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8E4008-2983-420B-86AD-9360503DA39B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927D7-6C4D-4598-9F6E-12CA9AFBAD8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98D7C5-776C-42E9-9902-584C5BAD9D6E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D86EB-281C-4A41-BED1-70E3E8FC685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4056E-F43E-4743-8BB3-658598878724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C401D-C74A-4622-A10C-BC6BE87ADC60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A152AD-91C7-42FB-9903-6FFDC8139055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5EC0B-C0B4-4B6C-A67F-8A3D26BB598C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332FDB-54BA-4226-8AEC-5FE4902F91EC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A49CE-7150-45AF-A9AB-CADD35ED1833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7F736F-7E98-451E-888F-970BC709EC7E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CBD70-6E6B-4EB2-977B-5419917170A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Cliquer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fld id="{9BAA1ED7-CEF7-4B4C-A89D-D626ECE5DC59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E9B8F6E7-F5F1-4C07-BF72-348FC7A978B1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notesSlide" Target="../notesSlides/notesSlide7.xml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E:\logo\enic\telecom lille 1_RVB_300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143380"/>
            <a:ext cx="1447800" cy="793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re 1"/>
          <p:cNvSpPr>
            <a:spLocks noGrp="1"/>
          </p:cNvSpPr>
          <p:nvPr>
            <p:ph type="ctrTitle" sz="quarter"/>
          </p:nvPr>
        </p:nvSpPr>
        <p:spPr>
          <a:xfrm>
            <a:off x="-71470" y="1928802"/>
            <a:ext cx="5286412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 VS2i</a:t>
            </a:r>
            <a:br>
              <a:rPr lang="fr-FR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Veille Stratégique, Intelligence et </a:t>
            </a: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</a:t>
            </a:r>
            <a:br>
              <a:rPr lang="fr-F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Suite</a:t>
            </a:r>
            <a:endParaRPr lang="fr-FR" sz="1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2" descr="C:\Armonic\Communication\Batimen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00042"/>
            <a:ext cx="37338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e 12"/>
          <p:cNvGrpSpPr/>
          <p:nvPr/>
        </p:nvGrpSpPr>
        <p:grpSpPr>
          <a:xfrm>
            <a:off x="1414897" y="5143512"/>
            <a:ext cx="3157103" cy="577692"/>
            <a:chOff x="3581400" y="5659596"/>
            <a:chExt cx="3157103" cy="577692"/>
          </a:xfrm>
        </p:grpSpPr>
        <p:pic>
          <p:nvPicPr>
            <p:cNvPr id="11" name="Picture 21" descr="E:\logo\LOGO-COROLIA-40x80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81400" y="5715016"/>
              <a:ext cx="990600" cy="4953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2" name="Text Box 22"/>
            <p:cNvSpPr txBox="1">
              <a:spLocks noChangeArrowheads="1"/>
            </p:cNvSpPr>
            <p:nvPr/>
          </p:nvSpPr>
          <p:spPr bwMode="auto">
            <a:xfrm>
              <a:off x="4300103" y="5659596"/>
              <a:ext cx="2438400" cy="5776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fr-FR" sz="16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COROLIA Formation</a:t>
              </a:r>
              <a:r>
                <a:rPr lang="fr-FR" sz="1400" dirty="0"/>
                <a:t>  </a:t>
              </a:r>
            </a:p>
            <a:p>
              <a:pPr>
                <a:defRPr/>
              </a:pPr>
              <a:r>
                <a:rPr lang="fr-FR" sz="1400" dirty="0"/>
                <a:t>Service spécialisé en </a:t>
              </a:r>
              <a:r>
                <a:rPr lang="fr-FR" sz="1400" dirty="0" smtClean="0"/>
                <a:t>FOAD</a:t>
              </a:r>
              <a:endParaRPr lang="fr-FR" dirty="0"/>
            </a:p>
          </p:txBody>
        </p:sp>
      </p:grpSp>
      <p:pic>
        <p:nvPicPr>
          <p:cNvPr id="15" name="Picture 25" descr="E:\logo\logo_ustl.gif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874544"/>
            <a:ext cx="1143000" cy="7254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1357290" y="3214686"/>
            <a:ext cx="2416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Véronique MISERY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Projets </a:t>
            </a:r>
            <a:r>
              <a:rPr lang="fr-FR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2009</a:t>
            </a:r>
            <a:endParaRPr lang="fr-FR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7686" y="2385215"/>
            <a:ext cx="3810000" cy="2662246"/>
          </a:xfrm>
        </p:spPr>
        <p:txBody>
          <a:bodyPr/>
          <a:lstStyle/>
          <a:p>
            <a:r>
              <a:rPr lang="fr-FR" dirty="0" smtClean="0"/>
              <a:t>8 </a:t>
            </a:r>
            <a:r>
              <a:rPr lang="fr-FR" sz="3600" dirty="0" smtClean="0"/>
              <a:t>conférences</a:t>
            </a:r>
            <a:endParaRPr lang="fr-FR" dirty="0" smtClean="0"/>
          </a:p>
          <a:p>
            <a:pPr lvl="2"/>
            <a:r>
              <a:rPr lang="fr-FR" dirty="0" smtClean="0"/>
              <a:t>36 </a:t>
            </a:r>
            <a:r>
              <a:rPr lang="fr-FR" sz="2400" dirty="0" smtClean="0"/>
              <a:t>heures</a:t>
            </a:r>
            <a:endParaRPr lang="fr-FR" dirty="0" smtClean="0"/>
          </a:p>
          <a:p>
            <a:pPr lvl="2"/>
            <a:endParaRPr lang="fr-FR" dirty="0" smtClean="0"/>
          </a:p>
          <a:p>
            <a:r>
              <a:rPr lang="fr-FR" dirty="0" smtClean="0"/>
              <a:t>3 </a:t>
            </a:r>
            <a:r>
              <a:rPr lang="fr-FR" sz="3600" dirty="0" smtClean="0"/>
              <a:t>modules</a:t>
            </a:r>
            <a:r>
              <a:rPr lang="fr-FR" dirty="0" smtClean="0"/>
              <a:t> de cours</a:t>
            </a:r>
          </a:p>
          <a:p>
            <a:pPr lvl="2"/>
            <a:r>
              <a:rPr lang="fr-FR" dirty="0" smtClean="0"/>
              <a:t>30 </a:t>
            </a:r>
            <a:r>
              <a:rPr lang="fr-FR" sz="2400" dirty="0" smtClean="0"/>
              <a:t>heures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3230" y="2000240"/>
            <a:ext cx="3932174" cy="393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C9174-DAC5-43E5-AEDC-37CC80AC6D7E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27D7-6C4D-4598-9F6E-12CA9AFBAD8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7772400" cy="1143000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Objets de l’appel à projet </a:t>
            </a:r>
            <a:r>
              <a:rPr lang="fr-FR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2009</a:t>
            </a:r>
            <a:endParaRPr lang="fr-FR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4929222"/>
          </a:xfrm>
        </p:spPr>
        <p:txBody>
          <a:bodyPr/>
          <a:lstStyle/>
          <a:p>
            <a:pPr marL="514350" indent="-514350">
              <a:buNone/>
            </a:pPr>
            <a:r>
              <a:rPr lang="fr-FR" sz="2400" dirty="0" smtClean="0">
                <a:sym typeface="Wingdings"/>
              </a:rPr>
              <a:t> </a:t>
            </a:r>
            <a:r>
              <a:rPr lang="fr-FR" sz="2400" dirty="0" smtClean="0">
                <a:sym typeface="Wingdings"/>
              </a:rPr>
              <a:t>Culture transversale</a:t>
            </a:r>
          </a:p>
          <a:p>
            <a:pPr marL="514350" indent="-514350">
              <a:buNone/>
            </a:pPr>
            <a:r>
              <a:rPr lang="fr-FR" sz="2400" i="1" dirty="0" smtClean="0">
                <a:solidFill>
                  <a:schemeClr val="accent1"/>
                </a:solidFill>
                <a:sym typeface="Wingdings"/>
              </a:rPr>
              <a:t>Conférences</a:t>
            </a:r>
            <a:r>
              <a:rPr lang="fr-FR" sz="2400" dirty="0" smtClean="0">
                <a:solidFill>
                  <a:schemeClr val="accent1"/>
                </a:solidFill>
                <a:sym typeface="Wingdings"/>
              </a:rPr>
              <a:t> : Transport et sécurité – Acoustique et applications – Les couleurs de la vie </a:t>
            </a:r>
            <a:endParaRPr lang="fr-FR" sz="2400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fr-FR" sz="2400" dirty="0" smtClean="0">
                <a:sym typeface="Wingdings"/>
              </a:rPr>
              <a:t> </a:t>
            </a:r>
            <a:r>
              <a:rPr lang="fr-FR" sz="2400" dirty="0" smtClean="0">
                <a:sym typeface="Wingdings"/>
              </a:rPr>
              <a:t>Management des SI pour la veille</a:t>
            </a:r>
            <a:endParaRPr lang="fr-FR" sz="24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fr-FR" sz="2800" dirty="0" smtClean="0"/>
              <a:t> </a:t>
            </a:r>
            <a:r>
              <a:rPr lang="fr-FR" sz="2400" i="1" dirty="0" smtClean="0">
                <a:solidFill>
                  <a:schemeClr val="accent1"/>
                </a:solidFill>
              </a:rPr>
              <a:t>Conférences</a:t>
            </a:r>
            <a:r>
              <a:rPr lang="fr-FR" sz="2400" dirty="0" smtClean="0"/>
              <a:t> </a:t>
            </a:r>
            <a:r>
              <a:rPr lang="fr-FR" sz="2800" dirty="0" smtClean="0"/>
              <a:t>: </a:t>
            </a:r>
            <a:r>
              <a:rPr lang="fr-FR" sz="2400" dirty="0" smtClean="0">
                <a:solidFill>
                  <a:schemeClr val="accent1"/>
                </a:solidFill>
              </a:rPr>
              <a:t>Comment définir une stratégie d’entreprise – Panorama de la veille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fr-FR" sz="2400" i="1" dirty="0" smtClean="0">
                <a:solidFill>
                  <a:schemeClr val="accent1"/>
                </a:solidFill>
              </a:rPr>
              <a:t>Cours</a:t>
            </a:r>
            <a:r>
              <a:rPr lang="fr-FR" sz="2400" dirty="0" smtClean="0">
                <a:solidFill>
                  <a:schemeClr val="accent1"/>
                </a:solidFill>
              </a:rPr>
              <a:t> : Méthodes et outils de veille – Outils de bases en statistiques – Sociologie des organisations</a:t>
            </a:r>
            <a:endParaRPr lang="fr-FR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fr-FR" sz="2800" dirty="0" smtClean="0">
                <a:sym typeface="Wingdings"/>
              </a:rPr>
              <a:t></a:t>
            </a:r>
            <a:r>
              <a:rPr lang="fr-FR" sz="2800" dirty="0" smtClean="0">
                <a:sym typeface="Wingdings"/>
              </a:rPr>
              <a:t> </a:t>
            </a:r>
            <a:r>
              <a:rPr lang="fr-FR" sz="2400" dirty="0" smtClean="0">
                <a:sym typeface="Wingdings"/>
              </a:rPr>
              <a:t>Patrimoine – Sécurité - Risques</a:t>
            </a:r>
            <a:endParaRPr lang="fr-FR" dirty="0" smtClean="0">
              <a:sym typeface="Wingdings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fr-FR" sz="2400" i="1" dirty="0" smtClean="0">
                <a:solidFill>
                  <a:schemeClr val="accent1"/>
                </a:solidFill>
                <a:sym typeface="Wingdings"/>
              </a:rPr>
              <a:t>Conférences</a:t>
            </a:r>
            <a:r>
              <a:rPr lang="fr-FR" sz="2400" dirty="0" smtClean="0">
                <a:solidFill>
                  <a:schemeClr val="accent1"/>
                </a:solidFill>
                <a:sym typeface="Wingdings"/>
              </a:rPr>
              <a:t> : Sécurité de l’information – Capitalisation des savoirs de l’expertise – Objectifs et méthodes de veille chez un consultant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C89-52A1-42EF-AE83-0D084AD49A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 ressources </a:t>
            </a:r>
            <a:r>
              <a:rPr lang="fr-FR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ré-utilisables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smtClean="0"/>
              <a:t>Modularité thématique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254125"/>
          </a:xfrm>
        </p:spPr>
        <p:txBody>
          <a:bodyPr/>
          <a:lstStyle/>
          <a:p>
            <a:r>
              <a:rPr lang="fr-FR" dirty="0" smtClean="0"/>
              <a:t>Chaque module est divisé en « séquences »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 smtClean="0"/>
              <a:t>Granularité en durée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254125"/>
          </a:xfrm>
        </p:spPr>
        <p:txBody>
          <a:bodyPr/>
          <a:lstStyle/>
          <a:p>
            <a:r>
              <a:rPr lang="fr-FR" dirty="0" smtClean="0"/>
              <a:t>Chaque séquence </a:t>
            </a:r>
            <a:r>
              <a:rPr lang="fr-FR" dirty="0" smtClean="0"/>
              <a:t>de cours a </a:t>
            </a:r>
            <a:r>
              <a:rPr lang="fr-FR" dirty="0" smtClean="0"/>
              <a:t>une durée de 2,5 heures</a:t>
            </a:r>
            <a:endParaRPr lang="fr-FR" dirty="0"/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 bwMode="auto">
          <a:xfrm>
            <a:off x="428596" y="3643314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2400" b="1" kern="0" dirty="0" smtClean="0">
                <a:latin typeface="+mn-lt"/>
              </a:rPr>
              <a:t>Norme</a:t>
            </a:r>
            <a:endParaRPr kumimoji="1" lang="fr-FR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3"/>
          <p:cNvSpPr txBox="1">
            <a:spLocks/>
          </p:cNvSpPr>
          <p:nvPr/>
        </p:nvSpPr>
        <p:spPr bwMode="auto">
          <a:xfrm>
            <a:off x="428596" y="4283076"/>
            <a:ext cx="4040188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Conformité SCORM</a:t>
            </a:r>
            <a:endParaRPr kumimoji="1" lang="fr-F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exte 4"/>
          <p:cNvSpPr txBox="1">
            <a:spLocks/>
          </p:cNvSpPr>
          <p:nvPr/>
        </p:nvSpPr>
        <p:spPr bwMode="auto">
          <a:xfrm>
            <a:off x="4616421" y="3643314"/>
            <a:ext cx="40417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</a:t>
            </a:r>
            <a:endParaRPr kumimoji="1" lang="fr-FR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Espace réservé du contenu 5"/>
          <p:cNvSpPr txBox="1">
            <a:spLocks/>
          </p:cNvSpPr>
          <p:nvPr/>
        </p:nvSpPr>
        <p:spPr bwMode="auto">
          <a:xfrm>
            <a:off x="4616421" y="4283076"/>
            <a:ext cx="4041775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Vidéo intégrée, « </a:t>
            </a:r>
            <a:r>
              <a:rPr kumimoji="1" lang="fr-F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streamée</a:t>
            </a:r>
            <a:r>
              <a:rPr kumimoji="1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» par flash – seul le plug-in est nécessaire</a:t>
            </a:r>
            <a:endParaRPr kumimoji="1" lang="fr-F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F8B8-2D86-4C83-BCF4-1F8C5688E6CF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86EB-281C-4A41-BED1-70E3E8FC685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40"/>
                            </p:stCondLst>
                            <p:childTnLst>
                              <p:par>
                                <p:cTn id="1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6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 build="p"/>
      <p:bldP spid="4" grpId="1" build="p"/>
      <p:bldP spid="5" grpId="0" build="p"/>
      <p:bldP spid="6" grpId="0" build="p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Ressources mobilisées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Moyens humains : </a:t>
            </a:r>
            <a:br>
              <a:rPr lang="fr-FR" dirty="0" smtClean="0"/>
            </a:br>
            <a:r>
              <a:rPr lang="fr-FR" dirty="0" smtClean="0">
                <a:sym typeface="Wingdings 3"/>
              </a:rPr>
              <a:t> </a:t>
            </a:r>
            <a:r>
              <a:rPr lang="fr-FR" dirty="0" smtClean="0"/>
              <a:t>COROLIA Formation, service spécialisé en FOAD de TELECOM Lille 1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Moyens techniques : </a:t>
            </a:r>
            <a:br>
              <a:rPr lang="fr-FR" dirty="0" smtClean="0"/>
            </a:br>
            <a:r>
              <a:rPr lang="fr-FR" dirty="0" smtClean="0">
                <a:sym typeface="Wingdings 3"/>
              </a:rPr>
              <a:t>  </a:t>
            </a:r>
            <a:r>
              <a:rPr lang="fr-FR" dirty="0" smtClean="0"/>
              <a:t>ceux de COROLIA Formation</a:t>
            </a:r>
          </a:p>
          <a:p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5339-BE8E-4D92-B690-19D26862BCF2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C89-52A1-42EF-AE83-0D084AD49AF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Estimation</a:t>
            </a:r>
            <a:r>
              <a:rPr lang="fr-FR" dirty="0" smtClean="0"/>
              <a:t>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budgétaire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57199" y="1357298"/>
            <a:ext cx="8291513" cy="893755"/>
          </a:xfrm>
        </p:spPr>
        <p:txBody>
          <a:bodyPr/>
          <a:lstStyle/>
          <a:p>
            <a:pPr algn="ctr"/>
            <a:r>
              <a:rPr lang="fr-FR" dirty="0" smtClean="0"/>
              <a:t>Conception, production et mise en ligne des ….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57200" y="3036872"/>
            <a:ext cx="4040188" cy="1535136"/>
          </a:xfrm>
        </p:spPr>
        <p:txBody>
          <a:bodyPr/>
          <a:lstStyle/>
          <a:p>
            <a:r>
              <a:rPr lang="fr-FR" dirty="0" smtClean="0"/>
              <a:t>3 </a:t>
            </a:r>
            <a:r>
              <a:rPr lang="fr-FR" dirty="0" smtClean="0"/>
              <a:t>modules</a:t>
            </a:r>
          </a:p>
          <a:p>
            <a:r>
              <a:rPr lang="fr-FR" dirty="0" smtClean="0"/>
              <a:t>Equivalent de </a:t>
            </a:r>
            <a:r>
              <a:rPr lang="fr-FR" dirty="0" smtClean="0"/>
              <a:t>30 </a:t>
            </a:r>
            <a:r>
              <a:rPr lang="fr-FR" dirty="0" smtClean="0"/>
              <a:t>heures</a:t>
            </a:r>
          </a:p>
          <a:p>
            <a:pPr lvl="1">
              <a:buNone/>
            </a:pPr>
            <a:r>
              <a:rPr lang="fr-FR" sz="1600" dirty="0" smtClean="0"/>
              <a:t>(1,196 k€ par heure</a:t>
            </a:r>
            <a:r>
              <a:rPr lang="fr-FR" sz="1600" dirty="0" smtClean="0"/>
              <a:t>)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645025" y="3036872"/>
            <a:ext cx="4041775" cy="1463698"/>
          </a:xfrm>
        </p:spPr>
        <p:txBody>
          <a:bodyPr/>
          <a:lstStyle/>
          <a:p>
            <a:r>
              <a:rPr lang="fr-FR" dirty="0" smtClean="0"/>
              <a:t>8</a:t>
            </a:r>
            <a:r>
              <a:rPr lang="fr-FR" dirty="0" smtClean="0"/>
              <a:t> </a:t>
            </a:r>
            <a:r>
              <a:rPr lang="fr-FR" dirty="0" smtClean="0"/>
              <a:t>conférences</a:t>
            </a:r>
          </a:p>
          <a:p>
            <a:r>
              <a:rPr lang="fr-FR" dirty="0" smtClean="0"/>
              <a:t>Equivalent de </a:t>
            </a:r>
            <a:r>
              <a:rPr lang="fr-FR" dirty="0" smtClean="0"/>
              <a:t>36 </a:t>
            </a:r>
            <a:r>
              <a:rPr lang="fr-FR" dirty="0" smtClean="0"/>
              <a:t>heures</a:t>
            </a:r>
          </a:p>
          <a:p>
            <a:pPr lvl="1">
              <a:buNone/>
            </a:pPr>
            <a:r>
              <a:rPr lang="fr-FR" sz="1600" dirty="0" smtClean="0"/>
              <a:t>(</a:t>
            </a:r>
            <a:r>
              <a:rPr lang="fr-FR" sz="1600" dirty="0" smtClean="0"/>
              <a:t>0,718 k</a:t>
            </a:r>
            <a:r>
              <a:rPr lang="fr-FR" sz="1600" dirty="0" smtClean="0"/>
              <a:t>€ par heure)</a:t>
            </a:r>
            <a:endParaRPr lang="fr-FR" sz="16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7E06-AD6F-4A1E-BDBC-151066B8DDC9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C89-52A1-42EF-AE83-0D084AD49AF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Espace réservé du texte 5"/>
          <p:cNvSpPr txBox="1">
            <a:spLocks/>
          </p:cNvSpPr>
          <p:nvPr/>
        </p:nvSpPr>
        <p:spPr bwMode="auto">
          <a:xfrm>
            <a:off x="460374" y="2322491"/>
            <a:ext cx="404018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modules de cours </a:t>
            </a:r>
          </a:p>
        </p:txBody>
      </p:sp>
      <p:sp>
        <p:nvSpPr>
          <p:cNvPr id="11" name="Espace réservé du texte 5"/>
          <p:cNvSpPr txBox="1">
            <a:spLocks/>
          </p:cNvSpPr>
          <p:nvPr/>
        </p:nvSpPr>
        <p:spPr bwMode="auto">
          <a:xfrm>
            <a:off x="4643438" y="2322491"/>
            <a:ext cx="404018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r-F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Conférences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idx="1"/>
          </p:nvPr>
        </p:nvSpPr>
        <p:spPr>
          <a:xfrm>
            <a:off x="428596" y="4892699"/>
            <a:ext cx="8291513" cy="11795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sz="2800" dirty="0" smtClean="0"/>
              <a:t>Budget global  :  </a:t>
            </a:r>
            <a:r>
              <a:rPr lang="fr-FR" sz="2800" dirty="0" smtClean="0"/>
              <a:t>35,8 </a:t>
            </a:r>
            <a:r>
              <a:rPr lang="fr-FR" sz="2800" dirty="0" smtClean="0"/>
              <a:t>+ </a:t>
            </a:r>
            <a:r>
              <a:rPr lang="fr-FR" sz="2800" dirty="0" smtClean="0"/>
              <a:t>28 </a:t>
            </a:r>
            <a:r>
              <a:rPr lang="fr-FR" sz="2800" dirty="0" smtClean="0"/>
              <a:t>=  </a:t>
            </a:r>
            <a:r>
              <a:rPr lang="fr-FR" sz="2800" dirty="0" smtClean="0"/>
              <a:t>63,8 </a:t>
            </a:r>
            <a:r>
              <a:rPr lang="fr-FR" sz="2800" dirty="0" smtClean="0"/>
              <a:t>k€</a:t>
            </a:r>
          </a:p>
          <a:p>
            <a:pPr algn="ctr"/>
            <a:r>
              <a:rPr lang="fr-FR" sz="2800" dirty="0" smtClean="0"/>
              <a:t>Budget demandé à UNIT :  50%, soit </a:t>
            </a:r>
            <a:r>
              <a:rPr lang="fr-FR" sz="2800" dirty="0" smtClean="0"/>
              <a:t>31,9 </a:t>
            </a:r>
            <a:r>
              <a:rPr lang="fr-FR" sz="2800" dirty="0" smtClean="0"/>
              <a:t>k€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Calendriers</a:t>
            </a:r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500298" y="2386024"/>
            <a:ext cx="4040188" cy="639762"/>
          </a:xfrm>
        </p:spPr>
        <p:txBody>
          <a:bodyPr/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Conception et réalisation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2500298" y="3597290"/>
            <a:ext cx="4040188" cy="1974850"/>
          </a:xfrm>
        </p:spPr>
        <p:txBody>
          <a:bodyPr/>
          <a:lstStyle/>
          <a:p>
            <a:r>
              <a:rPr lang="fr-FR" dirty="0" smtClean="0"/>
              <a:t>Début : </a:t>
            </a:r>
            <a:r>
              <a:rPr lang="fr-FR" dirty="0" smtClean="0"/>
              <a:t>Mai 2009</a:t>
            </a:r>
            <a:endParaRPr lang="fr-FR" dirty="0" smtClean="0"/>
          </a:p>
          <a:p>
            <a:r>
              <a:rPr lang="fr-FR" dirty="0" smtClean="0"/>
              <a:t>Fin : </a:t>
            </a:r>
            <a:r>
              <a:rPr lang="fr-FR" dirty="0" smtClean="0"/>
              <a:t>Novembre </a:t>
            </a:r>
            <a:r>
              <a:rPr lang="fr-FR" dirty="0" smtClean="0"/>
              <a:t>2009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D7C5-776C-42E9-9902-584C5BAD9D6E}" type="datetime1">
              <a:rPr lang="fr-FR" smtClean="0"/>
              <a:pPr/>
              <a:t>06/05/2009</a:t>
            </a:fld>
            <a:endParaRPr lang="en-US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86EB-281C-4A41-BED1-70E3E8FC685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792288" y="5434030"/>
            <a:ext cx="5486400" cy="566738"/>
          </a:xfrm>
        </p:spPr>
        <p:txBody>
          <a:bodyPr/>
          <a:lstStyle/>
          <a:p>
            <a:pPr algn="ctr"/>
            <a:r>
              <a:rPr lang="fr-FR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 QUESTIONS ?</a:t>
            </a:r>
            <a:endParaRPr lang="fr-FR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space réservé pour une image  4"/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r="8772" b="54577"/>
          <a:stretch>
            <a:fillRect/>
          </a:stretch>
        </p:blipFill>
        <p:spPr bwMode="auto">
          <a:xfrm>
            <a:off x="1857356" y="1124963"/>
            <a:ext cx="5286412" cy="394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970D-D9D1-4735-89F9-9D71288741DB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CBD70-6E6B-4EB2-977B-5419917170A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Type de projet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857364"/>
            <a:ext cx="8358246" cy="4114800"/>
          </a:xfrm>
        </p:spPr>
        <p:txBody>
          <a:bodyPr/>
          <a:lstStyle/>
          <a:p>
            <a:r>
              <a:rPr lang="fr-FR" dirty="0" smtClean="0"/>
              <a:t>Le MASTER </a:t>
            </a:r>
            <a:r>
              <a:rPr lang="fr-FR" dirty="0"/>
              <a:t>2 </a:t>
            </a:r>
            <a:r>
              <a:rPr lang="fr-FR" dirty="0" smtClean="0"/>
              <a:t>VS2i – Veille Stratégique, Intelligence et Innovation - a été lancé pour la première fois en </a:t>
            </a:r>
            <a:r>
              <a:rPr lang="fr-FR" dirty="0" smtClean="0"/>
              <a:t>mode </a:t>
            </a:r>
            <a:r>
              <a:rPr lang="fr-FR" dirty="0" err="1" smtClean="0"/>
              <a:t>blended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r>
              <a:rPr lang="fr-FR" dirty="0" smtClean="0"/>
              <a:t> en novembre 08.</a:t>
            </a:r>
          </a:p>
          <a:p>
            <a:r>
              <a:rPr lang="fr-FR" dirty="0" smtClean="0"/>
              <a:t>Une seconde session a débuté le 23 mars 2009.</a:t>
            </a:r>
          </a:p>
          <a:p>
            <a:r>
              <a:rPr lang="fr-FR" dirty="0" smtClean="0"/>
              <a:t>La troisième session est prévue le 12 octobre 2009.</a:t>
            </a:r>
            <a:endParaRPr lang="fr-FR" dirty="0"/>
          </a:p>
          <a:p>
            <a:pPr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C89-52A1-42EF-AE83-0D084AD49A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Type de projet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714488"/>
            <a:ext cx="7958166" cy="4929222"/>
          </a:xfrm>
        </p:spPr>
        <p:txBody>
          <a:bodyPr/>
          <a:lstStyle/>
          <a:p>
            <a:r>
              <a:rPr lang="fr-FR" dirty="0" smtClean="0"/>
              <a:t>Poursuite de la production </a:t>
            </a:r>
            <a:r>
              <a:rPr lang="fr-FR" dirty="0" smtClean="0"/>
              <a:t>de ressources pédagogiques pour </a:t>
            </a:r>
            <a:r>
              <a:rPr lang="fr-FR" dirty="0" smtClean="0"/>
              <a:t>la transposition du </a:t>
            </a:r>
            <a:r>
              <a:rPr lang="fr-FR" dirty="0" smtClean="0"/>
              <a:t>Master Vs2i en </a:t>
            </a:r>
            <a:r>
              <a:rPr lang="fr-FR" dirty="0" err="1" smtClean="0"/>
              <a:t>blended</a:t>
            </a:r>
            <a:r>
              <a:rPr lang="fr-FR" dirty="0" smtClean="0"/>
              <a:t> </a:t>
            </a:r>
            <a:r>
              <a:rPr lang="fr-FR" dirty="0" err="1" smtClean="0"/>
              <a:t>learning</a:t>
            </a:r>
            <a:endParaRPr lang="fr-FR" dirty="0"/>
          </a:p>
        </p:txBody>
      </p:sp>
      <p:pic>
        <p:nvPicPr>
          <p:cNvPr id="5124" name="Picture 4" descr="C:\Documents and Settings\vero\Local Settings\Temporary Internet Files\Content.IE5\3M92LI31\MPj0401797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500438"/>
            <a:ext cx="1822410" cy="1214446"/>
          </a:xfrm>
          <a:prstGeom prst="rect">
            <a:avLst/>
          </a:prstGeom>
          <a:noFill/>
        </p:spPr>
      </p:pic>
      <p:pic>
        <p:nvPicPr>
          <p:cNvPr id="5126" name="Picture 6" descr="C:\Documents and Settings\vero\Local Settings\Temporary Internet Files\Content.IE5\DSU1U6MR\MPj0430827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4956267"/>
            <a:ext cx="1785949" cy="1187377"/>
          </a:xfrm>
          <a:prstGeom prst="rect">
            <a:avLst/>
          </a:prstGeom>
          <a:noFill/>
        </p:spPr>
      </p:pic>
      <p:pic>
        <p:nvPicPr>
          <p:cNvPr id="5128" name="Picture 8" descr="C:\Documents and Settings\vero\Local Settings\Temporary Internet Files\Content.IE5\QXXYE1ZY\MPj0422194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3297266"/>
            <a:ext cx="2232052" cy="3346444"/>
          </a:xfrm>
          <a:prstGeom prst="rect">
            <a:avLst/>
          </a:prstGeom>
          <a:noFill/>
        </p:spPr>
      </p:pic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9388-1C41-4450-A94A-2EBB3E3FEE60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C89-52A1-42EF-AE83-0D084AD49A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Partenaires – Utilisation des livrables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U.S.T.L. Université des Sciences et Technologies de Lille 1</a:t>
            </a:r>
          </a:p>
          <a:p>
            <a:r>
              <a:rPr lang="fr-FR" dirty="0" smtClean="0"/>
              <a:t>TELECOM Lille 1</a:t>
            </a:r>
          </a:p>
          <a:p>
            <a:r>
              <a:rPr lang="fr-FR" dirty="0" smtClean="0"/>
              <a:t>TELECOM &amp; Management Sud Paris </a:t>
            </a:r>
          </a:p>
          <a:p>
            <a:r>
              <a:rPr lang="fr-FR" dirty="0" smtClean="0"/>
              <a:t>Institut de la </a:t>
            </a:r>
            <a:r>
              <a:rPr lang="fr-FR" dirty="0" smtClean="0"/>
              <a:t>montagne</a:t>
            </a:r>
          </a:p>
          <a:p>
            <a:r>
              <a:rPr lang="fr-FR" dirty="0" smtClean="0"/>
              <a:t>INSA de Rouen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7E06-AD6F-4A1E-BDBC-151066B8DDC9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C89-52A1-42EF-AE83-0D084AD49A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Public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cible de la formation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2428868"/>
            <a:ext cx="7772400" cy="2071702"/>
          </a:xfrm>
        </p:spPr>
        <p:txBody>
          <a:bodyPr/>
          <a:lstStyle/>
          <a:p>
            <a:r>
              <a:rPr lang="fr-FR" dirty="0" smtClean="0"/>
              <a:t>Cadres </a:t>
            </a:r>
            <a:r>
              <a:rPr lang="fr-FR" dirty="0"/>
              <a:t>d'entreprise ou d'organismes de secteurs scientifique et/ou technologique, dans lesquels </a:t>
            </a:r>
            <a:r>
              <a:rPr lang="fr-F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l'innovation et la compétitivité </a:t>
            </a:r>
            <a:r>
              <a:rPr lang="fr-FR" dirty="0" smtClean="0"/>
              <a:t>sont </a:t>
            </a:r>
            <a:r>
              <a:rPr lang="fr-FR" dirty="0"/>
              <a:t>essentielles.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397A-79C3-4A1B-B24E-C098E9ADC5A3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C89-52A1-42EF-AE83-0D084AD49A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Enjeux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785926"/>
            <a:ext cx="7772400" cy="2071702"/>
          </a:xfrm>
        </p:spPr>
        <p:txBody>
          <a:bodyPr/>
          <a:lstStyle/>
          <a:p>
            <a:r>
              <a:rPr lang="fr-FR" dirty="0"/>
              <a:t>Attirer l'attention de cadres scientifiques et technologiques sur l'importance d'une réflexion stratégique autour de l'innovation et la compétitivité.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64FF-1B7A-4653-87A6-AE7D59017F29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C89-52A1-42EF-AE83-0D084AD49AF2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2" descr="C:\Documents and Settings\vero\Local Settings\Temporary Internet Files\Content.IE5\0FKIJXFY\MPj04243590000[1].jpg"/>
          <p:cNvPicPr>
            <a:picLocks noChangeAspect="1" noChangeArrowheads="1"/>
          </p:cNvPicPr>
          <p:nvPr/>
        </p:nvPicPr>
        <p:blipFill>
          <a:blip r:embed="rId3"/>
          <a:srcRect t="6688" b="12367"/>
          <a:stretch>
            <a:fillRect/>
          </a:stretch>
        </p:blipFill>
        <p:spPr bwMode="auto">
          <a:xfrm>
            <a:off x="2143108" y="3835422"/>
            <a:ext cx="4786314" cy="259397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demande de l’industrie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2071678"/>
            <a:ext cx="7772400" cy="2662246"/>
          </a:xfrm>
        </p:spPr>
        <p:txBody>
          <a:bodyPr/>
          <a:lstStyle/>
          <a:p>
            <a:r>
              <a:rPr lang="fr-FR" dirty="0"/>
              <a:t>Une demande récente émanant de grandes entreprises </a:t>
            </a:r>
            <a:r>
              <a:rPr lang="fr-FR" dirty="0" smtClean="0"/>
              <a:t>de la branche UNETEL nous </a:t>
            </a:r>
            <a:r>
              <a:rPr lang="fr-FR" dirty="0"/>
              <a:t>conduit à transposer cette formation dans des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modalités compatibles avec une activité professionnelle</a:t>
            </a:r>
            <a:r>
              <a:rPr lang="fr-FR" dirty="0"/>
              <a:t>.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6663-08A2-4DB5-8752-83F11BFD374F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C89-52A1-42EF-AE83-0D084AD49AF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j0074668[1].wav">
            <a:hlinkClick r:id="" action="ppaction://media"/>
          </p:cNvPr>
          <p:cNvPicPr>
            <a:picLocks noRot="1" noChangeAspect="1"/>
          </p:cNvPicPr>
          <p:nvPr>
            <a:wavAudioFile r:embed="rId1" name="j0074668[1].wav"/>
          </p:nvPr>
        </p:nvPicPr>
        <p:blipFill>
          <a:blip r:embed="rId4"/>
          <a:stretch>
            <a:fillRect/>
          </a:stretch>
        </p:blipFill>
        <p:spPr>
          <a:xfrm>
            <a:off x="357158" y="5572140"/>
            <a:ext cx="304800" cy="304800"/>
          </a:xfrm>
          <a:prstGeom prst="rect">
            <a:avLst/>
          </a:prstGeom>
        </p:spPr>
      </p:pic>
      <p:graphicFrame>
        <p:nvGraphicFramePr>
          <p:cNvPr id="7" name="Diagramme 6"/>
          <p:cNvGraphicFramePr/>
          <p:nvPr/>
        </p:nvGraphicFramePr>
        <p:xfrm>
          <a:off x="3428992" y="3429000"/>
          <a:ext cx="3857652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856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Livrables </a:t>
            </a:r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attendus 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857364"/>
            <a:ext cx="7772400" cy="2571768"/>
          </a:xfrm>
        </p:spPr>
        <p:txBody>
          <a:bodyPr/>
          <a:lstStyle/>
          <a:p>
            <a:r>
              <a:rPr lang="fr-FR" dirty="0" smtClean="0"/>
              <a:t>des </a:t>
            </a:r>
            <a:r>
              <a:rPr lang="fr-FR" dirty="0"/>
              <a:t>ressources </a:t>
            </a:r>
            <a:r>
              <a:rPr lang="fr-FR" dirty="0" smtClean="0"/>
              <a:t>d'auto-formation, </a:t>
            </a:r>
            <a:r>
              <a:rPr lang="fr-FR" dirty="0"/>
              <a:t>relatives à des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savoirs</a:t>
            </a:r>
            <a:endParaRPr lang="fr-FR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fr-FR" dirty="0" smtClean="0"/>
              <a:t>des </a:t>
            </a:r>
            <a:r>
              <a:rPr lang="fr-FR" dirty="0"/>
              <a:t>ressources de type vidéo améliorée, afin de pérenniser des contenus de </a:t>
            </a:r>
            <a:r>
              <a:rPr lang="fr-F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conférences</a:t>
            </a:r>
            <a:r>
              <a:rPr lang="fr-FR" dirty="0"/>
              <a:t> de </a:t>
            </a:r>
            <a:r>
              <a:rPr lang="fr-FR" dirty="0" smtClean="0"/>
              <a:t>professionnels</a:t>
            </a:r>
            <a:endParaRPr lang="fr-FR" b="1" i="1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88597-FDC9-4379-B289-DA27387E7638}" type="datetime1">
              <a:rPr lang="fr-FR" smtClean="0"/>
              <a:pPr/>
              <a:t>06/05/2009</a:t>
            </a:fld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C89-52A1-42EF-AE83-0D084AD49AF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685800" y="4643446"/>
            <a:ext cx="7772400" cy="159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fr-FR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Ces ressources seront mises à disposition sur le portail Unit et accessibles depuis un quelconque navigateur.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fr-FR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7772400" cy="1143000"/>
          </a:xfrm>
        </p:spPr>
        <p:txBody>
          <a:bodyPr/>
          <a:lstStyle/>
          <a:p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Objets de l’appel à projet </a:t>
            </a:r>
            <a:r>
              <a:rPr lang="fr-FR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2008</a:t>
            </a:r>
            <a:endParaRPr lang="fr-FR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4114800"/>
          </a:xfrm>
        </p:spPr>
        <p:txBody>
          <a:bodyPr/>
          <a:lstStyle/>
          <a:p>
            <a:pPr marL="514350" indent="-514350">
              <a:buNone/>
            </a:pPr>
            <a:r>
              <a:rPr lang="fr-FR" sz="2400" dirty="0" smtClean="0">
                <a:sym typeface="Wingdings"/>
              </a:rPr>
              <a:t></a:t>
            </a:r>
            <a:r>
              <a:rPr lang="fr-FR" sz="2400" dirty="0" smtClean="0"/>
              <a:t>Politique de l’innovation – cours de 12,5H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fr-FR" sz="2400" dirty="0" err="1" smtClean="0">
                <a:solidFill>
                  <a:schemeClr val="accent1"/>
                </a:solidFill>
              </a:rPr>
              <a:t>O.Epinette</a:t>
            </a:r>
            <a:r>
              <a:rPr lang="fr-FR" sz="2400" dirty="0" smtClean="0">
                <a:solidFill>
                  <a:schemeClr val="accent1"/>
                </a:solidFill>
              </a:rPr>
              <a:t> – Télécom Ecole de management</a:t>
            </a:r>
            <a:endParaRPr lang="fr-FR" sz="2400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fr-FR" sz="2400" dirty="0" smtClean="0">
                <a:sym typeface="Wingdings"/>
              </a:rPr>
              <a:t> </a:t>
            </a:r>
            <a:r>
              <a:rPr lang="fr-FR" sz="2400" dirty="0" smtClean="0"/>
              <a:t>SIG et application – Conférence de 2,5H </a:t>
            </a:r>
            <a:r>
              <a:rPr lang="fr-FR" sz="1800" dirty="0" smtClean="0"/>
              <a:t>(mai) </a:t>
            </a:r>
            <a:endParaRPr lang="fr-FR" sz="24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fr-FR" sz="2800" dirty="0" smtClean="0"/>
              <a:t> </a:t>
            </a:r>
            <a:r>
              <a:rPr lang="fr-FR" sz="2400" dirty="0" err="1" smtClean="0">
                <a:solidFill>
                  <a:schemeClr val="accent1"/>
                </a:solidFill>
              </a:rPr>
              <a:t>M.Mainguenaud</a:t>
            </a:r>
            <a:r>
              <a:rPr lang="fr-FR" sz="2400" dirty="0" smtClean="0">
                <a:solidFill>
                  <a:schemeClr val="accent1"/>
                </a:solidFill>
              </a:rPr>
              <a:t> – </a:t>
            </a:r>
            <a:r>
              <a:rPr lang="fr-FR" sz="2400" dirty="0" err="1" smtClean="0">
                <a:solidFill>
                  <a:schemeClr val="accent1"/>
                </a:solidFill>
              </a:rPr>
              <a:t>Insa</a:t>
            </a:r>
            <a:r>
              <a:rPr lang="fr-FR" sz="2400" dirty="0" smtClean="0">
                <a:solidFill>
                  <a:schemeClr val="accent1"/>
                </a:solidFill>
              </a:rPr>
              <a:t> de Rouen</a:t>
            </a:r>
            <a:endParaRPr lang="fr-FR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fr-FR" sz="2400" dirty="0" smtClean="0">
                <a:sym typeface="Wingdings"/>
              </a:rPr>
              <a:t> </a:t>
            </a:r>
            <a:r>
              <a:rPr lang="fr-FR" sz="2000" dirty="0" smtClean="0">
                <a:sym typeface="Wingdings"/>
              </a:rPr>
              <a:t>A</a:t>
            </a:r>
            <a:r>
              <a:rPr lang="fr-FR" sz="2400" dirty="0" smtClean="0">
                <a:sym typeface="Wingdings"/>
              </a:rPr>
              <a:t>pproche financière de l’</a:t>
            </a:r>
            <a:r>
              <a:rPr lang="fr-FR" sz="2400" dirty="0" err="1" smtClean="0">
                <a:sym typeface="Wingdings"/>
              </a:rPr>
              <a:t>entreprise–cours</a:t>
            </a:r>
            <a:r>
              <a:rPr lang="fr-FR" sz="2400" dirty="0" smtClean="0">
                <a:sym typeface="Wingdings"/>
              </a:rPr>
              <a:t> de 20H</a:t>
            </a:r>
            <a:endParaRPr lang="fr-FR" sz="2800" dirty="0" smtClean="0">
              <a:sym typeface="Wingdings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fr-FR" sz="2400" dirty="0" err="1" smtClean="0">
                <a:solidFill>
                  <a:schemeClr val="accent1"/>
                </a:solidFill>
                <a:sym typeface="Wingdings"/>
              </a:rPr>
              <a:t>M.Fourez</a:t>
            </a:r>
            <a:r>
              <a:rPr lang="fr-FR" sz="2400" dirty="0" smtClean="0">
                <a:solidFill>
                  <a:schemeClr val="accent1"/>
                </a:solidFill>
                <a:sym typeface="Wingdings"/>
              </a:rPr>
              <a:t> – Institut Télécom </a:t>
            </a:r>
          </a:p>
          <a:p>
            <a:pPr marL="514350" indent="-514350">
              <a:buNone/>
            </a:pPr>
            <a:r>
              <a:rPr lang="fr-FR" sz="2400" dirty="0" smtClean="0">
                <a:sym typeface="Wingdings"/>
              </a:rPr>
              <a:t></a:t>
            </a:r>
            <a:r>
              <a:rPr lang="fr-FR" sz="2400" dirty="0" smtClean="0">
                <a:sym typeface="Wingdings"/>
              </a:rPr>
              <a:t> Droit de l’info – aspects juridiques – cours de 12,5H </a:t>
            </a:r>
          </a:p>
          <a:p>
            <a:pPr marL="514350" indent="-514350">
              <a:buNone/>
            </a:pPr>
            <a:r>
              <a:rPr lang="fr-FR" sz="2400" dirty="0" err="1" smtClean="0">
                <a:solidFill>
                  <a:schemeClr val="accent1"/>
                </a:solidFill>
                <a:sym typeface="Wingdings"/>
              </a:rPr>
              <a:t>P.Poty</a:t>
            </a:r>
            <a:r>
              <a:rPr lang="fr-FR" sz="2400" dirty="0" smtClean="0">
                <a:solidFill>
                  <a:schemeClr val="accent1"/>
                </a:solidFill>
                <a:sym typeface="Wingdings"/>
              </a:rPr>
              <a:t> </a:t>
            </a:r>
            <a:r>
              <a:rPr lang="fr-FR" sz="2400" dirty="0" smtClean="0">
                <a:solidFill>
                  <a:schemeClr val="accent1"/>
                </a:solidFill>
                <a:sym typeface="Wingdings"/>
              </a:rPr>
              <a:t>– Agence wallonne des </a:t>
            </a:r>
            <a:r>
              <a:rPr lang="fr-FR" sz="2400" dirty="0" smtClean="0">
                <a:solidFill>
                  <a:schemeClr val="accent1"/>
                </a:solidFill>
                <a:sym typeface="Wingdings"/>
              </a:rPr>
              <a:t>télécom </a:t>
            </a:r>
          </a:p>
          <a:p>
            <a:pPr marL="514350" indent="-514350">
              <a:buNone/>
            </a:pPr>
            <a:r>
              <a:rPr lang="fr-FR" sz="2400" dirty="0" smtClean="0">
                <a:sym typeface="Wingdings"/>
              </a:rPr>
              <a:t></a:t>
            </a:r>
            <a:r>
              <a:rPr lang="fr-FR" sz="2400" dirty="0" smtClean="0">
                <a:sym typeface="Wingdings"/>
              </a:rPr>
              <a:t> Objectifs et spécificités de la veille/Projet ITER– 2*</a:t>
            </a:r>
            <a:r>
              <a:rPr lang="fr-FR" sz="2400" dirty="0" err="1" smtClean="0">
                <a:sym typeface="Wingdings"/>
              </a:rPr>
              <a:t>Conf</a:t>
            </a:r>
            <a:r>
              <a:rPr lang="fr-FR" sz="2400" dirty="0" smtClean="0">
                <a:sym typeface="Wingdings"/>
              </a:rPr>
              <a:t> de 2,5H</a:t>
            </a:r>
            <a:endParaRPr lang="fr-FR" sz="2400" dirty="0" smtClean="0">
              <a:sym typeface="Wingdings"/>
            </a:endParaRPr>
          </a:p>
          <a:p>
            <a:pPr marL="514350" indent="-514350">
              <a:buNone/>
            </a:pPr>
            <a:r>
              <a:rPr lang="fr-FR" sz="2000" dirty="0" smtClean="0">
                <a:solidFill>
                  <a:schemeClr val="accent1"/>
                </a:solidFill>
                <a:sym typeface="Wingdings"/>
              </a:rPr>
              <a:t>JC Damien – USTL</a:t>
            </a:r>
          </a:p>
          <a:p>
            <a:pPr marL="514350" indent="-514350">
              <a:buNone/>
            </a:pPr>
            <a:r>
              <a:rPr lang="fr-FR" sz="2400" dirty="0" smtClean="0">
                <a:sym typeface="Wingdings"/>
              </a:rPr>
              <a:t> </a:t>
            </a:r>
            <a:r>
              <a:rPr lang="fr-FR" sz="2400" dirty="0" smtClean="0">
                <a:sym typeface="Wingdings"/>
              </a:rPr>
              <a:t>Pôle de compétitivité transverse– </a:t>
            </a:r>
            <a:r>
              <a:rPr lang="fr-FR" sz="2400" dirty="0" err="1" smtClean="0">
                <a:sym typeface="Wingdings"/>
              </a:rPr>
              <a:t>conf</a:t>
            </a:r>
            <a:r>
              <a:rPr lang="fr-FR" sz="2400" dirty="0" smtClean="0">
                <a:sym typeface="Wingdings"/>
              </a:rPr>
              <a:t> de 2,5H </a:t>
            </a:r>
            <a:r>
              <a:rPr lang="fr-FR" sz="1800" dirty="0" smtClean="0">
                <a:sym typeface="Wingdings"/>
              </a:rPr>
              <a:t>(juin)</a:t>
            </a:r>
            <a:r>
              <a:rPr lang="fr-FR" sz="1600" dirty="0" smtClean="0">
                <a:sym typeface="Wingdings"/>
              </a:rPr>
              <a:t> </a:t>
            </a:r>
            <a:endParaRPr lang="fr-FR" sz="1800" dirty="0" smtClean="0">
              <a:sym typeface="Wingdings"/>
            </a:endParaRPr>
          </a:p>
          <a:p>
            <a:pPr marL="514350" indent="-514350">
              <a:buNone/>
            </a:pPr>
            <a:r>
              <a:rPr lang="fr-FR" sz="2000" dirty="0" err="1" smtClean="0">
                <a:solidFill>
                  <a:schemeClr val="accent1"/>
                </a:solidFill>
                <a:sym typeface="Wingdings"/>
              </a:rPr>
              <a:t>G.Marmet</a:t>
            </a:r>
            <a:r>
              <a:rPr lang="fr-FR" sz="2000" dirty="0" smtClean="0">
                <a:solidFill>
                  <a:schemeClr val="accent1"/>
                </a:solidFill>
                <a:sym typeface="Wingdings"/>
              </a:rPr>
              <a:t> – Institut de la montagne</a:t>
            </a:r>
            <a:endParaRPr lang="fr-FR" sz="2800" dirty="0" smtClean="0">
              <a:solidFill>
                <a:schemeClr val="accent1"/>
              </a:solidFill>
              <a:sym typeface="Wingding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CEC89-52A1-42EF-AE83-0D084AD49A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Numbers design template">
  <a:themeElements>
    <a:clrScheme name="Thème Offic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Thèm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ème Offic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584</Words>
  <Application>Microsoft Office PowerPoint</Application>
  <PresentationFormat>Affichage à l'écran (4:3)</PresentationFormat>
  <Paragraphs>129</Paragraphs>
  <Slides>16</Slides>
  <Notes>16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Numbers design template</vt:lpstr>
      <vt:lpstr>MASTER VS2i Veille Stratégique, Intelligence et Innovation Suite</vt:lpstr>
      <vt:lpstr>Type de projet</vt:lpstr>
      <vt:lpstr>Type de projet</vt:lpstr>
      <vt:lpstr>Partenaires – Utilisation des livrables</vt:lpstr>
      <vt:lpstr>Public cible de la formation</vt:lpstr>
      <vt:lpstr>Enjeux</vt:lpstr>
      <vt:lpstr>La demande de l’industrie</vt:lpstr>
      <vt:lpstr>Livrables attendus </vt:lpstr>
      <vt:lpstr>Objets de l’appel à projet 2008</vt:lpstr>
      <vt:lpstr>Projets 2009</vt:lpstr>
      <vt:lpstr>Objets de l’appel à projet 2009</vt:lpstr>
      <vt:lpstr>Des ressources ré-utilisables</vt:lpstr>
      <vt:lpstr>Ressources mobilisées</vt:lpstr>
      <vt:lpstr>Estimation budgétaire</vt:lpstr>
      <vt:lpstr>Calendriers</vt:lpstr>
      <vt:lpstr> DES QUESTIONS ?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VS2i</dc:title>
  <dc:subject/>
  <dc:creator> </dc:creator>
  <cp:keywords/>
  <dc:description/>
  <cp:lastModifiedBy>misery</cp:lastModifiedBy>
  <cp:revision>57</cp:revision>
  <dcterms:created xsi:type="dcterms:W3CDTF">2008-05-31T15:06:32Z</dcterms:created>
  <dcterms:modified xsi:type="dcterms:W3CDTF">2009-05-06T08:18:44Z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TC010690501036</vt:lpwstr>
  </property>
</Properties>
</file>