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301" r:id="rId4"/>
    <p:sldId id="299" r:id="rId5"/>
    <p:sldId id="264" r:id="rId6"/>
    <p:sldId id="289" r:id="rId7"/>
    <p:sldId id="300" r:id="rId8"/>
    <p:sldId id="291" r:id="rId9"/>
    <p:sldId id="292" r:id="rId10"/>
    <p:sldId id="293" r:id="rId11"/>
    <p:sldId id="294" r:id="rId12"/>
    <p:sldId id="295" r:id="rId13"/>
    <p:sldId id="297" r:id="rId14"/>
    <p:sldId id="298" r:id="rId15"/>
    <p:sldId id="290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86F485-4FA8-BC4F-B651-E1BCBEEBE1E0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CF17CB-8615-F640-BB85-2B5CFC2200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Nombre de profs / nombre de cours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8E36A-0EDC-E048-9D03-7F8D017BCD23}" type="slidenum">
              <a:rPr lang="fr-FR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role des pionniers dans l’evolution / 1</a:t>
            </a:r>
            <a:r>
              <a:rPr lang="fr-FR" baseline="30000" smtClean="0"/>
              <a:t>er</a:t>
            </a:r>
            <a:r>
              <a:rPr lang="fr-FR" smtClean="0"/>
              <a:t> niveau </a:t>
            </a:r>
            <a:r>
              <a:rPr lang="fr-FR" smtClean="0">
                <a:sym typeface="Wingdings" pitchFamily="-65" charset="2"/>
              </a:rPr>
              <a:t> impliquer / apprendre a mettre les cours en ligne</a:t>
            </a:r>
          </a:p>
          <a:p>
            <a:r>
              <a:rPr lang="fr-FR" smtClean="0">
                <a:sym typeface="Wingdings" pitchFamily="-65" charset="2"/>
              </a:rPr>
              <a:t>mettre en mpg la video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3CFB7-7F93-FF4B-9C41-63A2B2E095B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role des pionniers dans l’evolution / 1</a:t>
            </a:r>
            <a:r>
              <a:rPr lang="fr-FR" baseline="30000" smtClean="0"/>
              <a:t>er</a:t>
            </a:r>
            <a:r>
              <a:rPr lang="fr-FR" smtClean="0"/>
              <a:t> niveau </a:t>
            </a:r>
            <a:r>
              <a:rPr lang="fr-FR" smtClean="0">
                <a:sym typeface="Wingdings" pitchFamily="-65" charset="2"/>
              </a:rPr>
              <a:t> impliquer / apprendre a mettre les cours en ligne</a:t>
            </a:r>
          </a:p>
          <a:p>
            <a:r>
              <a:rPr lang="fr-FR" smtClean="0">
                <a:sym typeface="Wingdings" pitchFamily="-65" charset="2"/>
              </a:rPr>
              <a:t>mettre en mpg la video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2F215-C95B-7349-862E-77CA5131567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role des pionniers dans l’evolution / 1</a:t>
            </a:r>
            <a:r>
              <a:rPr lang="fr-FR" baseline="30000" smtClean="0"/>
              <a:t>er</a:t>
            </a:r>
            <a:r>
              <a:rPr lang="fr-FR" smtClean="0"/>
              <a:t> niveau </a:t>
            </a:r>
            <a:r>
              <a:rPr lang="fr-FR" smtClean="0">
                <a:sym typeface="Wingdings" pitchFamily="-65" charset="2"/>
              </a:rPr>
              <a:t> impliquer / apprendre a mettre les cours en ligne</a:t>
            </a:r>
          </a:p>
          <a:p>
            <a:r>
              <a:rPr lang="fr-FR" smtClean="0">
                <a:sym typeface="Wingdings" pitchFamily="-65" charset="2"/>
              </a:rPr>
              <a:t>mettre en mpg la video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F1A81-5980-2349-96E9-BC78AA6482B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role des pionniers dans l’evolution / 1</a:t>
            </a:r>
            <a:r>
              <a:rPr lang="fr-FR" baseline="30000" smtClean="0"/>
              <a:t>er</a:t>
            </a:r>
            <a:r>
              <a:rPr lang="fr-FR" smtClean="0"/>
              <a:t> niveau </a:t>
            </a:r>
            <a:r>
              <a:rPr lang="fr-FR" smtClean="0">
                <a:sym typeface="Wingdings" pitchFamily="-65" charset="2"/>
              </a:rPr>
              <a:t> impliquer / apprendre a mettre les cours en ligne</a:t>
            </a:r>
          </a:p>
          <a:p>
            <a:r>
              <a:rPr lang="fr-FR" smtClean="0">
                <a:sym typeface="Wingdings" pitchFamily="-65" charset="2"/>
              </a:rPr>
              <a:t>mettre en mpg la video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B7869-FC59-FD4A-9DFE-9E19A6790BC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Nombre de profs / nombre de cours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C997C-A3B2-CA44-9111-8C291C6DE93B}" type="slidenum">
              <a:rPr lang="fr-FR" smtClean="0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66CD54-5F9A-194E-85A7-C403EDADF9BB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CC627F-E13A-1B40-AF3C-C654AA56A3A6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230B-01FC-7244-B5DF-2D365BCE774B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FDB1-FF2E-F14D-9E40-F49F748456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24F1-820A-C04A-B954-7E5D085B04C5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FBCA-E9CC-534B-954B-7D9D87B98B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7FAC-3126-8A45-9D36-7287C90F9D4D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EF2-EC53-E14A-8D09-60D9EE2E37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6D3F-A7B0-E044-B027-654B30F4F288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9A7C-D29A-294A-BA01-5C1CEDD019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5805-5C89-F14A-B2C6-B1CED351E2BB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8A43-FD27-E248-8745-42DDA8DD49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C0A5-8CC5-E748-A51E-222A8716DC98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D8D6-F366-9946-BF33-B97F7FC8AB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4EFC-805A-B74A-B024-66643070B13C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23DC-978B-6B4F-B6EA-9F2BD7CF9A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103D-8F96-894B-B6B5-E7F2875D8F5D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14C8-8AE1-6B4A-AE33-A614A13B01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11775-9EBE-0C4E-BF33-3B74E56F5B10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4918-29AA-B44D-A296-2B0C0E0447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320D-6570-5745-8EB6-FE1CEF302084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9E64-4F7B-2A4D-B332-DB09E79DBE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9FDF-52F1-A343-BAB9-B665F796D6DC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927B-F717-3C40-ADB8-EA90C00DA1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EF7EE0-66E1-8E4F-B7F7-6E9772ED3FD7}" type="datetime1">
              <a:rPr lang="fr-FR"/>
              <a:pPr>
                <a:defRPr/>
              </a:pPr>
              <a:t>13/05/09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A5BB77-62A6-9F47-9326-243DE808DB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6.png"/><Relationship Id="rId10" Type="http://schemas.openxmlformats.org/officeDocument/2006/relationships/image" Target="../media/image8.png"/><Relationship Id="rId5" Type="http://schemas.openxmlformats.org/officeDocument/2006/relationships/image" Target="../media/image27.png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9" Type="http://schemas.openxmlformats.org/officeDocument/2006/relationships/image" Target="../media/image7.png"/><Relationship Id="rId3" Type="http://schemas.openxmlformats.org/officeDocument/2006/relationships/image" Target="../media/image25.png"/><Relationship Id="rId6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1" Type="http://schemas.openxmlformats.org/officeDocument/2006/relationships/video" Target="file://localhost/Users/nicolascoltice/Desktop/Temporary%20place/iCapReel.mp4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video" Target="file://localhost/Users/nicolascoltice/ICAP/Presentations/holeinawall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Feuille_Microsoft_Excel_97_-_20041.xls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Feuille_Microsoft_Excel_97_-_20042.xls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8991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Evolution du Web et pédagogie à Lyon 1</a:t>
            </a:r>
          </a:p>
        </p:txBody>
      </p:sp>
      <p:sp>
        <p:nvSpPr>
          <p:cNvPr id="16387" name="Sous-titr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Nicolas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Coltice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iCAP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Claude Bernard Lyon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Espace réservé du contenu 3" descr="shema_plateforme_spira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58"/>
          <a:stretch>
            <a:fillRect/>
          </a:stretch>
        </p:blipFill>
        <p:spPr>
          <a:xfrm>
            <a:off x="0" y="17463"/>
            <a:ext cx="6710363" cy="5626100"/>
          </a:xfr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00400" y="0"/>
            <a:ext cx="5943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FF257D"/>
                </a:solidFill>
              </a:rPr>
              <a:t>Wiki @ Université Lyon1 </a:t>
            </a:r>
            <a:r>
              <a:rPr lang="en-US" sz="2000" b="1">
                <a:solidFill>
                  <a:srgbClr val="0070C0"/>
                </a:solidFill>
              </a:rPr>
              <a:t/>
            </a:r>
            <a:br>
              <a:rPr lang="en-US" sz="2000" b="1">
                <a:solidFill>
                  <a:srgbClr val="0070C0"/>
                </a:solidFill>
              </a:rPr>
            </a:br>
            <a:r>
              <a:rPr lang="en-US" sz="2000" b="1">
                <a:solidFill>
                  <a:srgbClr val="129FA2"/>
                </a:solidFill>
              </a:rPr>
              <a:t>Exemple 1 : Rédaction d’un cours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Rédaction en groupe restreint à partir de notes prises en cours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Enseignant publie à l’ensemble</a:t>
            </a:r>
          </a:p>
        </p:txBody>
      </p:sp>
      <p:sp>
        <p:nvSpPr>
          <p:cNvPr id="6" name="Ellipse 5"/>
          <p:cNvSpPr/>
          <p:nvPr/>
        </p:nvSpPr>
        <p:spPr>
          <a:xfrm>
            <a:off x="1857375" y="2500313"/>
            <a:ext cx="1143000" cy="1143000"/>
          </a:xfrm>
          <a:prstGeom prst="ellipse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1941642"/>
            <a:ext cx="5286375" cy="4687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7177088" y="2286000"/>
            <a:ext cx="214312" cy="2819400"/>
          </a:xfrm>
          <a:prstGeom prst="roundRect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Espace réservé du contenu 3" descr="shema_plateforme_spira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58"/>
          <a:stretch>
            <a:fillRect/>
          </a:stretch>
        </p:blipFill>
        <p:spPr>
          <a:xfrm>
            <a:off x="0" y="17463"/>
            <a:ext cx="6710363" cy="5626100"/>
          </a:xfrm>
        </p:spPr>
      </p:pic>
      <p:sp>
        <p:nvSpPr>
          <p:cNvPr id="5" name="Ellipse 4"/>
          <p:cNvSpPr/>
          <p:nvPr/>
        </p:nvSpPr>
        <p:spPr>
          <a:xfrm>
            <a:off x="1857375" y="2500313"/>
            <a:ext cx="1143000" cy="1143000"/>
          </a:xfrm>
          <a:prstGeom prst="ellipse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5000660" cy="456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000375" y="0"/>
            <a:ext cx="6143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FF257D"/>
                </a:solidFill>
              </a:rPr>
              <a:t>Wiki @ Université Lyon1 </a:t>
            </a:r>
            <a:r>
              <a:rPr lang="en-US" sz="2000" b="1">
                <a:solidFill>
                  <a:srgbClr val="0070C0"/>
                </a:solidFill>
              </a:rPr>
              <a:t/>
            </a:r>
            <a:br>
              <a:rPr lang="en-US" sz="2000" b="1">
                <a:solidFill>
                  <a:srgbClr val="0070C0"/>
                </a:solidFill>
              </a:rPr>
            </a:br>
            <a:r>
              <a:rPr lang="en-US" sz="2000" b="1">
                <a:solidFill>
                  <a:srgbClr val="129FA2"/>
                </a:solidFill>
              </a:rPr>
              <a:t>Exemple 2 : Brainstorming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Choix des sujets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Création de groupes de réflexion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Fiches ouvertes / étudiants autonomes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Espace réservé du contenu 3" descr="shema_plateforme_spira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58"/>
          <a:stretch>
            <a:fillRect/>
          </a:stretch>
        </p:blipFill>
        <p:spPr>
          <a:xfrm>
            <a:off x="-80963" y="17463"/>
            <a:ext cx="6710363" cy="5626100"/>
          </a:xfrm>
        </p:spPr>
      </p:pic>
      <p:sp>
        <p:nvSpPr>
          <p:cNvPr id="6" name="Ellipse 5"/>
          <p:cNvSpPr/>
          <p:nvPr/>
        </p:nvSpPr>
        <p:spPr>
          <a:xfrm>
            <a:off x="2000250" y="2643188"/>
            <a:ext cx="857250" cy="857250"/>
          </a:xfrm>
          <a:prstGeom prst="ellipse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4248150" y="3429000"/>
            <a:ext cx="857250" cy="857250"/>
          </a:xfrm>
          <a:prstGeom prst="ellipse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895600" y="2647950"/>
            <a:ext cx="857250" cy="857250"/>
          </a:xfrm>
          <a:prstGeom prst="ellipse">
            <a:avLst/>
          </a:prstGeom>
          <a:noFill/>
          <a:ln w="38100"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5" name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2428868"/>
            <a:ext cx="394335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200400" y="0"/>
            <a:ext cx="5943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FF257D"/>
                </a:solidFill>
              </a:rPr>
              <a:t>Wiki @ Université Lyon1 </a:t>
            </a:r>
            <a:r>
              <a:rPr lang="en-US" sz="2000" b="1">
                <a:solidFill>
                  <a:srgbClr val="0070C0"/>
                </a:solidFill>
              </a:rPr>
              <a:t/>
            </a:r>
            <a:br>
              <a:rPr lang="en-US" sz="2000" b="1">
                <a:solidFill>
                  <a:srgbClr val="0070C0"/>
                </a:solidFill>
              </a:rPr>
            </a:br>
            <a:r>
              <a:rPr lang="en-US" sz="2000" b="1">
                <a:solidFill>
                  <a:srgbClr val="129FA2"/>
                </a:solidFill>
              </a:rPr>
              <a:t>Exemple 3 : Prépublication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Choix des sujets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Création des groupes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Débats sur le forum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Travail collaboratif</a:t>
            </a:r>
          </a:p>
          <a:p>
            <a:pPr lvl="3">
              <a:buFont typeface="Arial" pitchFamily="-65" charset="0"/>
              <a:buChar char="•"/>
            </a:pPr>
            <a:r>
              <a:rPr lang="en-US" sz="2000">
                <a:solidFill>
                  <a:srgbClr val="129FA2"/>
                </a:solidFill>
              </a:rPr>
              <a:t> Publication unique dans un Blog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4010025" cy="559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b="13699"/>
          <a:stretch>
            <a:fillRect/>
          </a:stretch>
        </p:blipFill>
        <p:spPr bwMode="auto">
          <a:xfrm>
            <a:off x="285750" y="830263"/>
            <a:ext cx="6019800" cy="583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6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0" y="1165225"/>
            <a:ext cx="4152900" cy="55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6" name="Rectangle 425"/>
          <p:cNvSpPr/>
          <p:nvPr/>
        </p:nvSpPr>
        <p:spPr>
          <a:xfrm>
            <a:off x="5319713" y="5237163"/>
            <a:ext cx="1214437" cy="1500187"/>
          </a:xfrm>
          <a:prstGeom prst="rect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295" name="Picture 6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143250"/>
            <a:ext cx="1962150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8" name="Rectangle 427"/>
          <p:cNvSpPr/>
          <p:nvPr/>
        </p:nvSpPr>
        <p:spPr>
          <a:xfrm>
            <a:off x="3500438" y="3143250"/>
            <a:ext cx="1928812" cy="2786063"/>
          </a:xfrm>
          <a:prstGeom prst="rect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4" name="ZoneTexte 3"/>
          <p:cNvSpPr txBox="1">
            <a:spLocks noChangeArrowheads="1"/>
          </p:cNvSpPr>
          <p:nvPr/>
        </p:nvSpPr>
        <p:spPr bwMode="auto">
          <a:xfrm>
            <a:off x="3640138" y="0"/>
            <a:ext cx="5503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257D"/>
                </a:solidFill>
              </a:rPr>
              <a:t>Réseaux sociaux</a:t>
            </a: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129FA2"/>
                </a:solidFill>
              </a:rPr>
              <a:t>Une application Spiral sur Facebook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51" name="Picture 523"/>
          <p:cNvPicPr>
            <a:picLocks noChangeAspect="1" noChangeArrowheads="1"/>
          </p:cNvPicPr>
          <p:nvPr/>
        </p:nvPicPr>
        <p:blipFill>
          <a:blip r:embed="rId3"/>
          <a:srcRect b="11979"/>
          <a:stretch>
            <a:fillRect/>
          </a:stretch>
        </p:blipFill>
        <p:spPr bwMode="auto">
          <a:xfrm>
            <a:off x="0" y="419100"/>
            <a:ext cx="4286250" cy="64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653" name="Picture 525"/>
          <p:cNvPicPr>
            <a:picLocks noChangeAspect="1" noChangeArrowheads="1"/>
          </p:cNvPicPr>
          <p:nvPr/>
        </p:nvPicPr>
        <p:blipFill>
          <a:blip r:embed="rId4"/>
          <a:srcRect b="12620"/>
          <a:stretch>
            <a:fillRect/>
          </a:stretch>
        </p:blipFill>
        <p:spPr bwMode="auto">
          <a:xfrm>
            <a:off x="1371600" y="790575"/>
            <a:ext cx="4076700" cy="60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652" name="Picture 524"/>
          <p:cNvPicPr>
            <a:picLocks noChangeAspect="1" noChangeArrowheads="1"/>
          </p:cNvPicPr>
          <p:nvPr/>
        </p:nvPicPr>
        <p:blipFill>
          <a:blip r:embed="rId5"/>
          <a:srcRect b="18814"/>
          <a:stretch>
            <a:fillRect/>
          </a:stretch>
        </p:blipFill>
        <p:spPr bwMode="auto">
          <a:xfrm>
            <a:off x="3409950" y="830263"/>
            <a:ext cx="419100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650" name="Picture 522"/>
          <p:cNvPicPr>
            <a:picLocks noChangeAspect="1" noChangeArrowheads="1"/>
          </p:cNvPicPr>
          <p:nvPr/>
        </p:nvPicPr>
        <p:blipFill>
          <a:blip r:embed="rId6"/>
          <a:srcRect b="20222"/>
          <a:stretch>
            <a:fillRect/>
          </a:stretch>
        </p:blipFill>
        <p:spPr bwMode="auto">
          <a:xfrm>
            <a:off x="5429250" y="1344613"/>
            <a:ext cx="363855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0" name="ZoneTexte 3"/>
          <p:cNvSpPr txBox="1">
            <a:spLocks noChangeArrowheads="1"/>
          </p:cNvSpPr>
          <p:nvPr/>
        </p:nvSpPr>
        <p:spPr bwMode="auto">
          <a:xfrm>
            <a:off x="4211638" y="0"/>
            <a:ext cx="5008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257D"/>
                </a:solidFill>
              </a:rPr>
              <a:t>Réseaux sociaux</a:t>
            </a: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129FA2"/>
                </a:solidFill>
              </a:rPr>
              <a:t>Une expérience sur la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252"/>
          <a:stretch>
            <a:fillRect/>
          </a:stretch>
        </p:blipFill>
        <p:spPr bwMode="auto">
          <a:xfrm>
            <a:off x="3276600" y="1143000"/>
            <a:ext cx="23241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r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Pratiques pédagogiques et évolution des technologies</a:t>
            </a:r>
          </a:p>
        </p:txBody>
      </p:sp>
      <p:sp>
        <p:nvSpPr>
          <p:cNvPr id="38916" name="Rectangle 13"/>
          <p:cNvSpPr>
            <a:spLocks noChangeArrowheads="1"/>
          </p:cNvSpPr>
          <p:nvPr/>
        </p:nvSpPr>
        <p:spPr bwMode="auto">
          <a:xfrm>
            <a:off x="1447800" y="44958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i="1"/>
              <a:t>Enseignement informel (connectivisme)</a:t>
            </a:r>
          </a:p>
          <a:p>
            <a:pPr algn="ctr"/>
            <a:r>
              <a:rPr lang="fr-FR" i="1"/>
              <a:t>Technologie centrée sur l’apprenant (« Me »)</a:t>
            </a:r>
          </a:p>
        </p:txBody>
      </p: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5286375" y="2914650"/>
            <a:ext cx="370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Enseignement réflexif (constructivisme)</a:t>
            </a:r>
          </a:p>
          <a:p>
            <a:pPr algn="ctr"/>
            <a:r>
              <a:rPr lang="fr-FR"/>
              <a:t>Technologie centrée sur le groupe (« We ») </a:t>
            </a:r>
          </a:p>
        </p:txBody>
      </p:sp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-76200" y="12096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Enseignement transmissif (behaviorisme)</a:t>
            </a:r>
          </a:p>
          <a:p>
            <a:pPr algn="ctr"/>
            <a:r>
              <a:rPr lang="fr-FR"/>
              <a:t>Technologie centrée sur l’enseignant (« He »)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1676400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ZoneTexte 20"/>
          <p:cNvSpPr txBox="1"/>
          <p:nvPr/>
        </p:nvSpPr>
        <p:spPr>
          <a:xfrm>
            <a:off x="228600" y="3500438"/>
            <a:ext cx="276860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i="1" dirty="0"/>
              <a:t>Web1.0 : hyperliens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ZoneTexte 22"/>
          <p:cNvSpPr txBox="1"/>
          <p:nvPr/>
        </p:nvSpPr>
        <p:spPr>
          <a:xfrm>
            <a:off x="5257800" y="2281238"/>
            <a:ext cx="2930525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i="1" dirty="0"/>
              <a:t>Web2.0 : collaboratif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195465"/>
            <a:ext cx="1748135" cy="174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ZoneTexte 24"/>
          <p:cNvSpPr txBox="1"/>
          <p:nvPr/>
        </p:nvSpPr>
        <p:spPr>
          <a:xfrm>
            <a:off x="6705600" y="4697413"/>
            <a:ext cx="2314575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i="1" dirty="0"/>
              <a:t>Web3.0 : réseau</a:t>
            </a:r>
          </a:p>
        </p:txBody>
      </p:sp>
      <p:grpSp>
        <p:nvGrpSpPr>
          <p:cNvPr id="38925" name="Grouper 25"/>
          <p:cNvGrpSpPr>
            <a:grpSpLocks/>
          </p:cNvGrpSpPr>
          <p:nvPr/>
        </p:nvGrpSpPr>
        <p:grpSpPr bwMode="auto">
          <a:xfrm>
            <a:off x="2438400" y="1871663"/>
            <a:ext cx="715963" cy="1042987"/>
            <a:chOff x="304800" y="3657600"/>
            <a:chExt cx="1547812" cy="2253959"/>
          </a:xfrm>
        </p:grpSpPr>
        <p:pic>
          <p:nvPicPr>
            <p:cNvPr id="38958" name="Image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304800" y="3756025"/>
              <a:ext cx="1403350" cy="138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59" name="ZoneTexte 16"/>
            <p:cNvSpPr txBox="1">
              <a:spLocks noChangeArrowheads="1"/>
            </p:cNvSpPr>
            <p:nvPr/>
          </p:nvSpPr>
          <p:spPr bwMode="auto">
            <a:xfrm>
              <a:off x="1233489" y="46482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60" name="Image 18" descr="amandin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95400" y="3657600"/>
              <a:ext cx="55721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6" name="Grouper 29"/>
          <p:cNvGrpSpPr>
            <a:grpSpLocks/>
          </p:cNvGrpSpPr>
          <p:nvPr/>
        </p:nvGrpSpPr>
        <p:grpSpPr bwMode="auto">
          <a:xfrm>
            <a:off x="8105775" y="2198688"/>
            <a:ext cx="747713" cy="1077912"/>
            <a:chOff x="2120900" y="2895600"/>
            <a:chExt cx="1612900" cy="233016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20900" y="3063240"/>
              <a:ext cx="1403350" cy="1386840"/>
            </a:xfrm>
            <a:prstGeom prst="rect">
              <a:avLst/>
            </a:prstGeom>
          </p:spPr>
        </p:pic>
        <p:sp>
          <p:nvSpPr>
            <p:cNvPr id="38956" name="ZoneTexte 17"/>
            <p:cNvSpPr txBox="1">
              <a:spLocks noChangeArrowheads="1"/>
            </p:cNvSpPr>
            <p:nvPr/>
          </p:nvSpPr>
          <p:spPr bwMode="auto">
            <a:xfrm>
              <a:off x="3081337" y="3962399"/>
              <a:ext cx="398955" cy="126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57" name="Image 32" descr="nora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81337" y="2895600"/>
              <a:ext cx="6524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7" name="Grouper 33"/>
          <p:cNvGrpSpPr>
            <a:grpSpLocks/>
          </p:cNvGrpSpPr>
          <p:nvPr/>
        </p:nvGrpSpPr>
        <p:grpSpPr bwMode="auto">
          <a:xfrm>
            <a:off x="8232775" y="2493963"/>
            <a:ext cx="790575" cy="1079500"/>
            <a:chOff x="3962400" y="2743200"/>
            <a:chExt cx="1708150" cy="2330159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62400" y="3032760"/>
              <a:ext cx="1403350" cy="1386840"/>
            </a:xfrm>
            <a:prstGeom prst="rect">
              <a:avLst/>
            </a:prstGeom>
          </p:spPr>
        </p:pic>
        <p:sp>
          <p:nvSpPr>
            <p:cNvPr id="38953" name="ZoneTexte 18"/>
            <p:cNvSpPr txBox="1">
              <a:spLocks noChangeArrowheads="1"/>
            </p:cNvSpPr>
            <p:nvPr/>
          </p:nvSpPr>
          <p:spPr bwMode="auto">
            <a:xfrm>
              <a:off x="4967287" y="38100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54" name="Image 29" descr="alix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60950" y="2743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8" name="Grouper 37"/>
          <p:cNvGrpSpPr>
            <a:grpSpLocks/>
          </p:cNvGrpSpPr>
          <p:nvPr/>
        </p:nvGrpSpPr>
        <p:grpSpPr bwMode="auto">
          <a:xfrm>
            <a:off x="3719513" y="5410200"/>
            <a:ext cx="776287" cy="1042988"/>
            <a:chOff x="5715000" y="1295400"/>
            <a:chExt cx="1676400" cy="2253959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15000" y="1516380"/>
              <a:ext cx="1403350" cy="1386840"/>
            </a:xfrm>
            <a:prstGeom prst="rect">
              <a:avLst/>
            </a:prstGeom>
          </p:spPr>
        </p:pic>
        <p:sp>
          <p:nvSpPr>
            <p:cNvPr id="38950" name="ZoneTexte 19"/>
            <p:cNvSpPr txBox="1">
              <a:spLocks noChangeArrowheads="1"/>
            </p:cNvSpPr>
            <p:nvPr/>
          </p:nvSpPr>
          <p:spPr bwMode="auto">
            <a:xfrm>
              <a:off x="6719887" y="22860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51" name="Image 33" descr="zouille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61175" y="1295400"/>
              <a:ext cx="530225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9" name="Grouper 41"/>
          <p:cNvGrpSpPr>
            <a:grpSpLocks/>
          </p:cNvGrpSpPr>
          <p:nvPr/>
        </p:nvGrpSpPr>
        <p:grpSpPr bwMode="auto">
          <a:xfrm>
            <a:off x="8013700" y="1752600"/>
            <a:ext cx="715963" cy="1019175"/>
            <a:chOff x="304800" y="3657600"/>
            <a:chExt cx="1547812" cy="2200329"/>
          </a:xfrm>
        </p:grpSpPr>
        <p:pic>
          <p:nvPicPr>
            <p:cNvPr id="38946" name="Image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304800" y="3756025"/>
              <a:ext cx="1403350" cy="138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47" name="ZoneTexte 16"/>
            <p:cNvSpPr txBox="1">
              <a:spLocks noChangeArrowheads="1"/>
            </p:cNvSpPr>
            <p:nvPr/>
          </p:nvSpPr>
          <p:spPr bwMode="auto">
            <a:xfrm>
              <a:off x="1233489" y="459457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48" name="Image 18" descr="amandin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95400" y="3657600"/>
              <a:ext cx="55721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30" name="Grouper 45"/>
          <p:cNvGrpSpPr>
            <a:grpSpLocks/>
          </p:cNvGrpSpPr>
          <p:nvPr/>
        </p:nvGrpSpPr>
        <p:grpSpPr bwMode="auto">
          <a:xfrm>
            <a:off x="2624138" y="2247900"/>
            <a:ext cx="746125" cy="1077913"/>
            <a:chOff x="2120900" y="2895600"/>
            <a:chExt cx="1612900" cy="2330160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20900" y="3063240"/>
              <a:ext cx="1403350" cy="1386840"/>
            </a:xfrm>
            <a:prstGeom prst="rect">
              <a:avLst/>
            </a:prstGeom>
          </p:spPr>
        </p:pic>
        <p:sp>
          <p:nvSpPr>
            <p:cNvPr id="38944" name="ZoneTexte 17"/>
            <p:cNvSpPr txBox="1">
              <a:spLocks noChangeArrowheads="1"/>
            </p:cNvSpPr>
            <p:nvPr/>
          </p:nvSpPr>
          <p:spPr bwMode="auto">
            <a:xfrm>
              <a:off x="3081337" y="3962399"/>
              <a:ext cx="398955" cy="126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45" name="Image 48" descr="nora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81337" y="2895600"/>
              <a:ext cx="6524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31" name="Grouper 49"/>
          <p:cNvGrpSpPr>
            <a:grpSpLocks/>
          </p:cNvGrpSpPr>
          <p:nvPr/>
        </p:nvGrpSpPr>
        <p:grpSpPr bwMode="auto">
          <a:xfrm>
            <a:off x="2743200" y="2579688"/>
            <a:ext cx="790575" cy="1077912"/>
            <a:chOff x="3962400" y="2743200"/>
            <a:chExt cx="1708150" cy="2330159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62400" y="3032760"/>
              <a:ext cx="1403350" cy="1386840"/>
            </a:xfrm>
            <a:prstGeom prst="rect">
              <a:avLst/>
            </a:prstGeom>
          </p:spPr>
        </p:pic>
        <p:sp>
          <p:nvSpPr>
            <p:cNvPr id="38941" name="ZoneTexte 18"/>
            <p:cNvSpPr txBox="1">
              <a:spLocks noChangeArrowheads="1"/>
            </p:cNvSpPr>
            <p:nvPr/>
          </p:nvSpPr>
          <p:spPr bwMode="auto">
            <a:xfrm>
              <a:off x="4967287" y="38100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42" name="Image 29" descr="alix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60950" y="2743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32" name="Grouper 53"/>
          <p:cNvGrpSpPr>
            <a:grpSpLocks/>
          </p:cNvGrpSpPr>
          <p:nvPr/>
        </p:nvGrpSpPr>
        <p:grpSpPr bwMode="auto">
          <a:xfrm>
            <a:off x="8367713" y="2771775"/>
            <a:ext cx="776287" cy="1042988"/>
            <a:chOff x="5715000" y="1295400"/>
            <a:chExt cx="1676400" cy="2253959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15000" y="1516380"/>
              <a:ext cx="1403350" cy="1386840"/>
            </a:xfrm>
            <a:prstGeom prst="rect">
              <a:avLst/>
            </a:prstGeom>
          </p:spPr>
        </p:pic>
        <p:sp>
          <p:nvSpPr>
            <p:cNvPr id="38938" name="ZoneTexte 19"/>
            <p:cNvSpPr txBox="1">
              <a:spLocks noChangeArrowheads="1"/>
            </p:cNvSpPr>
            <p:nvPr/>
          </p:nvSpPr>
          <p:spPr bwMode="auto">
            <a:xfrm>
              <a:off x="6719887" y="22860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39" name="Image 33" descr="zouille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61175" y="1295400"/>
              <a:ext cx="530225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33" name="Grouper 31"/>
          <p:cNvGrpSpPr>
            <a:grpSpLocks/>
          </p:cNvGrpSpPr>
          <p:nvPr/>
        </p:nvGrpSpPr>
        <p:grpSpPr bwMode="auto">
          <a:xfrm>
            <a:off x="3987800" y="5632450"/>
            <a:ext cx="762000" cy="1042988"/>
            <a:chOff x="7391400" y="609600"/>
            <a:chExt cx="1646237" cy="2253959"/>
          </a:xfrm>
        </p:grpSpPr>
        <p:pic>
          <p:nvPicPr>
            <p:cNvPr id="38934" name="Imag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822325"/>
              <a:ext cx="1403350" cy="138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5" name="ZoneTexte 20"/>
            <p:cNvSpPr txBox="1">
              <a:spLocks noChangeArrowheads="1"/>
            </p:cNvSpPr>
            <p:nvPr/>
          </p:nvSpPr>
          <p:spPr bwMode="auto">
            <a:xfrm>
              <a:off x="8396285" y="1600200"/>
              <a:ext cx="398955" cy="12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3200"/>
            </a:p>
          </p:txBody>
        </p:sp>
        <p:pic>
          <p:nvPicPr>
            <p:cNvPr id="38936" name="Image 13" descr="cbatier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551862" y="609600"/>
              <a:ext cx="4857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/Users/nicolascoltice/Desktop/Temporary place/iCapReel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50938"/>
            <a:ext cx="67056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47" fill="hold"/>
                                        <p:tgtEl>
                                          <p:spTgt spid="39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 smtClean="0"/>
              <a:t>Evolution technologique et apprentissage</a:t>
            </a:r>
          </a:p>
        </p:txBody>
      </p:sp>
      <p:pic>
        <p:nvPicPr>
          <p:cNvPr id="17411" name="Picture 3" descr="/Users/nicolascoltice/ICAP/Presentations/holeinawall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1676400"/>
            <a:ext cx="3810000" cy="3708400"/>
          </a:xfrm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629400" y="501491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1"/>
              <a:t>Pr. S. Mitra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Evolution du Web</a:t>
            </a:r>
          </a:p>
        </p:txBody>
      </p:sp>
      <p:pic>
        <p:nvPicPr>
          <p:cNvPr id="19459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61988" y="46704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3368040"/>
            <a:ext cx="1403350" cy="1386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1300" y="3337560"/>
            <a:ext cx="1403350" cy="1386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8800" y="1973580"/>
            <a:ext cx="1403350" cy="1386840"/>
          </a:xfrm>
          <a:prstGeom prst="rect">
            <a:avLst/>
          </a:prstGeom>
        </p:spPr>
      </p:pic>
      <p:pic>
        <p:nvPicPr>
          <p:cNvPr id="19463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8223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376363" y="6172200"/>
            <a:ext cx="1792287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Web1.0 : diffuser</a:t>
            </a:r>
          </a:p>
        </p:txBody>
      </p:sp>
      <p:sp>
        <p:nvSpPr>
          <p:cNvPr id="22537" name="ZoneTexte 10"/>
          <p:cNvSpPr txBox="1">
            <a:spLocks noChangeArrowheads="1"/>
          </p:cNvSpPr>
          <p:nvPr/>
        </p:nvSpPr>
        <p:spPr bwMode="auto">
          <a:xfrm>
            <a:off x="2438400" y="4764088"/>
            <a:ext cx="161290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Web1.0 : organiser la diffusion</a:t>
            </a:r>
          </a:p>
        </p:txBody>
      </p:sp>
      <p:sp>
        <p:nvSpPr>
          <p:cNvPr id="22538" name="ZoneTexte 11"/>
          <p:cNvSpPr txBox="1">
            <a:spLocks noChangeArrowheads="1"/>
          </p:cNvSpPr>
          <p:nvPr/>
        </p:nvSpPr>
        <p:spPr bwMode="auto">
          <a:xfrm>
            <a:off x="4356100" y="4724400"/>
            <a:ext cx="16764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Web1.0 : Rich média</a:t>
            </a:r>
          </a:p>
        </p:txBody>
      </p:sp>
      <p:sp>
        <p:nvSpPr>
          <p:cNvPr id="22539" name="ZoneTexte 12"/>
          <p:cNvSpPr txBox="1">
            <a:spLocks noChangeArrowheads="1"/>
          </p:cNvSpPr>
          <p:nvPr/>
        </p:nvSpPr>
        <p:spPr bwMode="auto">
          <a:xfrm>
            <a:off x="5867400" y="3392488"/>
            <a:ext cx="120173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Web2.0 : collaborer</a:t>
            </a:r>
          </a:p>
        </p:txBody>
      </p:sp>
      <p:sp>
        <p:nvSpPr>
          <p:cNvPr id="22540" name="ZoneTexte 13"/>
          <p:cNvSpPr txBox="1">
            <a:spLocks noChangeArrowheads="1"/>
          </p:cNvSpPr>
          <p:nvPr/>
        </p:nvSpPr>
        <p:spPr bwMode="auto">
          <a:xfrm>
            <a:off x="7391400" y="2173288"/>
            <a:ext cx="163195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Web3.0 : personnaliser</a:t>
            </a:r>
          </a:p>
        </p:txBody>
      </p:sp>
      <p:sp>
        <p:nvSpPr>
          <p:cNvPr id="19469" name="ZoneTexte 16"/>
          <p:cNvSpPr txBox="1">
            <a:spLocks noChangeArrowheads="1"/>
          </p:cNvSpPr>
          <p:nvPr/>
        </p:nvSpPr>
        <p:spPr bwMode="auto">
          <a:xfrm>
            <a:off x="1590675" y="55626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❶</a:t>
            </a:r>
          </a:p>
        </p:txBody>
      </p:sp>
      <p:sp>
        <p:nvSpPr>
          <p:cNvPr id="19470" name="ZoneTexte 17"/>
          <p:cNvSpPr txBox="1">
            <a:spLocks noChangeArrowheads="1"/>
          </p:cNvSpPr>
          <p:nvPr/>
        </p:nvSpPr>
        <p:spPr bwMode="auto">
          <a:xfrm>
            <a:off x="3170238" y="4267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19471" name="ZoneTexte 18"/>
          <p:cNvSpPr txBox="1">
            <a:spLocks noChangeArrowheads="1"/>
          </p:cNvSpPr>
          <p:nvPr/>
        </p:nvSpPr>
        <p:spPr bwMode="auto">
          <a:xfrm>
            <a:off x="5056188" y="4114800"/>
            <a:ext cx="595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19472" name="ZoneTexte 19"/>
          <p:cNvSpPr txBox="1">
            <a:spLocks noChangeArrowheads="1"/>
          </p:cNvSpPr>
          <p:nvPr/>
        </p:nvSpPr>
        <p:spPr bwMode="auto">
          <a:xfrm>
            <a:off x="6643688" y="2743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❸</a:t>
            </a:r>
          </a:p>
        </p:txBody>
      </p:sp>
      <p:sp>
        <p:nvSpPr>
          <p:cNvPr id="19473" name="ZoneTexte 20"/>
          <p:cNvSpPr txBox="1">
            <a:spLocks noChangeArrowheads="1"/>
          </p:cNvSpPr>
          <p:nvPr/>
        </p:nvSpPr>
        <p:spPr bwMode="auto">
          <a:xfrm>
            <a:off x="8396288" y="1600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❹</a:t>
            </a:r>
          </a:p>
        </p:txBody>
      </p:sp>
      <p:pic>
        <p:nvPicPr>
          <p:cNvPr id="19474" name="Image 18" descr="amand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4572000"/>
            <a:ext cx="557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Image 32" descr="nor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3200400"/>
            <a:ext cx="652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Image 29" descr="al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3048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Image 33" descr="zouil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4975" y="1752600"/>
            <a:ext cx="5302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Image 13" descr="cbatie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51863" y="609600"/>
            <a:ext cx="485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lèche vers la droite 24"/>
          <p:cNvSpPr/>
          <p:nvPr/>
        </p:nvSpPr>
        <p:spPr>
          <a:xfrm rot="20201240">
            <a:off x="820738" y="1952625"/>
            <a:ext cx="5410200" cy="82073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2"/>
              </a:gs>
            </a:gsLst>
          </a:gradFill>
          <a:ln>
            <a:noFill/>
          </a:ln>
          <a:effectLst>
            <a:outerShdw blurRad="40000" dist="165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Evolution des méthodes d’apprentissage</a:t>
            </a:r>
          </a:p>
        </p:txBody>
      </p:sp>
      <p:pic>
        <p:nvPicPr>
          <p:cNvPr id="21507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61988" y="46704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3368040"/>
            <a:ext cx="1403350" cy="1386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1300" y="3337560"/>
            <a:ext cx="1403350" cy="1386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8800" y="1973580"/>
            <a:ext cx="1403350" cy="1386840"/>
          </a:xfrm>
          <a:prstGeom prst="rect">
            <a:avLst/>
          </a:prstGeom>
        </p:spPr>
      </p:pic>
      <p:pic>
        <p:nvPicPr>
          <p:cNvPr id="21511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8223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376363" y="6172200"/>
            <a:ext cx="1223962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Transmissif</a:t>
            </a:r>
          </a:p>
        </p:txBody>
      </p:sp>
      <p:sp>
        <p:nvSpPr>
          <p:cNvPr id="22537" name="ZoneTexte 10"/>
          <p:cNvSpPr txBox="1">
            <a:spLocks noChangeArrowheads="1"/>
          </p:cNvSpPr>
          <p:nvPr/>
        </p:nvSpPr>
        <p:spPr bwMode="auto">
          <a:xfrm>
            <a:off x="2624138" y="4764088"/>
            <a:ext cx="2830512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Transmissif – valeur ajoutée </a:t>
            </a:r>
          </a:p>
        </p:txBody>
      </p:sp>
      <p:sp>
        <p:nvSpPr>
          <p:cNvPr id="22539" name="ZoneTexte 12"/>
          <p:cNvSpPr txBox="1">
            <a:spLocks noChangeArrowheads="1"/>
          </p:cNvSpPr>
          <p:nvPr/>
        </p:nvSpPr>
        <p:spPr bwMode="auto">
          <a:xfrm>
            <a:off x="5867400" y="3392488"/>
            <a:ext cx="1201738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Réflexif</a:t>
            </a:r>
          </a:p>
        </p:txBody>
      </p:sp>
      <p:sp>
        <p:nvSpPr>
          <p:cNvPr id="22540" name="ZoneTexte 13"/>
          <p:cNvSpPr txBox="1">
            <a:spLocks noChangeArrowheads="1"/>
          </p:cNvSpPr>
          <p:nvPr/>
        </p:nvSpPr>
        <p:spPr bwMode="auto">
          <a:xfrm>
            <a:off x="7391400" y="2173288"/>
            <a:ext cx="163195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Informel</a:t>
            </a:r>
          </a:p>
        </p:txBody>
      </p:sp>
      <p:sp>
        <p:nvSpPr>
          <p:cNvPr id="21516" name="ZoneTexte 16"/>
          <p:cNvSpPr txBox="1">
            <a:spLocks noChangeArrowheads="1"/>
          </p:cNvSpPr>
          <p:nvPr/>
        </p:nvSpPr>
        <p:spPr bwMode="auto">
          <a:xfrm>
            <a:off x="1590675" y="55626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❶</a:t>
            </a:r>
          </a:p>
        </p:txBody>
      </p:sp>
      <p:sp>
        <p:nvSpPr>
          <p:cNvPr id="21517" name="ZoneTexte 17"/>
          <p:cNvSpPr txBox="1">
            <a:spLocks noChangeArrowheads="1"/>
          </p:cNvSpPr>
          <p:nvPr/>
        </p:nvSpPr>
        <p:spPr bwMode="auto">
          <a:xfrm>
            <a:off x="3170238" y="4267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1518" name="ZoneTexte 18"/>
          <p:cNvSpPr txBox="1">
            <a:spLocks noChangeArrowheads="1"/>
          </p:cNvSpPr>
          <p:nvPr/>
        </p:nvSpPr>
        <p:spPr bwMode="auto">
          <a:xfrm>
            <a:off x="5056188" y="4114800"/>
            <a:ext cx="595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1519" name="ZoneTexte 19"/>
          <p:cNvSpPr txBox="1">
            <a:spLocks noChangeArrowheads="1"/>
          </p:cNvSpPr>
          <p:nvPr/>
        </p:nvSpPr>
        <p:spPr bwMode="auto">
          <a:xfrm>
            <a:off x="6643688" y="2743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❸</a:t>
            </a:r>
          </a:p>
        </p:txBody>
      </p:sp>
      <p:sp>
        <p:nvSpPr>
          <p:cNvPr id="21520" name="ZoneTexte 20"/>
          <p:cNvSpPr txBox="1">
            <a:spLocks noChangeArrowheads="1"/>
          </p:cNvSpPr>
          <p:nvPr/>
        </p:nvSpPr>
        <p:spPr bwMode="auto">
          <a:xfrm>
            <a:off x="8396288" y="1600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❹</a:t>
            </a:r>
          </a:p>
        </p:txBody>
      </p:sp>
      <p:pic>
        <p:nvPicPr>
          <p:cNvPr id="21521" name="Image 18" descr="amand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4572000"/>
            <a:ext cx="557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Image 32" descr="nor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3200400"/>
            <a:ext cx="652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Image 29" descr="al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3048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Image 33" descr="zouil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4975" y="1752600"/>
            <a:ext cx="5302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Image 13" descr="cbatie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51863" y="609600"/>
            <a:ext cx="485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lèche vers la droite 23"/>
          <p:cNvSpPr/>
          <p:nvPr/>
        </p:nvSpPr>
        <p:spPr>
          <a:xfrm rot="20201240">
            <a:off x="820738" y="1952625"/>
            <a:ext cx="5410200" cy="82073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2"/>
              </a:gs>
            </a:gsLst>
          </a:gradFill>
          <a:ln>
            <a:noFill/>
          </a:ln>
          <a:effectLst>
            <a:outerShdw blurRad="40000" dist="165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Evolution d’un service TICE</a:t>
            </a:r>
          </a:p>
        </p:txBody>
      </p:sp>
      <p:pic>
        <p:nvPicPr>
          <p:cNvPr id="23555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762000" y="48228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9488" y="3444240"/>
            <a:ext cx="1403350" cy="1386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200" y="3566160"/>
            <a:ext cx="1403350" cy="1386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8800" y="1983900"/>
            <a:ext cx="1403350" cy="1386840"/>
          </a:xfrm>
          <a:prstGeom prst="rect">
            <a:avLst/>
          </a:prstGeom>
        </p:spPr>
      </p:pic>
      <p:pic>
        <p:nvPicPr>
          <p:cNvPr id="23559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8985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609600" y="6172200"/>
            <a:ext cx="20224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Diffuser / Impliquer</a:t>
            </a:r>
          </a:p>
        </p:txBody>
      </p:sp>
      <p:sp>
        <p:nvSpPr>
          <p:cNvPr id="22537" name="ZoneTexte 10"/>
          <p:cNvSpPr txBox="1">
            <a:spLocks noChangeArrowheads="1"/>
          </p:cNvSpPr>
          <p:nvPr/>
        </p:nvSpPr>
        <p:spPr bwMode="auto">
          <a:xfrm>
            <a:off x="2133600" y="4764088"/>
            <a:ext cx="180498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Conduire des projets</a:t>
            </a:r>
          </a:p>
        </p:txBody>
      </p:sp>
      <p:sp>
        <p:nvSpPr>
          <p:cNvPr id="22538" name="ZoneTexte 11"/>
          <p:cNvSpPr txBox="1">
            <a:spLocks noChangeArrowheads="1"/>
          </p:cNvSpPr>
          <p:nvPr/>
        </p:nvSpPr>
        <p:spPr bwMode="auto">
          <a:xfrm>
            <a:off x="4038600" y="4953000"/>
            <a:ext cx="160496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Produire</a:t>
            </a:r>
          </a:p>
        </p:txBody>
      </p:sp>
      <p:sp>
        <p:nvSpPr>
          <p:cNvPr id="22539" name="ZoneTexte 12"/>
          <p:cNvSpPr txBox="1">
            <a:spLocks noChangeArrowheads="1"/>
          </p:cNvSpPr>
          <p:nvPr/>
        </p:nvSpPr>
        <p:spPr bwMode="auto">
          <a:xfrm>
            <a:off x="5559425" y="3376613"/>
            <a:ext cx="2289175" cy="36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Innover / développer</a:t>
            </a:r>
          </a:p>
        </p:txBody>
      </p:sp>
      <p:sp>
        <p:nvSpPr>
          <p:cNvPr id="22540" name="ZoneTexte 13"/>
          <p:cNvSpPr txBox="1">
            <a:spLocks noChangeArrowheads="1"/>
          </p:cNvSpPr>
          <p:nvPr/>
        </p:nvSpPr>
        <p:spPr bwMode="auto">
          <a:xfrm>
            <a:off x="7162800" y="2249488"/>
            <a:ext cx="18288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Mener une recherche</a:t>
            </a:r>
          </a:p>
        </p:txBody>
      </p:sp>
      <p:sp>
        <p:nvSpPr>
          <p:cNvPr id="23565" name="ZoneTexte 16"/>
          <p:cNvSpPr txBox="1">
            <a:spLocks noChangeArrowheads="1"/>
          </p:cNvSpPr>
          <p:nvPr/>
        </p:nvSpPr>
        <p:spPr bwMode="auto">
          <a:xfrm>
            <a:off x="1690688" y="57150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❶</a:t>
            </a:r>
          </a:p>
        </p:txBody>
      </p:sp>
      <p:sp>
        <p:nvSpPr>
          <p:cNvPr id="23566" name="ZoneTexte 17"/>
          <p:cNvSpPr txBox="1">
            <a:spLocks noChangeArrowheads="1"/>
          </p:cNvSpPr>
          <p:nvPr/>
        </p:nvSpPr>
        <p:spPr bwMode="auto">
          <a:xfrm>
            <a:off x="3209925" y="43434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3567" name="ZoneTexte 18"/>
          <p:cNvSpPr txBox="1">
            <a:spLocks noChangeArrowheads="1"/>
          </p:cNvSpPr>
          <p:nvPr/>
        </p:nvSpPr>
        <p:spPr bwMode="auto">
          <a:xfrm>
            <a:off x="4891088" y="4343400"/>
            <a:ext cx="595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3568" name="ZoneTexte 19"/>
          <p:cNvSpPr txBox="1">
            <a:spLocks noChangeArrowheads="1"/>
          </p:cNvSpPr>
          <p:nvPr/>
        </p:nvSpPr>
        <p:spPr bwMode="auto">
          <a:xfrm>
            <a:off x="6643688" y="2754313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❸</a:t>
            </a:r>
          </a:p>
        </p:txBody>
      </p:sp>
      <p:sp>
        <p:nvSpPr>
          <p:cNvPr id="23569" name="ZoneTexte 20"/>
          <p:cNvSpPr txBox="1">
            <a:spLocks noChangeArrowheads="1"/>
          </p:cNvSpPr>
          <p:nvPr/>
        </p:nvSpPr>
        <p:spPr bwMode="auto">
          <a:xfrm>
            <a:off x="8320088" y="16764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❹</a:t>
            </a:r>
          </a:p>
        </p:txBody>
      </p:sp>
      <p:pic>
        <p:nvPicPr>
          <p:cNvPr id="23570" name="Image 18" descr="amand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724400"/>
            <a:ext cx="557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Image 32" descr="nor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9925" y="3276600"/>
            <a:ext cx="6524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Image 29" descr="al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4750" y="32766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Image 33" descr="zouil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4975" y="1752600"/>
            <a:ext cx="5302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Image 13" descr="cbatie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5663" y="685800"/>
            <a:ext cx="485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lèche vers la droite 23"/>
          <p:cNvSpPr/>
          <p:nvPr/>
        </p:nvSpPr>
        <p:spPr>
          <a:xfrm rot="20201240">
            <a:off x="820738" y="1952625"/>
            <a:ext cx="5410200" cy="82073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2"/>
              </a:gs>
            </a:gsLst>
          </a:gradFill>
          <a:ln>
            <a:noFill/>
          </a:ln>
          <a:effectLst>
            <a:outerShdw blurRad="40000" dist="165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Développement des enseignants</a:t>
            </a:r>
          </a:p>
        </p:txBody>
      </p:sp>
      <p:pic>
        <p:nvPicPr>
          <p:cNvPr id="25603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61988" y="46704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3368040"/>
            <a:ext cx="1403350" cy="1386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1300" y="3337560"/>
            <a:ext cx="1403350" cy="1386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8800" y="1973580"/>
            <a:ext cx="1403350" cy="1386840"/>
          </a:xfrm>
          <a:prstGeom prst="rect">
            <a:avLst/>
          </a:prstGeom>
        </p:spPr>
      </p:pic>
      <p:pic>
        <p:nvPicPr>
          <p:cNvPr id="25607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822325"/>
            <a:ext cx="1403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376363" y="6172200"/>
            <a:ext cx="2357437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/>
              <a:t>Produire une ressource</a:t>
            </a:r>
          </a:p>
        </p:txBody>
      </p:sp>
      <p:sp>
        <p:nvSpPr>
          <p:cNvPr id="22537" name="ZoneTexte 10"/>
          <p:cNvSpPr txBox="1">
            <a:spLocks noChangeArrowheads="1"/>
          </p:cNvSpPr>
          <p:nvPr/>
        </p:nvSpPr>
        <p:spPr bwMode="auto">
          <a:xfrm>
            <a:off x="2624138" y="4764088"/>
            <a:ext cx="1427162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/>
              <a:t>Organiser  Scénariser </a:t>
            </a:r>
          </a:p>
        </p:txBody>
      </p:sp>
      <p:sp>
        <p:nvSpPr>
          <p:cNvPr id="22538" name="ZoneTexte 11"/>
          <p:cNvSpPr txBox="1">
            <a:spLocks noChangeArrowheads="1"/>
          </p:cNvSpPr>
          <p:nvPr/>
        </p:nvSpPr>
        <p:spPr bwMode="auto">
          <a:xfrm>
            <a:off x="4356100" y="4724400"/>
            <a:ext cx="167640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/>
              <a:t>Conceptualiser une ressource innovante</a:t>
            </a:r>
          </a:p>
        </p:txBody>
      </p:sp>
      <p:sp>
        <p:nvSpPr>
          <p:cNvPr id="22539" name="ZoneTexte 12"/>
          <p:cNvSpPr txBox="1">
            <a:spLocks noChangeArrowheads="1"/>
          </p:cNvSpPr>
          <p:nvPr/>
        </p:nvSpPr>
        <p:spPr bwMode="auto">
          <a:xfrm>
            <a:off x="5867400" y="3392488"/>
            <a:ext cx="120173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/>
              <a:t>Innover en pédagogie</a:t>
            </a:r>
          </a:p>
        </p:txBody>
      </p:sp>
      <p:sp>
        <p:nvSpPr>
          <p:cNvPr id="22540" name="ZoneTexte 13"/>
          <p:cNvSpPr txBox="1">
            <a:spLocks noChangeArrowheads="1"/>
          </p:cNvSpPr>
          <p:nvPr/>
        </p:nvSpPr>
        <p:spPr bwMode="auto">
          <a:xfrm>
            <a:off x="7391400" y="2173288"/>
            <a:ext cx="163195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dirty="0"/>
              <a:t>Mener une recherche</a:t>
            </a:r>
          </a:p>
        </p:txBody>
      </p:sp>
      <p:sp>
        <p:nvSpPr>
          <p:cNvPr id="25613" name="ZoneTexte 16"/>
          <p:cNvSpPr txBox="1">
            <a:spLocks noChangeArrowheads="1"/>
          </p:cNvSpPr>
          <p:nvPr/>
        </p:nvSpPr>
        <p:spPr bwMode="auto">
          <a:xfrm>
            <a:off x="1590675" y="55626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❶</a:t>
            </a:r>
          </a:p>
        </p:txBody>
      </p:sp>
      <p:sp>
        <p:nvSpPr>
          <p:cNvPr id="25614" name="ZoneTexte 17"/>
          <p:cNvSpPr txBox="1">
            <a:spLocks noChangeArrowheads="1"/>
          </p:cNvSpPr>
          <p:nvPr/>
        </p:nvSpPr>
        <p:spPr bwMode="auto">
          <a:xfrm>
            <a:off x="3170238" y="4267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5615" name="ZoneTexte 18"/>
          <p:cNvSpPr txBox="1">
            <a:spLocks noChangeArrowheads="1"/>
          </p:cNvSpPr>
          <p:nvPr/>
        </p:nvSpPr>
        <p:spPr bwMode="auto">
          <a:xfrm>
            <a:off x="5056188" y="4114800"/>
            <a:ext cx="595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❷</a:t>
            </a:r>
          </a:p>
        </p:txBody>
      </p:sp>
      <p:sp>
        <p:nvSpPr>
          <p:cNvPr id="25616" name="ZoneTexte 19"/>
          <p:cNvSpPr txBox="1">
            <a:spLocks noChangeArrowheads="1"/>
          </p:cNvSpPr>
          <p:nvPr/>
        </p:nvSpPr>
        <p:spPr bwMode="auto">
          <a:xfrm>
            <a:off x="6643688" y="2743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❸</a:t>
            </a:r>
          </a:p>
        </p:txBody>
      </p:sp>
      <p:sp>
        <p:nvSpPr>
          <p:cNvPr id="25617" name="ZoneTexte 20"/>
          <p:cNvSpPr txBox="1">
            <a:spLocks noChangeArrowheads="1"/>
          </p:cNvSpPr>
          <p:nvPr/>
        </p:nvSpPr>
        <p:spPr bwMode="auto">
          <a:xfrm>
            <a:off x="8396288" y="1600200"/>
            <a:ext cx="59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/>
              <a:t>❹</a:t>
            </a:r>
          </a:p>
        </p:txBody>
      </p:sp>
      <p:pic>
        <p:nvPicPr>
          <p:cNvPr id="25618" name="Image 18" descr="amand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4572000"/>
            <a:ext cx="557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Image 32" descr="nor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3200400"/>
            <a:ext cx="652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Image 29" descr="al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3048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Image 33" descr="zouil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4975" y="1752600"/>
            <a:ext cx="5302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Image 13" descr="cbatie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51863" y="609600"/>
            <a:ext cx="485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lèche vers la droite 24"/>
          <p:cNvSpPr/>
          <p:nvPr/>
        </p:nvSpPr>
        <p:spPr>
          <a:xfrm rot="20201240">
            <a:off x="820738" y="1952625"/>
            <a:ext cx="5410200" cy="82073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2"/>
              </a:gs>
            </a:gsLst>
          </a:gradFill>
          <a:ln>
            <a:noFill/>
          </a:ln>
          <a:effectLst>
            <a:outerShdw blurRad="40000" dist="165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Exemples d’usages innovants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2590800"/>
          </a:xfrm>
        </p:spPr>
        <p:txBody>
          <a:bodyPr/>
          <a:lstStyle/>
          <a:p>
            <a:pPr eaLnBrk="1" hangingPunct="1"/>
            <a:r>
              <a:rPr lang="fr-FR" sz="2400" b="1" smtClean="0"/>
              <a:t>Les Wikis sur la plate-forme Spiral et l’apprentissage réflexif</a:t>
            </a:r>
            <a:endParaRPr lang="fr-FR" sz="2400" smtClean="0"/>
          </a:p>
          <a:p>
            <a:pPr eaLnBrk="1" hangingPunct="1"/>
            <a:endParaRPr lang="fr-FR" sz="2400" b="1" smtClean="0"/>
          </a:p>
          <a:p>
            <a:pPr eaLnBrk="1" hangingPunct="1"/>
            <a:r>
              <a:rPr lang="fr-FR" sz="2400" b="1" smtClean="0"/>
              <a:t>Les réseaux sociaux et l’apprentissage informel</a:t>
            </a:r>
          </a:p>
          <a:p>
            <a:pPr eaLnBrk="1" hangingPunct="1">
              <a:buFont typeface="Arial" pitchFamily="-65" charset="0"/>
              <a:buNone/>
            </a:pPr>
            <a:endParaRPr lang="fr-FR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aphique 4"/>
          <p:cNvGraphicFramePr>
            <a:graphicFrameLocks/>
          </p:cNvGraphicFramePr>
          <p:nvPr/>
        </p:nvGraphicFramePr>
        <p:xfrm>
          <a:off x="1044575" y="1143000"/>
          <a:ext cx="8099425" cy="5062538"/>
        </p:xfrm>
        <a:graphic>
          <a:graphicData uri="http://schemas.openxmlformats.org/presentationml/2006/ole">
            <p:oleObj spid="_x0000_s29698" r:id="rId3" imgW="8100914" imgH="5059262" progId="Excel.Sheet.8">
              <p:embed/>
            </p:oleObj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-1524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200" dirty="0">
                <a:latin typeface="+mj-lt"/>
                <a:ea typeface="ＭＳ Ｐゴシック" charset="-128"/>
                <a:cs typeface="ＭＳ Ｐゴシック" charset="-128"/>
              </a:rPr>
              <a:t>Usages des </a:t>
            </a:r>
            <a:r>
              <a:rPr lang="fr-FR" sz="3200" b="1" i="1" dirty="0">
                <a:latin typeface="+mj-lt"/>
                <a:ea typeface="ＭＳ Ｐゴシック" charset="-128"/>
                <a:cs typeface="ＭＳ Ｐゴシック" charset="-128"/>
              </a:rPr>
              <a:t>Blogs </a:t>
            </a:r>
            <a:r>
              <a:rPr lang="fr-FR" sz="3200" dirty="0">
                <a:latin typeface="+mj-lt"/>
                <a:ea typeface="ＭＳ Ｐゴシック" charset="-128"/>
                <a:cs typeface="ＭＳ Ｐゴシック" charset="-128"/>
              </a:rPr>
              <a:t>sur la plate-forme 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aphique 4"/>
          <p:cNvGraphicFramePr>
            <a:graphicFrameLocks/>
          </p:cNvGraphicFramePr>
          <p:nvPr/>
        </p:nvGraphicFramePr>
        <p:xfrm>
          <a:off x="1524000" y="1143000"/>
          <a:ext cx="7620000" cy="4762500"/>
        </p:xfrm>
        <a:graphic>
          <a:graphicData uri="http://schemas.openxmlformats.org/presentationml/2006/ole">
            <p:oleObj spid="_x0000_s30722" r:id="rId3" imgW="7619370" imgH="4760582" progId="Excel.Sheet.8">
              <p:embed/>
            </p:oleObj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-1524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200" dirty="0">
                <a:latin typeface="+mj-lt"/>
                <a:ea typeface="ＭＳ Ｐゴシック" charset="-128"/>
                <a:cs typeface="ＭＳ Ｐゴシック" charset="-128"/>
              </a:rPr>
              <a:t>Usages des </a:t>
            </a:r>
            <a:r>
              <a:rPr lang="fr-FR" sz="3200" b="1" i="1" dirty="0" err="1">
                <a:latin typeface="+mj-lt"/>
                <a:ea typeface="ＭＳ Ｐゴシック" charset="-128"/>
                <a:cs typeface="ＭＳ Ｐゴシック" charset="-128"/>
              </a:rPr>
              <a:t>Wikis</a:t>
            </a:r>
            <a:r>
              <a:rPr lang="fr-FR" sz="3200" b="1" i="1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fr-FR" sz="3200" dirty="0">
                <a:latin typeface="+mj-lt"/>
                <a:ea typeface="ＭＳ Ｐゴシック" charset="-128"/>
                <a:cs typeface="ＭＳ Ｐゴシック" charset="-128"/>
              </a:rPr>
              <a:t>sur la plate-forme 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429</Words>
  <Application>Microsoft Macintosh PowerPoint</Application>
  <PresentationFormat>Présentation à l'écran (4:3)</PresentationFormat>
  <Paragraphs>98</Paragraphs>
  <Slides>16</Slides>
  <Notes>8</Notes>
  <HiddenSlides>0</HiddenSlides>
  <MMClips>2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Excel.Sheet.8</vt:lpstr>
      <vt:lpstr>Evolution du Web et pédagogie à Lyon 1</vt:lpstr>
      <vt:lpstr>Evolution technologique et apprentissage</vt:lpstr>
      <vt:lpstr>Evolution du Web</vt:lpstr>
      <vt:lpstr>Evolution des méthodes d’apprentissage</vt:lpstr>
      <vt:lpstr>Evolution d’un service TICE</vt:lpstr>
      <vt:lpstr>Développement des enseignants</vt:lpstr>
      <vt:lpstr>Exemples d’usages innovants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Pratiques pédagogiques et évolution des technologies</vt:lpstr>
      <vt:lpstr>Diapositive 16</vt:lpstr>
    </vt:vector>
  </TitlesOfParts>
  <Company>Université Lyon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Coltice</dc:creator>
  <cp:lastModifiedBy>Nicolas Coltice</cp:lastModifiedBy>
  <cp:revision>158</cp:revision>
  <cp:lastPrinted>2009-05-07T10:23:56Z</cp:lastPrinted>
  <dcterms:created xsi:type="dcterms:W3CDTF">2009-05-13T07:04:44Z</dcterms:created>
  <dcterms:modified xsi:type="dcterms:W3CDTF">2009-05-13T07:04:50Z</dcterms:modified>
</cp:coreProperties>
</file>