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44" r:id="rId2"/>
  </p:sldMasterIdLst>
  <p:notesMasterIdLst>
    <p:notesMasterId r:id="rId11"/>
  </p:notesMasterIdLst>
  <p:handoutMasterIdLst>
    <p:handoutMasterId r:id="rId12"/>
  </p:handoutMasterIdLst>
  <p:sldIdLst>
    <p:sldId id="291" r:id="rId3"/>
    <p:sldId id="274" r:id="rId4"/>
    <p:sldId id="277" r:id="rId5"/>
    <p:sldId id="278" r:id="rId6"/>
    <p:sldId id="285" r:id="rId7"/>
    <p:sldId id="283" r:id="rId8"/>
    <p:sldId id="284" r:id="rId9"/>
    <p:sldId id="292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2" autoAdjust="0"/>
    <p:restoredTop sz="83510" autoAdjust="0"/>
  </p:normalViewPr>
  <p:slideViewPr>
    <p:cSldViewPr showGuides="1">
      <p:cViewPr>
        <p:scale>
          <a:sx n="100" d="100"/>
          <a:sy n="100" d="100"/>
        </p:scale>
        <p:origin x="-774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-2484" y="-120"/>
      </p:cViewPr>
      <p:guideLst>
        <p:guide orient="horz" pos="2880"/>
        <p:guide pos="2160"/>
      </p:guideLst>
    </p:cSldViewPr>
  </p:notes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DA428B-E7EC-4AB4-BB46-6BBEFC965D36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776BE41-CFCB-4239-B8BD-E06A39EA8413}">
      <dgm:prSet phldrT="[Texte]" custT="1"/>
      <dgm:spPr/>
      <dgm:t>
        <a:bodyPr/>
        <a:lstStyle/>
        <a:p>
          <a:r>
            <a:rPr lang="fr-F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Cours</a:t>
          </a:r>
          <a:endParaRPr lang="fr-FR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A082740-F380-44E0-B439-84BCE92E934E}" type="parTrans" cxnId="{0375DAD1-9E17-4F09-B673-BD2E8F0E2320}">
      <dgm:prSet/>
      <dgm:spPr/>
      <dgm:t>
        <a:bodyPr/>
        <a:lstStyle/>
        <a:p>
          <a:endParaRPr lang="fr-FR"/>
        </a:p>
      </dgm:t>
    </dgm:pt>
    <dgm:pt modelId="{FBFAAE9E-8EC0-4C3E-8160-F4D563F323D0}" type="sibTrans" cxnId="{0375DAD1-9E17-4F09-B673-BD2E8F0E2320}">
      <dgm:prSet/>
      <dgm:spPr/>
      <dgm:t>
        <a:bodyPr/>
        <a:lstStyle/>
        <a:p>
          <a:endParaRPr lang="fr-FR"/>
        </a:p>
      </dgm:t>
    </dgm:pt>
    <dgm:pt modelId="{66D0E05A-7A4C-4DFC-BEEF-B7C2F2B440B8}">
      <dgm:prSet phldrT="[Texte]" custT="1"/>
      <dgm:spPr/>
      <dgm:t>
        <a:bodyPr/>
        <a:lstStyle/>
        <a:p>
          <a:r>
            <a:rPr lang="fr-FR" sz="28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Conf</a:t>
          </a:r>
          <a:endParaRPr lang="fr-FR" sz="2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E65C50-E708-4483-8C69-5F0312A8AD8E}" type="parTrans" cxnId="{116C4BB3-0132-4D78-A7D0-CDFBF02961AE}">
      <dgm:prSet/>
      <dgm:spPr/>
      <dgm:t>
        <a:bodyPr/>
        <a:lstStyle/>
        <a:p>
          <a:endParaRPr lang="fr-FR"/>
        </a:p>
      </dgm:t>
    </dgm:pt>
    <dgm:pt modelId="{DFB08908-0440-4724-9C71-698C93DF7E6F}" type="sibTrans" cxnId="{116C4BB3-0132-4D78-A7D0-CDFBF02961AE}">
      <dgm:prSet/>
      <dgm:spPr/>
      <dgm:t>
        <a:bodyPr/>
        <a:lstStyle/>
        <a:p>
          <a:endParaRPr lang="fr-FR"/>
        </a:p>
      </dgm:t>
    </dgm:pt>
    <dgm:pt modelId="{6D3184E7-77A9-4347-A02F-C38097BD2E45}">
      <dgm:prSet phldrT="[Texte]" custT="1"/>
      <dgm:spPr/>
      <dgm:t>
        <a:bodyPr/>
        <a:lstStyle/>
        <a:p>
          <a:r>
            <a:rPr lang="fr-F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Réflexion</a:t>
          </a:r>
          <a:endParaRPr lang="fr-FR" sz="2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485F348-37D8-4D2B-874F-FADED93A273E}" type="parTrans" cxnId="{C6E6A376-53EE-49B9-A4EC-45BDE3C7101D}">
      <dgm:prSet/>
      <dgm:spPr/>
      <dgm:t>
        <a:bodyPr/>
        <a:lstStyle/>
        <a:p>
          <a:endParaRPr lang="fr-FR"/>
        </a:p>
      </dgm:t>
    </dgm:pt>
    <dgm:pt modelId="{862871DB-DB20-411E-9FC7-6C7A75CBC766}" type="sibTrans" cxnId="{C6E6A376-53EE-49B9-A4EC-45BDE3C7101D}">
      <dgm:prSet/>
      <dgm:spPr/>
      <dgm:t>
        <a:bodyPr/>
        <a:lstStyle/>
        <a:p>
          <a:endParaRPr lang="fr-FR"/>
        </a:p>
      </dgm:t>
    </dgm:pt>
    <dgm:pt modelId="{558A74AD-3B80-4C87-A58A-81FA50775485}">
      <dgm:prSet phldrT="[Texte]" custT="1"/>
      <dgm:spPr/>
      <dgm:t>
        <a:bodyPr/>
        <a:lstStyle/>
        <a:p>
          <a:r>
            <a:rPr lang="fr-F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Echange</a:t>
          </a:r>
          <a:endParaRPr lang="fr-FR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25589F0-D53F-4137-960B-358FF0CD3FC9}" type="parTrans" cxnId="{AE5A2172-A000-4951-ACD7-15E1A136832A}">
      <dgm:prSet/>
      <dgm:spPr/>
      <dgm:t>
        <a:bodyPr/>
        <a:lstStyle/>
        <a:p>
          <a:endParaRPr lang="fr-FR"/>
        </a:p>
      </dgm:t>
    </dgm:pt>
    <dgm:pt modelId="{A7103921-5018-450E-BB4D-04EF04A9FBC0}" type="sibTrans" cxnId="{AE5A2172-A000-4951-ACD7-15E1A136832A}">
      <dgm:prSet/>
      <dgm:spPr/>
      <dgm:t>
        <a:bodyPr/>
        <a:lstStyle/>
        <a:p>
          <a:endParaRPr lang="fr-FR"/>
        </a:p>
      </dgm:t>
    </dgm:pt>
    <dgm:pt modelId="{6E7F3B47-BB03-4534-8D70-156898969962}" type="pres">
      <dgm:prSet presAssocID="{62DA428B-E7EC-4AB4-BB46-6BBEFC965D3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FCDD676-0894-4944-888D-8069B55892EA}" type="pres">
      <dgm:prSet presAssocID="{3776BE41-CFCB-4239-B8BD-E06A39EA8413}" presName="dummy" presStyleCnt="0"/>
      <dgm:spPr/>
    </dgm:pt>
    <dgm:pt modelId="{93769A4A-D2D5-4A0D-9943-6AAD1692D447}" type="pres">
      <dgm:prSet presAssocID="{3776BE41-CFCB-4239-B8BD-E06A39EA8413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47A68F3-FB83-4D71-B4AC-7E2B9941A9C8}" type="pres">
      <dgm:prSet presAssocID="{FBFAAE9E-8EC0-4C3E-8160-F4D563F323D0}" presName="sibTrans" presStyleLbl="node1" presStyleIdx="0" presStyleCnt="4"/>
      <dgm:spPr/>
      <dgm:t>
        <a:bodyPr/>
        <a:lstStyle/>
        <a:p>
          <a:endParaRPr lang="fr-FR"/>
        </a:p>
      </dgm:t>
    </dgm:pt>
    <dgm:pt modelId="{31EAD741-A491-466D-BFCA-5AFAD8C3528B}" type="pres">
      <dgm:prSet presAssocID="{66D0E05A-7A4C-4DFC-BEEF-B7C2F2B440B8}" presName="dummy" presStyleCnt="0"/>
      <dgm:spPr/>
    </dgm:pt>
    <dgm:pt modelId="{DD7C21D9-A4BD-4463-AA17-DA73AD8B1487}" type="pres">
      <dgm:prSet presAssocID="{66D0E05A-7A4C-4DFC-BEEF-B7C2F2B440B8}" presName="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F4BBEA8-A581-4F95-89A3-05870BB8E467}" type="pres">
      <dgm:prSet presAssocID="{DFB08908-0440-4724-9C71-698C93DF7E6F}" presName="sibTrans" presStyleLbl="node1" presStyleIdx="1" presStyleCnt="4"/>
      <dgm:spPr/>
      <dgm:t>
        <a:bodyPr/>
        <a:lstStyle/>
        <a:p>
          <a:endParaRPr lang="fr-FR"/>
        </a:p>
      </dgm:t>
    </dgm:pt>
    <dgm:pt modelId="{80350018-B7BC-4841-857A-AE7A52D48C04}" type="pres">
      <dgm:prSet presAssocID="{6D3184E7-77A9-4347-A02F-C38097BD2E45}" presName="dummy" presStyleCnt="0"/>
      <dgm:spPr/>
    </dgm:pt>
    <dgm:pt modelId="{681CB59A-F0A0-41B0-B43B-18681C34AFE1}" type="pres">
      <dgm:prSet presAssocID="{6D3184E7-77A9-4347-A02F-C38097BD2E45}" presName="node" presStyleLbl="revTx" presStyleIdx="2" presStyleCnt="4" custScaleX="121415" custScaleY="110544" custRadScaleRad="102337" custRadScaleInc="208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1A2CE29-B7AD-4BC7-AC3C-1E3796C21FFE}" type="pres">
      <dgm:prSet presAssocID="{862871DB-DB20-411E-9FC7-6C7A75CBC766}" presName="sibTrans" presStyleLbl="node1" presStyleIdx="2" presStyleCnt="4"/>
      <dgm:spPr/>
      <dgm:t>
        <a:bodyPr/>
        <a:lstStyle/>
        <a:p>
          <a:endParaRPr lang="fr-FR"/>
        </a:p>
      </dgm:t>
    </dgm:pt>
    <dgm:pt modelId="{9B23CD14-ECAE-4E37-B9A1-B08F3A0CF8D3}" type="pres">
      <dgm:prSet presAssocID="{558A74AD-3B80-4C87-A58A-81FA50775485}" presName="dummy" presStyleCnt="0"/>
      <dgm:spPr/>
    </dgm:pt>
    <dgm:pt modelId="{E4025981-5B29-4860-91BD-BC64EE4C44DB}" type="pres">
      <dgm:prSet presAssocID="{558A74AD-3B80-4C87-A58A-81FA50775485}" presName="node" presStyleLbl="revTx" presStyleIdx="3" presStyleCnt="4" custScaleX="12209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56753D7-62B9-4254-9654-B3026F1CE1F9}" type="pres">
      <dgm:prSet presAssocID="{A7103921-5018-450E-BB4D-04EF04A9FBC0}" presName="sibTrans" presStyleLbl="node1" presStyleIdx="3" presStyleCnt="4"/>
      <dgm:spPr/>
      <dgm:t>
        <a:bodyPr/>
        <a:lstStyle/>
        <a:p>
          <a:endParaRPr lang="fr-FR"/>
        </a:p>
      </dgm:t>
    </dgm:pt>
  </dgm:ptLst>
  <dgm:cxnLst>
    <dgm:cxn modelId="{24F78B2D-6717-4E8B-A523-3CBF6464DB5D}" type="presOf" srcId="{A7103921-5018-450E-BB4D-04EF04A9FBC0}" destId="{256753D7-62B9-4254-9654-B3026F1CE1F9}" srcOrd="0" destOrd="0" presId="urn:microsoft.com/office/officeart/2005/8/layout/cycle1"/>
    <dgm:cxn modelId="{C766C06B-46FC-4B0C-A28E-5FF6B0E54BAC}" type="presOf" srcId="{62DA428B-E7EC-4AB4-BB46-6BBEFC965D36}" destId="{6E7F3B47-BB03-4534-8D70-156898969962}" srcOrd="0" destOrd="0" presId="urn:microsoft.com/office/officeart/2005/8/layout/cycle1"/>
    <dgm:cxn modelId="{259779B7-487D-4EB5-A560-3EE09B56DC9D}" type="presOf" srcId="{DFB08908-0440-4724-9C71-698C93DF7E6F}" destId="{FF4BBEA8-A581-4F95-89A3-05870BB8E467}" srcOrd="0" destOrd="0" presId="urn:microsoft.com/office/officeart/2005/8/layout/cycle1"/>
    <dgm:cxn modelId="{903B6BED-C4C2-4B73-B625-89E854100761}" type="presOf" srcId="{6D3184E7-77A9-4347-A02F-C38097BD2E45}" destId="{681CB59A-F0A0-41B0-B43B-18681C34AFE1}" srcOrd="0" destOrd="0" presId="urn:microsoft.com/office/officeart/2005/8/layout/cycle1"/>
    <dgm:cxn modelId="{C79FE03A-E34F-41C5-97E0-A94C03704323}" type="presOf" srcId="{862871DB-DB20-411E-9FC7-6C7A75CBC766}" destId="{E1A2CE29-B7AD-4BC7-AC3C-1E3796C21FFE}" srcOrd="0" destOrd="0" presId="urn:microsoft.com/office/officeart/2005/8/layout/cycle1"/>
    <dgm:cxn modelId="{D2E42DCF-65A6-46B6-834B-1263D69FD971}" type="presOf" srcId="{FBFAAE9E-8EC0-4C3E-8160-F4D563F323D0}" destId="{C47A68F3-FB83-4D71-B4AC-7E2B9941A9C8}" srcOrd="0" destOrd="0" presId="urn:microsoft.com/office/officeart/2005/8/layout/cycle1"/>
    <dgm:cxn modelId="{A1328471-FCF4-426F-8B5C-09975DB0E2D2}" type="presOf" srcId="{558A74AD-3B80-4C87-A58A-81FA50775485}" destId="{E4025981-5B29-4860-91BD-BC64EE4C44DB}" srcOrd="0" destOrd="0" presId="urn:microsoft.com/office/officeart/2005/8/layout/cycle1"/>
    <dgm:cxn modelId="{5256E378-6C94-4BC5-9A80-1F40F486F4D7}" type="presOf" srcId="{3776BE41-CFCB-4239-B8BD-E06A39EA8413}" destId="{93769A4A-D2D5-4A0D-9943-6AAD1692D447}" srcOrd="0" destOrd="0" presId="urn:microsoft.com/office/officeart/2005/8/layout/cycle1"/>
    <dgm:cxn modelId="{AE5A2172-A000-4951-ACD7-15E1A136832A}" srcId="{62DA428B-E7EC-4AB4-BB46-6BBEFC965D36}" destId="{558A74AD-3B80-4C87-A58A-81FA50775485}" srcOrd="3" destOrd="0" parTransId="{A25589F0-D53F-4137-960B-358FF0CD3FC9}" sibTransId="{A7103921-5018-450E-BB4D-04EF04A9FBC0}"/>
    <dgm:cxn modelId="{116C4BB3-0132-4D78-A7D0-CDFBF02961AE}" srcId="{62DA428B-E7EC-4AB4-BB46-6BBEFC965D36}" destId="{66D0E05A-7A4C-4DFC-BEEF-B7C2F2B440B8}" srcOrd="1" destOrd="0" parTransId="{09E65C50-E708-4483-8C69-5F0312A8AD8E}" sibTransId="{DFB08908-0440-4724-9C71-698C93DF7E6F}"/>
    <dgm:cxn modelId="{C6E6A376-53EE-49B9-A4EC-45BDE3C7101D}" srcId="{62DA428B-E7EC-4AB4-BB46-6BBEFC965D36}" destId="{6D3184E7-77A9-4347-A02F-C38097BD2E45}" srcOrd="2" destOrd="0" parTransId="{C485F348-37D8-4D2B-874F-FADED93A273E}" sibTransId="{862871DB-DB20-411E-9FC7-6C7A75CBC766}"/>
    <dgm:cxn modelId="{0375DAD1-9E17-4F09-B673-BD2E8F0E2320}" srcId="{62DA428B-E7EC-4AB4-BB46-6BBEFC965D36}" destId="{3776BE41-CFCB-4239-B8BD-E06A39EA8413}" srcOrd="0" destOrd="0" parTransId="{DA082740-F380-44E0-B439-84BCE92E934E}" sibTransId="{FBFAAE9E-8EC0-4C3E-8160-F4D563F323D0}"/>
    <dgm:cxn modelId="{D37D7855-8388-4FDA-AF33-07DD4D196CB5}" type="presOf" srcId="{66D0E05A-7A4C-4DFC-BEEF-B7C2F2B440B8}" destId="{DD7C21D9-A4BD-4463-AA17-DA73AD8B1487}" srcOrd="0" destOrd="0" presId="urn:microsoft.com/office/officeart/2005/8/layout/cycle1"/>
    <dgm:cxn modelId="{74158413-AFF8-4B3D-85D3-D2BFF478A7FE}" type="presParOf" srcId="{6E7F3B47-BB03-4534-8D70-156898969962}" destId="{EFCDD676-0894-4944-888D-8069B55892EA}" srcOrd="0" destOrd="0" presId="urn:microsoft.com/office/officeart/2005/8/layout/cycle1"/>
    <dgm:cxn modelId="{7EB9E4A6-A388-4807-9FB0-A2A3A6D7F3C4}" type="presParOf" srcId="{6E7F3B47-BB03-4534-8D70-156898969962}" destId="{93769A4A-D2D5-4A0D-9943-6AAD1692D447}" srcOrd="1" destOrd="0" presId="urn:microsoft.com/office/officeart/2005/8/layout/cycle1"/>
    <dgm:cxn modelId="{038C9552-E635-41DE-A51E-11039C7CE607}" type="presParOf" srcId="{6E7F3B47-BB03-4534-8D70-156898969962}" destId="{C47A68F3-FB83-4D71-B4AC-7E2B9941A9C8}" srcOrd="2" destOrd="0" presId="urn:microsoft.com/office/officeart/2005/8/layout/cycle1"/>
    <dgm:cxn modelId="{44137CF5-C6A7-4849-8A42-5D7D84D98ADE}" type="presParOf" srcId="{6E7F3B47-BB03-4534-8D70-156898969962}" destId="{31EAD741-A491-466D-BFCA-5AFAD8C3528B}" srcOrd="3" destOrd="0" presId="urn:microsoft.com/office/officeart/2005/8/layout/cycle1"/>
    <dgm:cxn modelId="{0AD14277-2C40-4BFC-97BC-0F6582ECFBFD}" type="presParOf" srcId="{6E7F3B47-BB03-4534-8D70-156898969962}" destId="{DD7C21D9-A4BD-4463-AA17-DA73AD8B1487}" srcOrd="4" destOrd="0" presId="urn:microsoft.com/office/officeart/2005/8/layout/cycle1"/>
    <dgm:cxn modelId="{4829F999-D832-49B6-982D-AD41BBA80ECB}" type="presParOf" srcId="{6E7F3B47-BB03-4534-8D70-156898969962}" destId="{FF4BBEA8-A581-4F95-89A3-05870BB8E467}" srcOrd="5" destOrd="0" presId="urn:microsoft.com/office/officeart/2005/8/layout/cycle1"/>
    <dgm:cxn modelId="{C64032B6-31B0-4ECC-A2AC-FC3BBF9A94CE}" type="presParOf" srcId="{6E7F3B47-BB03-4534-8D70-156898969962}" destId="{80350018-B7BC-4841-857A-AE7A52D48C04}" srcOrd="6" destOrd="0" presId="urn:microsoft.com/office/officeart/2005/8/layout/cycle1"/>
    <dgm:cxn modelId="{FA1F3692-C148-4237-B3AA-17BC40A7FD71}" type="presParOf" srcId="{6E7F3B47-BB03-4534-8D70-156898969962}" destId="{681CB59A-F0A0-41B0-B43B-18681C34AFE1}" srcOrd="7" destOrd="0" presId="urn:microsoft.com/office/officeart/2005/8/layout/cycle1"/>
    <dgm:cxn modelId="{AEB5919B-715A-4DD2-BC1D-9E0945D4243D}" type="presParOf" srcId="{6E7F3B47-BB03-4534-8D70-156898969962}" destId="{E1A2CE29-B7AD-4BC7-AC3C-1E3796C21FFE}" srcOrd="8" destOrd="0" presId="urn:microsoft.com/office/officeart/2005/8/layout/cycle1"/>
    <dgm:cxn modelId="{2B607744-F4C3-47C9-836E-0B308AAD012A}" type="presParOf" srcId="{6E7F3B47-BB03-4534-8D70-156898969962}" destId="{9B23CD14-ECAE-4E37-B9A1-B08F3A0CF8D3}" srcOrd="9" destOrd="0" presId="urn:microsoft.com/office/officeart/2005/8/layout/cycle1"/>
    <dgm:cxn modelId="{78412514-2D78-4FFC-A011-72478B3745C2}" type="presParOf" srcId="{6E7F3B47-BB03-4534-8D70-156898969962}" destId="{E4025981-5B29-4860-91BD-BC64EE4C44DB}" srcOrd="10" destOrd="0" presId="urn:microsoft.com/office/officeart/2005/8/layout/cycle1"/>
    <dgm:cxn modelId="{9323D380-4F03-4DF3-AB14-2097938CA899}" type="presParOf" srcId="{6E7F3B47-BB03-4534-8D70-156898969962}" destId="{256753D7-62B9-4254-9654-B3026F1CE1F9}" srcOrd="11" destOrd="0" presId="urn:microsoft.com/office/officeart/2005/8/layout/cycle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D51A4D-7E26-4497-A06D-455095282B84}" type="datetimeFigureOut">
              <a:rPr lang="fr-FR" smtClean="0"/>
              <a:pPr/>
              <a:t>11/05/2009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EA0CAE-FA05-45B3-B1E2-2C12EE594E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EE1F11-2860-4A3D-B964-DA27EB390B32}" type="datetimeFigureOut">
              <a:rPr lang="fr-FR" smtClean="0"/>
              <a:pPr/>
              <a:t>11/05/2009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E6A39-3308-4C0B-8B3D-FBE84D80C0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E6A39-3308-4C0B-8B3D-FBE84D80C02A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dirty="0" smtClean="0"/>
          </a:p>
        </p:txBody>
      </p:sp>
      <p:sp>
        <p:nvSpPr>
          <p:cNvPr id="5222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5CA53A-56B9-4454-89DE-9D7310C4101B}" type="slidenum">
              <a:rPr lang="fr-FR" smtClean="0"/>
              <a:pPr/>
              <a:t>2</a:t>
            </a:fld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E-</a:t>
            </a:r>
            <a:r>
              <a:rPr lang="fr-FR" dirty="0" err="1" smtClean="0"/>
              <a:t>learning</a:t>
            </a:r>
            <a:r>
              <a:rPr lang="fr-FR" dirty="0" smtClean="0"/>
              <a:t> : accessible</a:t>
            </a:r>
            <a:r>
              <a:rPr lang="fr-FR" baseline="0" dirty="0" smtClean="0"/>
              <a:t> 24H/24. Peut être revu, interrompu, repris</a:t>
            </a:r>
          </a:p>
          <a:p>
            <a:r>
              <a:rPr lang="fr-FR" baseline="0" dirty="0" smtClean="0"/>
              <a:t>Cours : apport e connaissances. Accompagné d’un support de cours</a:t>
            </a:r>
          </a:p>
          <a:p>
            <a:r>
              <a:rPr lang="fr-FR" baseline="0" dirty="0" smtClean="0"/>
              <a:t>Séquences e-</a:t>
            </a:r>
            <a:r>
              <a:rPr lang="fr-FR" baseline="0" dirty="0" err="1" smtClean="0"/>
              <a:t>learning</a:t>
            </a:r>
            <a:r>
              <a:rPr lang="fr-FR" baseline="0" dirty="0" smtClean="0"/>
              <a:t> organisées en séquences d’un équivalent </a:t>
            </a:r>
            <a:r>
              <a:rPr lang="fr-FR" baseline="0" dirty="0" err="1" smtClean="0"/>
              <a:t>présentiel</a:t>
            </a:r>
            <a:r>
              <a:rPr lang="fr-FR" baseline="0" dirty="0" smtClean="0"/>
              <a:t> égal à la durée du temps de formation possible de l’étudiant</a:t>
            </a:r>
          </a:p>
          <a:p>
            <a:r>
              <a:rPr lang="fr-FR" baseline="0" dirty="0" smtClean="0"/>
              <a:t>Notamment, chaque séquence fait 2H. Le calendrier tient compte du temps disponible de l’étudiant pour se former, à savoir 1 séquence tous les 2 jours</a:t>
            </a:r>
          </a:p>
          <a:p>
            <a:r>
              <a:rPr lang="fr-FR" baseline="0" dirty="0" smtClean="0"/>
              <a:t>Afin que l’étudiant n’ait pas à attendre le rendez-vous de CV pour avoir des réponses, un forum de discussion est ouvert et permet un échange avec l’enseignant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E6A39-3308-4C0B-8B3D-FBE84D80C02A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aseline="0" dirty="0" smtClean="0"/>
              <a:t>Le décalage dans le temps entre le moment où l’étudiant prend connaissance du contenu, acquiert le savoir, et le moment où il échange avec l’enseignant est source de maturation du savoir : constat est fait que les questions posées lors de l’échange avec l’enseignant sont d’un excellent niveau d’appropriation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E6A39-3308-4C0B-8B3D-FBE84D80C02A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BDD9-2C7E-4C0F-AFF3-EF70B6992AD2}" type="slidenum">
              <a:rPr lang="fr-FR"/>
              <a:pPr/>
              <a:t>5</a:t>
            </a:fld>
            <a:endParaRPr lang="fr-FR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33079E-56E4-42A7-80BC-426962E085AF}" type="slidenum">
              <a:rPr lang="fr-FR"/>
              <a:pPr/>
              <a:t>6</a:t>
            </a:fld>
            <a:endParaRPr lang="fr-FR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BB8FE0-C392-4382-8921-E6FFE28B9ADD}" type="slidenum">
              <a:rPr lang="fr-FR"/>
              <a:pPr/>
              <a:t>7</a:t>
            </a:fld>
            <a:endParaRPr lang="fr-FR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418C2-3444-4F74-B735-8BDDB02A4616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32370F52-6122-43CA-AC90-CA8F073CD863}" type="datetimeFigureOut">
              <a:rPr lang="fr-FR" smtClean="0"/>
              <a:pPr/>
              <a:t>11/05/2009</a:t>
            </a:fld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0BC5DDA-1F92-4E51-AE0D-AE47537C7F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370F52-6122-43CA-AC90-CA8F073CD863}" type="datetimeFigureOut">
              <a:rPr lang="fr-FR" smtClean="0"/>
              <a:pPr/>
              <a:t>11/05/2009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C5DDA-1F92-4E51-AE0D-AE47537C7F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370F52-6122-43CA-AC90-CA8F073CD863}" type="datetimeFigureOut">
              <a:rPr lang="fr-FR" smtClean="0"/>
              <a:pPr/>
              <a:t>11/05/2009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C5DDA-1F92-4E51-AE0D-AE47537C7F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8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58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584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584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358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3585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0BC5DDA-1F92-4E51-AE0D-AE47537C7F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370F52-6122-43CA-AC90-CA8F073CD863}" type="datetimeFigureOut">
              <a:rPr lang="fr-FR" smtClean="0"/>
              <a:pPr/>
              <a:t>11/05/2009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C5DDA-1F92-4E51-AE0D-AE47537C7F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370F52-6122-43CA-AC90-CA8F073CD863}" type="datetimeFigureOut">
              <a:rPr lang="fr-FR" smtClean="0"/>
              <a:pPr/>
              <a:t>11/05/2009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C5DDA-1F92-4E51-AE0D-AE47537C7F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370F52-6122-43CA-AC90-CA8F073CD863}" type="datetimeFigureOut">
              <a:rPr lang="fr-FR" smtClean="0"/>
              <a:pPr/>
              <a:t>11/05/2009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C5DDA-1F92-4E51-AE0D-AE47537C7F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370F52-6122-43CA-AC90-CA8F073CD863}" type="datetimeFigureOut">
              <a:rPr lang="fr-FR" smtClean="0"/>
              <a:pPr/>
              <a:t>11/05/2009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C5DDA-1F92-4E51-AE0D-AE47537C7F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370F52-6122-43CA-AC90-CA8F073CD863}" type="datetimeFigureOut">
              <a:rPr lang="fr-FR" smtClean="0"/>
              <a:pPr/>
              <a:t>11/05/2009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C5DDA-1F92-4E51-AE0D-AE47537C7F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370F52-6122-43CA-AC90-CA8F073CD863}" type="datetimeFigureOut">
              <a:rPr lang="fr-FR" smtClean="0"/>
              <a:pPr/>
              <a:t>11/05/2009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C5DDA-1F92-4E51-AE0D-AE47537C7F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370F52-6122-43CA-AC90-CA8F073CD863}" type="datetimeFigureOut">
              <a:rPr lang="fr-FR" smtClean="0"/>
              <a:pPr/>
              <a:t>11/05/2009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C5DDA-1F92-4E51-AE0D-AE47537C7F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370F52-6122-43CA-AC90-CA8F073CD863}" type="datetimeFigureOut">
              <a:rPr lang="fr-FR" smtClean="0"/>
              <a:pPr/>
              <a:t>11/05/2009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C5DDA-1F92-4E51-AE0D-AE47537C7F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370F52-6122-43CA-AC90-CA8F073CD863}" type="datetimeFigureOut">
              <a:rPr lang="fr-FR" smtClean="0"/>
              <a:pPr/>
              <a:t>11/05/2009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C5DDA-1F92-4E51-AE0D-AE47537C7F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370F52-6122-43CA-AC90-CA8F073CD863}" type="datetimeFigureOut">
              <a:rPr lang="fr-FR" smtClean="0"/>
              <a:pPr/>
              <a:t>11/05/2009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C5DDA-1F92-4E51-AE0D-AE47537C7F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370F52-6122-43CA-AC90-CA8F073CD863}" type="datetimeFigureOut">
              <a:rPr lang="fr-FR" smtClean="0"/>
              <a:pPr/>
              <a:t>11/05/2009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C5DDA-1F92-4E51-AE0D-AE47537C7F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370F52-6122-43CA-AC90-CA8F073CD863}" type="datetimeFigureOut">
              <a:rPr lang="fr-FR" smtClean="0"/>
              <a:pPr/>
              <a:t>11/05/2009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C5DDA-1F92-4E51-AE0D-AE47537C7F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370F52-6122-43CA-AC90-CA8F073CD863}" type="datetimeFigureOut">
              <a:rPr lang="fr-FR" smtClean="0"/>
              <a:pPr/>
              <a:t>11/05/2009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C5DDA-1F92-4E51-AE0D-AE47537C7F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370F52-6122-43CA-AC90-CA8F073CD863}" type="datetimeFigureOut">
              <a:rPr lang="fr-FR" smtClean="0"/>
              <a:pPr/>
              <a:t>11/05/2009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C5DDA-1F92-4E51-AE0D-AE47537C7F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370F52-6122-43CA-AC90-CA8F073CD863}" type="datetimeFigureOut">
              <a:rPr lang="fr-FR" smtClean="0"/>
              <a:pPr/>
              <a:t>11/05/2009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C5DDA-1F92-4E51-AE0D-AE47537C7F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370F52-6122-43CA-AC90-CA8F073CD863}" type="datetimeFigureOut">
              <a:rPr lang="fr-FR" smtClean="0"/>
              <a:pPr/>
              <a:t>11/05/2009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C5DDA-1F92-4E51-AE0D-AE47537C7F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370F52-6122-43CA-AC90-CA8F073CD863}" type="datetimeFigureOut">
              <a:rPr lang="fr-FR" smtClean="0"/>
              <a:pPr/>
              <a:t>11/05/2009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C5DDA-1F92-4E51-AE0D-AE47537C7F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370F52-6122-43CA-AC90-CA8F073CD863}" type="datetimeFigureOut">
              <a:rPr lang="fr-FR" smtClean="0"/>
              <a:pPr/>
              <a:t>11/05/2009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C5DDA-1F92-4E51-AE0D-AE47537C7F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Cliquer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Cliquer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32370F52-6122-43CA-AC90-CA8F073CD863}" type="datetimeFigureOut">
              <a:rPr lang="fr-FR" smtClean="0"/>
              <a:pPr/>
              <a:t>11/05/2009</a:t>
            </a:fld>
            <a:endParaRPr lang="fr-FR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F0BC5DDA-1F92-4E51-AE0D-AE47537C7F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fr-FR" sz="2400">
              <a:latin typeface="Tahoma" pitchFamily="34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fr-FR" sz="2400">
              <a:latin typeface="Tahoma" pitchFamily="34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fr-FR" sz="2400">
              <a:latin typeface="Tahoma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fr-FR" sz="2400">
              <a:latin typeface="Tahoma" pitchFamily="34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fr-FR" sz="2400">
              <a:latin typeface="Tahoma" pitchFamily="34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fr-FR" sz="2400">
              <a:latin typeface="Tahoma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fr-FR" sz="2400">
              <a:latin typeface="Tahoma" pitchFamily="34" charset="0"/>
            </a:endParaRPr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Cliquer pour modifier le style du titre du masque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Cliquer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348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fld id="{32370F52-6122-43CA-AC90-CA8F073CD863}" type="datetimeFigureOut">
              <a:rPr lang="fr-FR" smtClean="0"/>
              <a:pPr/>
              <a:t>11/05/2009</a:t>
            </a:fld>
            <a:endParaRPr lang="fr-FR"/>
          </a:p>
        </p:txBody>
      </p:sp>
      <p:sp>
        <p:nvSpPr>
          <p:cNvPr id="348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348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F0BC5DDA-1F92-4E51-AE0D-AE47537C7F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dirty="0" smtClean="0"/>
              <a:t>TIC &amp; PEDAGOGIE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700862" cy="1752600"/>
          </a:xfrm>
        </p:spPr>
        <p:txBody>
          <a:bodyPr/>
          <a:lstStyle/>
          <a:p>
            <a:r>
              <a:rPr lang="fr-FR" dirty="0" smtClean="0"/>
              <a:t>COROLIA Formation</a:t>
            </a:r>
          </a:p>
          <a:p>
            <a:r>
              <a:rPr lang="fr-FR" dirty="0" smtClean="0"/>
              <a:t>Service de FOAD de Télécom Lille 1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496224" y="5072074"/>
            <a:ext cx="2151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Véronique MISERY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497215" y="6143644"/>
            <a:ext cx="6146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PRINTEMPS d’UNIT - </a:t>
            </a:r>
            <a:r>
              <a:rPr lang="fr-FR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Saint-Etiennne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12-13 et 14 mai 2009</a:t>
            </a:r>
            <a:endParaRPr lang="fr-FR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1026"/>
          <p:cNvSpPr>
            <a:spLocks noChangeArrowheads="1"/>
          </p:cNvSpPr>
          <p:nvPr/>
        </p:nvSpPr>
        <p:spPr bwMode="auto">
          <a:xfrm>
            <a:off x="1185898" y="1176326"/>
            <a:ext cx="8458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fr-FR" sz="3600" dirty="0">
                <a:solidFill>
                  <a:schemeClr val="tx2"/>
                </a:solidFill>
              </a:rPr>
              <a:t>Semaines en entreprise</a:t>
            </a:r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</p:nvPr>
        </p:nvGraphicFramePr>
        <p:xfrm>
          <a:off x="1028704" y="2457457"/>
          <a:ext cx="7043758" cy="3829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8678" name="ZoneTexte 8"/>
          <p:cNvSpPr txBox="1">
            <a:spLocks noChangeArrowheads="1"/>
          </p:cNvSpPr>
          <p:nvPr/>
        </p:nvSpPr>
        <p:spPr bwMode="auto">
          <a:xfrm>
            <a:off x="4000500" y="4181483"/>
            <a:ext cx="11239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Soutien</a:t>
            </a:r>
          </a:p>
        </p:txBody>
      </p:sp>
      <p:sp>
        <p:nvSpPr>
          <p:cNvPr id="12" name="Ellipse 11"/>
          <p:cNvSpPr/>
          <p:nvPr/>
        </p:nvSpPr>
        <p:spPr>
          <a:xfrm>
            <a:off x="6786585" y="2143122"/>
            <a:ext cx="1071563" cy="92868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fr-FR" sz="2000" dirty="0"/>
              <a:t>1 H / jour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 rot="18726574">
            <a:off x="5993413" y="4925862"/>
            <a:ext cx="3060453" cy="95410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0" hangingPunct="0">
              <a:defRPr/>
            </a:pPr>
            <a:r>
              <a:rPr lang="fr-FR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Apport de </a:t>
            </a:r>
            <a:br>
              <a:rPr lang="fr-FR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fr-FR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connaissance</a:t>
            </a:r>
          </a:p>
        </p:txBody>
      </p:sp>
      <p:sp>
        <p:nvSpPr>
          <p:cNvPr id="14" name="Rectangle 13"/>
          <p:cNvSpPr/>
          <p:nvPr/>
        </p:nvSpPr>
        <p:spPr>
          <a:xfrm rot="18865556">
            <a:off x="0" y="2702131"/>
            <a:ext cx="3190874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0" hangingPunct="0">
              <a:defRPr/>
            </a:pPr>
            <a:r>
              <a:rPr lang="fr-FR" sz="28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AppROPRIATION</a:t>
            </a:r>
            <a:endParaRPr lang="fr-FR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dt" sz="half" idx="4294967295"/>
          </p:nvPr>
        </p:nvSpPr>
        <p:spPr>
          <a:xfrm>
            <a:off x="285720" y="6605590"/>
            <a:ext cx="4071966" cy="252434"/>
          </a:xfrm>
          <a:prstGeom prst="rect">
            <a:avLst/>
          </a:prstGeom>
        </p:spPr>
        <p:txBody>
          <a:bodyPr/>
          <a:lstStyle>
            <a:lvl1pPr>
              <a:tabLst/>
              <a:defRPr sz="900" baseline="0">
                <a:solidFill>
                  <a:schemeClr val="bg2"/>
                </a:solidFill>
              </a:defRPr>
            </a:lvl1pPr>
          </a:lstStyle>
          <a:p>
            <a:r>
              <a:rPr lang="fr-FR" dirty="0" smtClean="0"/>
              <a:t>Véronique MISERY - COROLIA Formation -  Printemps d’UNIT mai 2009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/>
          <p:cNvSpPr/>
          <p:nvPr/>
        </p:nvSpPr>
        <p:spPr>
          <a:xfrm>
            <a:off x="2214546" y="2117715"/>
            <a:ext cx="4786346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0" hangingPunct="0">
              <a:defRPr/>
            </a:pPr>
            <a:r>
              <a:rPr lang="fr-FR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Apport de </a:t>
            </a:r>
            <a:r>
              <a:rPr lang="fr-FR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connaissances </a:t>
            </a:r>
            <a:endParaRPr lang="fr-FR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1043022" y="1176326"/>
            <a:ext cx="8458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fr-FR" sz="36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Le dispositif de formation </a:t>
            </a:r>
          </a:p>
        </p:txBody>
      </p:sp>
      <p:grpSp>
        <p:nvGrpSpPr>
          <p:cNvPr id="2" name="Groupe 16"/>
          <p:cNvGrpSpPr/>
          <p:nvPr/>
        </p:nvGrpSpPr>
        <p:grpSpPr>
          <a:xfrm>
            <a:off x="1571604" y="2974971"/>
            <a:ext cx="6000792" cy="3597301"/>
            <a:chOff x="1003318" y="2214554"/>
            <a:chExt cx="6000792" cy="3597301"/>
          </a:xfrm>
        </p:grpSpPr>
        <p:sp>
          <p:nvSpPr>
            <p:cNvPr id="29" name="Rectangle à coins arrondis 28"/>
            <p:cNvSpPr/>
            <p:nvPr/>
          </p:nvSpPr>
          <p:spPr>
            <a:xfrm>
              <a:off x="2214546" y="2214554"/>
              <a:ext cx="4714908" cy="114300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Text Box 1031"/>
            <p:cNvSpPr txBox="1">
              <a:spLocks noChangeArrowheads="1"/>
            </p:cNvSpPr>
            <p:nvPr/>
          </p:nvSpPr>
          <p:spPr bwMode="auto">
            <a:xfrm>
              <a:off x="2090758" y="4357690"/>
              <a:ext cx="29718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1" i="1" dirty="0" smtClean="0"/>
                <a:t>E-</a:t>
              </a:r>
              <a:r>
                <a:rPr lang="fr-FR" b="1" i="1" dirty="0" err="1" smtClean="0"/>
                <a:t>learning</a:t>
              </a:r>
              <a:r>
                <a:rPr lang="fr-FR" dirty="0" smtClean="0"/>
                <a:t> </a:t>
              </a:r>
              <a:endParaRPr lang="fr-FR" dirty="0"/>
            </a:p>
          </p:txBody>
        </p:sp>
        <p:graphicFrame>
          <p:nvGraphicFramePr>
            <p:cNvPr id="10" name="Object 1032"/>
            <p:cNvGraphicFramePr>
              <a:graphicFrameLocks noChangeAspect="1"/>
            </p:cNvGraphicFramePr>
            <p:nvPr/>
          </p:nvGraphicFramePr>
          <p:xfrm>
            <a:off x="5373703" y="3786190"/>
            <a:ext cx="1295400" cy="631825"/>
          </p:xfrm>
          <a:graphic>
            <a:graphicData uri="http://schemas.openxmlformats.org/presentationml/2006/ole">
              <p:oleObj spid="_x0000_s4098" name="Clip" r:id="rId4" imgW="1035720" imgH="504720" progId="">
                <p:embed/>
              </p:oleObj>
            </a:graphicData>
          </a:graphic>
        </p:graphicFrame>
        <p:sp>
          <p:nvSpPr>
            <p:cNvPr id="11" name="Text Box 1033"/>
            <p:cNvSpPr txBox="1">
              <a:spLocks noChangeArrowheads="1"/>
            </p:cNvSpPr>
            <p:nvPr/>
          </p:nvSpPr>
          <p:spPr bwMode="auto">
            <a:xfrm>
              <a:off x="5221303" y="4418015"/>
              <a:ext cx="1782807" cy="7016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fr-FR" sz="2000" dirty="0"/>
                <a:t>@Plate forme</a:t>
              </a:r>
            </a:p>
            <a:p>
              <a:pPr algn="ctr"/>
              <a:r>
                <a:rPr lang="fr-FR" sz="2000" dirty="0"/>
                <a:t>de e-</a:t>
              </a:r>
              <a:r>
                <a:rPr lang="fr-FR" sz="2000" dirty="0" err="1"/>
                <a:t>learning</a:t>
              </a:r>
              <a:endParaRPr lang="fr-FR" dirty="0"/>
            </a:p>
          </p:txBody>
        </p:sp>
        <p:sp>
          <p:nvSpPr>
            <p:cNvPr id="12" name="Line 1034"/>
            <p:cNvSpPr>
              <a:spLocks noChangeShapeType="1"/>
            </p:cNvSpPr>
            <p:nvPr/>
          </p:nvSpPr>
          <p:spPr bwMode="auto">
            <a:xfrm>
              <a:off x="3767142" y="4738690"/>
              <a:ext cx="1219200" cy="15240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3" name="Line 1035"/>
            <p:cNvSpPr>
              <a:spLocks noChangeShapeType="1"/>
            </p:cNvSpPr>
            <p:nvPr/>
          </p:nvSpPr>
          <p:spPr bwMode="auto">
            <a:xfrm flipV="1">
              <a:off x="3767142" y="4357690"/>
              <a:ext cx="1219200" cy="15240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3249362" y="2214554"/>
              <a:ext cx="26452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chemeClr val="bg1"/>
                  </a:solidFill>
                </a:rPr>
                <a:t>Cours - conférences</a:t>
              </a:r>
              <a:endParaRPr lang="fr-FR" dirty="0">
                <a:solidFill>
                  <a:schemeClr val="bg1"/>
                </a:solidFill>
              </a:endParaRPr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2428860" y="2714620"/>
              <a:ext cx="42954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solidFill>
                    <a:schemeClr val="bg1"/>
                  </a:solidFill>
                </a:rPr>
                <a:t>En mode </a:t>
              </a:r>
              <a:r>
                <a:rPr lang="fr-FR" dirty="0" err="1" smtClean="0">
                  <a:solidFill>
                    <a:schemeClr val="bg1"/>
                  </a:solidFill>
                </a:rPr>
                <a:t>présentiel</a:t>
              </a:r>
              <a:r>
                <a:rPr lang="fr-FR" dirty="0" smtClean="0">
                  <a:solidFill>
                    <a:schemeClr val="bg1"/>
                  </a:solidFill>
                </a:rPr>
                <a:t> ou à distance </a:t>
              </a:r>
              <a:endParaRPr lang="fr-FR" dirty="0">
                <a:solidFill>
                  <a:schemeClr val="bg1"/>
                </a:solidFill>
              </a:endParaRPr>
            </a:p>
          </p:txBody>
        </p:sp>
        <p:sp>
          <p:nvSpPr>
            <p:cNvPr id="26" name="Text Box 1089"/>
            <p:cNvSpPr txBox="1">
              <a:spLocks noChangeArrowheads="1"/>
            </p:cNvSpPr>
            <p:nvPr/>
          </p:nvSpPr>
          <p:spPr bwMode="auto">
            <a:xfrm>
              <a:off x="1003318" y="5286388"/>
              <a:ext cx="278286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1" i="1" dirty="0"/>
                <a:t>S</a:t>
              </a:r>
              <a:r>
                <a:rPr lang="fr-FR" b="1" i="1" dirty="0" smtClean="0"/>
                <a:t>outien </a:t>
              </a:r>
              <a:r>
                <a:rPr lang="fr-FR" b="1" i="1" dirty="0"/>
                <a:t>asynchrone</a:t>
              </a:r>
            </a:p>
          </p:txBody>
        </p:sp>
        <p:sp>
          <p:nvSpPr>
            <p:cNvPr id="27" name="Text Box 1090"/>
            <p:cNvSpPr txBox="1">
              <a:spLocks noChangeArrowheads="1"/>
            </p:cNvSpPr>
            <p:nvPr/>
          </p:nvSpPr>
          <p:spPr bwMode="auto">
            <a:xfrm>
              <a:off x="5214942" y="5287980"/>
              <a:ext cx="1563688" cy="523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fr-FR" sz="2800" dirty="0"/>
                <a:t>@ </a:t>
              </a:r>
              <a:r>
                <a:rPr lang="fr-FR" sz="2800" dirty="0" smtClean="0"/>
                <a:t>Forum</a:t>
              </a:r>
              <a:endParaRPr lang="fr-FR" sz="2800" dirty="0"/>
            </a:p>
          </p:txBody>
        </p:sp>
        <p:sp>
          <p:nvSpPr>
            <p:cNvPr id="28" name="Line 1091"/>
            <p:cNvSpPr>
              <a:spLocks noChangeShapeType="1"/>
            </p:cNvSpPr>
            <p:nvPr/>
          </p:nvSpPr>
          <p:spPr bwMode="auto">
            <a:xfrm>
              <a:off x="3643306" y="5572140"/>
              <a:ext cx="1524000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7" name="Rectangle 14"/>
          <p:cNvSpPr>
            <a:spLocks noGrp="1" noChangeArrowheads="1"/>
          </p:cNvSpPr>
          <p:nvPr>
            <p:ph type="dt" sz="half" idx="4294967295"/>
          </p:nvPr>
        </p:nvSpPr>
        <p:spPr>
          <a:xfrm>
            <a:off x="285720" y="6605590"/>
            <a:ext cx="4071966" cy="252434"/>
          </a:xfrm>
          <a:prstGeom prst="rect">
            <a:avLst/>
          </a:prstGeom>
        </p:spPr>
        <p:txBody>
          <a:bodyPr/>
          <a:lstStyle>
            <a:lvl1pPr>
              <a:tabLst/>
              <a:defRPr sz="900" baseline="0">
                <a:solidFill>
                  <a:schemeClr val="bg2"/>
                </a:solidFill>
              </a:defRPr>
            </a:lvl1pPr>
          </a:lstStyle>
          <a:p>
            <a:r>
              <a:rPr lang="fr-FR" dirty="0" smtClean="0"/>
              <a:t>Véronique MISERY - COROLIA Formation -  Printemps d’UNIT mai 2009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1114460" y="1104888"/>
            <a:ext cx="8458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fr-FR" sz="36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Le dispositif de formation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143108" y="2181517"/>
            <a:ext cx="4786346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0" hangingPunct="0">
              <a:defRPr/>
            </a:pPr>
            <a:r>
              <a:rPr lang="fr-FR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Appropriations </a:t>
            </a:r>
            <a:endParaRPr lang="fr-FR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pSp>
        <p:nvGrpSpPr>
          <p:cNvPr id="2" name="Groupe 17"/>
          <p:cNvGrpSpPr/>
          <p:nvPr/>
        </p:nvGrpSpPr>
        <p:grpSpPr>
          <a:xfrm>
            <a:off x="785786" y="2714930"/>
            <a:ext cx="7929618" cy="3785904"/>
            <a:chOff x="857224" y="2214554"/>
            <a:chExt cx="7929618" cy="3785904"/>
          </a:xfrm>
        </p:grpSpPr>
        <p:sp>
          <p:nvSpPr>
            <p:cNvPr id="15" name="Text Box 1036"/>
            <p:cNvSpPr txBox="1">
              <a:spLocks noChangeArrowheads="1"/>
            </p:cNvSpPr>
            <p:nvPr/>
          </p:nvSpPr>
          <p:spPr bwMode="auto">
            <a:xfrm>
              <a:off x="1533532" y="4038905"/>
              <a:ext cx="218121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1" i="1" dirty="0"/>
                <a:t>C</a:t>
              </a:r>
              <a:r>
                <a:rPr lang="fr-FR" b="1" i="1" dirty="0" smtClean="0"/>
                <a:t>lasse virtuelle</a:t>
              </a:r>
              <a:endParaRPr lang="fr-FR" b="1" i="1" dirty="0"/>
            </a:p>
          </p:txBody>
        </p:sp>
        <p:sp>
          <p:nvSpPr>
            <p:cNvPr id="17" name="Line 1088"/>
            <p:cNvSpPr>
              <a:spLocks noChangeShapeType="1"/>
            </p:cNvSpPr>
            <p:nvPr/>
          </p:nvSpPr>
          <p:spPr bwMode="auto">
            <a:xfrm flipV="1">
              <a:off x="3643306" y="4240537"/>
              <a:ext cx="1428760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3" name="Text Box 1096"/>
            <p:cNvSpPr txBox="1">
              <a:spLocks noChangeArrowheads="1"/>
            </p:cNvSpPr>
            <p:nvPr/>
          </p:nvSpPr>
          <p:spPr bwMode="auto">
            <a:xfrm>
              <a:off x="857224" y="5532443"/>
              <a:ext cx="29289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1" i="1" dirty="0"/>
                <a:t>Du travail </a:t>
              </a:r>
              <a:r>
                <a:rPr lang="fr-FR" b="1" i="1" dirty="0" smtClean="0"/>
                <a:t>personnel</a:t>
              </a:r>
              <a:endParaRPr lang="fr-FR" b="1" i="1" dirty="0"/>
            </a:p>
          </p:txBody>
        </p:sp>
        <p:sp>
          <p:nvSpPr>
            <p:cNvPr id="74" name="Text Box 1097"/>
            <p:cNvSpPr txBox="1">
              <a:spLocks noChangeArrowheads="1"/>
            </p:cNvSpPr>
            <p:nvPr/>
          </p:nvSpPr>
          <p:spPr bwMode="auto">
            <a:xfrm>
              <a:off x="5205442" y="5538793"/>
              <a:ext cx="3581400" cy="46166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fr-FR" dirty="0" smtClean="0"/>
                <a:t>Individuel et en groupe</a:t>
              </a:r>
              <a:endParaRPr lang="fr-FR" sz="2800" dirty="0"/>
            </a:p>
          </p:txBody>
        </p:sp>
        <p:sp>
          <p:nvSpPr>
            <p:cNvPr id="75" name="Line 1098"/>
            <p:cNvSpPr>
              <a:spLocks noChangeShapeType="1"/>
            </p:cNvSpPr>
            <p:nvPr/>
          </p:nvSpPr>
          <p:spPr bwMode="auto">
            <a:xfrm>
              <a:off x="3643306" y="5837243"/>
              <a:ext cx="1524000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5214942" y="3988052"/>
              <a:ext cx="1515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@ 1 ou 1,5 h</a:t>
              </a:r>
              <a:endParaRPr lang="fr-FR" sz="1800" dirty="0">
                <a:solidFill>
                  <a:srgbClr val="FF0000"/>
                </a:solidFill>
              </a:endParaRPr>
            </a:p>
          </p:txBody>
        </p:sp>
        <p:sp>
          <p:nvSpPr>
            <p:cNvPr id="24" name="Rectangle à coins arrondis 23"/>
            <p:cNvSpPr/>
            <p:nvPr/>
          </p:nvSpPr>
          <p:spPr>
            <a:xfrm>
              <a:off x="2214546" y="2214554"/>
              <a:ext cx="4714908" cy="114300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3071802" y="2252955"/>
              <a:ext cx="29514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chemeClr val="bg1"/>
                  </a:solidFill>
                </a:rPr>
                <a:t>Réflexions - Echanges</a:t>
              </a:r>
              <a:endParaRPr lang="fr-FR" dirty="0">
                <a:solidFill>
                  <a:schemeClr val="bg1"/>
                </a:solidFill>
              </a:endParaRPr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2428860" y="2681583"/>
              <a:ext cx="42954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solidFill>
                    <a:schemeClr val="bg1"/>
                  </a:solidFill>
                </a:rPr>
                <a:t>En mode </a:t>
              </a:r>
              <a:r>
                <a:rPr lang="fr-FR" dirty="0" err="1" smtClean="0">
                  <a:solidFill>
                    <a:schemeClr val="bg1"/>
                  </a:solidFill>
                </a:rPr>
                <a:t>présentiel</a:t>
              </a:r>
              <a:r>
                <a:rPr lang="fr-FR" dirty="0" smtClean="0">
                  <a:solidFill>
                    <a:schemeClr val="bg1"/>
                  </a:solidFill>
                </a:rPr>
                <a:t> ou à distance </a:t>
              </a:r>
              <a:endParaRPr lang="fr-FR" dirty="0">
                <a:solidFill>
                  <a:schemeClr val="bg1"/>
                </a:solidFill>
              </a:endParaRPr>
            </a:p>
          </p:txBody>
        </p:sp>
        <p:sp>
          <p:nvSpPr>
            <p:cNvPr id="27" name="Text Box 1089"/>
            <p:cNvSpPr txBox="1">
              <a:spLocks noChangeArrowheads="1"/>
            </p:cNvSpPr>
            <p:nvPr/>
          </p:nvSpPr>
          <p:spPr bwMode="auto">
            <a:xfrm>
              <a:off x="985812" y="4762513"/>
              <a:ext cx="278286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1" i="1" dirty="0"/>
                <a:t>S</a:t>
              </a:r>
              <a:r>
                <a:rPr lang="fr-FR" b="1" i="1" dirty="0" smtClean="0"/>
                <a:t>outien </a:t>
              </a:r>
              <a:r>
                <a:rPr lang="fr-FR" b="1" i="1" dirty="0"/>
                <a:t>asynchrone</a:t>
              </a:r>
            </a:p>
          </p:txBody>
        </p:sp>
        <p:sp>
          <p:nvSpPr>
            <p:cNvPr id="28" name="Text Box 1090"/>
            <p:cNvSpPr txBox="1">
              <a:spLocks noChangeArrowheads="1"/>
            </p:cNvSpPr>
            <p:nvPr/>
          </p:nvSpPr>
          <p:spPr bwMode="auto">
            <a:xfrm>
              <a:off x="5214942" y="4762513"/>
              <a:ext cx="1563688" cy="523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fr-FR" sz="2800" dirty="0"/>
                <a:t>@ </a:t>
              </a:r>
              <a:r>
                <a:rPr lang="fr-FR" sz="2800" dirty="0" smtClean="0"/>
                <a:t>Forum</a:t>
              </a:r>
              <a:endParaRPr lang="fr-FR" sz="2800" dirty="0"/>
            </a:p>
          </p:txBody>
        </p:sp>
        <p:sp>
          <p:nvSpPr>
            <p:cNvPr id="29" name="Line 1091"/>
            <p:cNvSpPr>
              <a:spLocks noChangeShapeType="1"/>
            </p:cNvSpPr>
            <p:nvPr/>
          </p:nvSpPr>
          <p:spPr bwMode="auto">
            <a:xfrm>
              <a:off x="3643306" y="5046673"/>
              <a:ext cx="1524000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9" name="Rectangle 14"/>
          <p:cNvSpPr>
            <a:spLocks noGrp="1" noChangeArrowheads="1"/>
          </p:cNvSpPr>
          <p:nvPr>
            <p:ph type="dt" sz="half" idx="4294967295"/>
          </p:nvPr>
        </p:nvSpPr>
        <p:spPr>
          <a:xfrm>
            <a:off x="285720" y="6605590"/>
            <a:ext cx="4071966" cy="252434"/>
          </a:xfrm>
          <a:prstGeom prst="rect">
            <a:avLst/>
          </a:prstGeom>
        </p:spPr>
        <p:txBody>
          <a:bodyPr/>
          <a:lstStyle>
            <a:lvl1pPr>
              <a:tabLst/>
              <a:defRPr sz="900" baseline="0">
                <a:solidFill>
                  <a:schemeClr val="bg2"/>
                </a:solidFill>
              </a:defRPr>
            </a:lvl1pPr>
          </a:lstStyle>
          <a:p>
            <a:r>
              <a:rPr lang="fr-FR" dirty="0" smtClean="0"/>
              <a:t>Véronique MISERY - COROLIA Formation -  Printemps d’UNIT mai 2009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ChangeArrowheads="1"/>
          </p:cNvSpPr>
          <p:nvPr/>
        </p:nvSpPr>
        <p:spPr bwMode="auto">
          <a:xfrm>
            <a:off x="881066" y="1104888"/>
            <a:ext cx="7262834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fr-FR" sz="3600" dirty="0" smtClean="0">
                <a:solidFill>
                  <a:schemeClr val="tx2"/>
                </a:solidFill>
              </a:rPr>
              <a:t>Conclusions : </a:t>
            </a:r>
            <a:r>
              <a:rPr lang="fr-FR" sz="2400" dirty="0" smtClean="0">
                <a:solidFill>
                  <a:schemeClr val="tx2"/>
                </a:solidFill>
              </a:rPr>
              <a:t>Se </a:t>
            </a:r>
            <a:r>
              <a:rPr lang="fr-FR" sz="2400" dirty="0">
                <a:solidFill>
                  <a:schemeClr val="tx2"/>
                </a:solidFill>
              </a:rPr>
              <a:t>former en </a:t>
            </a:r>
            <a:r>
              <a:rPr lang="fr-FR" sz="2400" dirty="0" err="1">
                <a:solidFill>
                  <a:schemeClr val="tx2"/>
                </a:solidFill>
              </a:rPr>
              <a:t>blended</a:t>
            </a:r>
            <a:r>
              <a:rPr lang="fr-FR" sz="2400" dirty="0">
                <a:solidFill>
                  <a:schemeClr val="tx2"/>
                </a:solidFill>
              </a:rPr>
              <a:t> </a:t>
            </a:r>
            <a:r>
              <a:rPr lang="fr-FR" sz="2400" dirty="0" err="1">
                <a:solidFill>
                  <a:schemeClr val="tx2"/>
                </a:solidFill>
              </a:rPr>
              <a:t>learning</a:t>
            </a:r>
            <a:endParaRPr lang="fr-FR" sz="3600" dirty="0">
              <a:solidFill>
                <a:schemeClr val="tx2"/>
              </a:solidFill>
            </a:endParaRPr>
          </a:p>
        </p:txBody>
      </p:sp>
      <p:grpSp>
        <p:nvGrpSpPr>
          <p:cNvPr id="2" name="Group 85"/>
          <p:cNvGrpSpPr>
            <a:grpSpLocks/>
          </p:cNvGrpSpPr>
          <p:nvPr/>
        </p:nvGrpSpPr>
        <p:grpSpPr bwMode="auto">
          <a:xfrm>
            <a:off x="1600200" y="1824062"/>
            <a:ext cx="5867400" cy="2590800"/>
            <a:chOff x="1008" y="624"/>
            <a:chExt cx="3696" cy="1632"/>
          </a:xfrm>
        </p:grpSpPr>
        <p:sp>
          <p:nvSpPr>
            <p:cNvPr id="177158" name="Text Box 6"/>
            <p:cNvSpPr txBox="1">
              <a:spLocks noChangeArrowheads="1"/>
            </p:cNvSpPr>
            <p:nvPr/>
          </p:nvSpPr>
          <p:spPr bwMode="auto">
            <a:xfrm>
              <a:off x="1225" y="1104"/>
              <a:ext cx="18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1" i="1"/>
                <a:t>Auto-formation</a:t>
              </a:r>
              <a:r>
                <a:rPr lang="fr-FR"/>
                <a:t> </a:t>
              </a:r>
            </a:p>
          </p:txBody>
        </p:sp>
        <p:graphicFrame>
          <p:nvGraphicFramePr>
            <p:cNvPr id="177159" name="Object 7"/>
            <p:cNvGraphicFramePr>
              <a:graphicFrameLocks noChangeAspect="1"/>
            </p:cNvGraphicFramePr>
            <p:nvPr/>
          </p:nvGraphicFramePr>
          <p:xfrm>
            <a:off x="3744" y="744"/>
            <a:ext cx="816" cy="398"/>
          </p:xfrm>
          <a:graphic>
            <a:graphicData uri="http://schemas.openxmlformats.org/presentationml/2006/ole">
              <p:oleObj spid="_x0000_s49154" name="Clip" r:id="rId4" imgW="1035720" imgH="504720" progId="">
                <p:embed/>
              </p:oleObj>
            </a:graphicData>
          </a:graphic>
        </p:graphicFrame>
        <p:sp>
          <p:nvSpPr>
            <p:cNvPr id="177160" name="Text Box 8"/>
            <p:cNvSpPr txBox="1">
              <a:spLocks noChangeArrowheads="1"/>
            </p:cNvSpPr>
            <p:nvPr/>
          </p:nvSpPr>
          <p:spPr bwMode="auto">
            <a:xfrm>
              <a:off x="3648" y="1334"/>
              <a:ext cx="1031" cy="44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fr-FR" sz="2000" dirty="0">
                  <a:solidFill>
                    <a:schemeClr val="accent2"/>
                  </a:solidFill>
                </a:rPr>
                <a:t>@Plate forme</a:t>
              </a:r>
            </a:p>
            <a:p>
              <a:pPr algn="ctr"/>
              <a:r>
                <a:rPr lang="fr-FR" sz="2000" dirty="0" err="1">
                  <a:solidFill>
                    <a:schemeClr val="accent2"/>
                  </a:solidFill>
                </a:rPr>
                <a:t>Syfadis</a:t>
              </a:r>
              <a:endParaRPr lang="fr-FR" dirty="0"/>
            </a:p>
          </p:txBody>
        </p:sp>
        <p:sp>
          <p:nvSpPr>
            <p:cNvPr id="177161" name="Line 9"/>
            <p:cNvSpPr>
              <a:spLocks noChangeShapeType="1"/>
            </p:cNvSpPr>
            <p:nvPr/>
          </p:nvSpPr>
          <p:spPr bwMode="auto">
            <a:xfrm>
              <a:off x="2832" y="1344"/>
              <a:ext cx="768" cy="96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7162" name="Line 10"/>
            <p:cNvSpPr>
              <a:spLocks noChangeShapeType="1"/>
            </p:cNvSpPr>
            <p:nvPr/>
          </p:nvSpPr>
          <p:spPr bwMode="auto">
            <a:xfrm flipV="1">
              <a:off x="2832" y="1104"/>
              <a:ext cx="768" cy="96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7228" name="Text Box 76"/>
            <p:cNvSpPr txBox="1">
              <a:spLocks noChangeArrowheads="1"/>
            </p:cNvSpPr>
            <p:nvPr/>
          </p:nvSpPr>
          <p:spPr bwMode="auto">
            <a:xfrm>
              <a:off x="1662" y="1968"/>
              <a:ext cx="24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>
                  <a:solidFill>
                    <a:srgbClr val="0000FF"/>
                  </a:solidFill>
                </a:rPr>
                <a:t>J’apprends seul, à mon rythme</a:t>
              </a:r>
              <a:endParaRPr lang="fr-FR"/>
            </a:p>
          </p:txBody>
        </p:sp>
        <p:sp>
          <p:nvSpPr>
            <p:cNvPr id="177229" name="Rectangle 77"/>
            <p:cNvSpPr>
              <a:spLocks noChangeArrowheads="1"/>
            </p:cNvSpPr>
            <p:nvPr/>
          </p:nvSpPr>
          <p:spPr bwMode="auto">
            <a:xfrm>
              <a:off x="1008" y="624"/>
              <a:ext cx="3696" cy="12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3" name="Group 81"/>
          <p:cNvGrpSpPr>
            <a:grpSpLocks/>
          </p:cNvGrpSpPr>
          <p:nvPr/>
        </p:nvGrpSpPr>
        <p:grpSpPr bwMode="auto">
          <a:xfrm>
            <a:off x="1752600" y="4795862"/>
            <a:ext cx="4953000" cy="1905000"/>
            <a:chOff x="1104" y="2496"/>
            <a:chExt cx="3120" cy="1200"/>
          </a:xfrm>
        </p:grpSpPr>
        <p:sp>
          <p:nvSpPr>
            <p:cNvPr id="177164" name="Text Box 12"/>
            <p:cNvSpPr txBox="1">
              <a:spLocks noChangeArrowheads="1"/>
            </p:cNvSpPr>
            <p:nvPr/>
          </p:nvSpPr>
          <p:spPr bwMode="auto">
            <a:xfrm>
              <a:off x="1104" y="2496"/>
              <a:ext cx="9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1" i="1"/>
                <a:t>Quand </a:t>
              </a:r>
            </a:p>
          </p:txBody>
        </p:sp>
        <p:sp>
          <p:nvSpPr>
            <p:cNvPr id="177226" name="Text Box 74"/>
            <p:cNvSpPr txBox="1">
              <a:spLocks noChangeArrowheads="1"/>
            </p:cNvSpPr>
            <p:nvPr/>
          </p:nvSpPr>
          <p:spPr bwMode="auto">
            <a:xfrm>
              <a:off x="2016" y="2516"/>
              <a:ext cx="2208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buClr>
                  <a:srgbClr val="FF6600"/>
                </a:buClr>
                <a:buFont typeface="Wingdings" pitchFamily="2" charset="2"/>
                <a:buChar char="ð"/>
              </a:pPr>
              <a:r>
                <a:rPr lang="fr-FR" dirty="0"/>
                <a:t>1</a:t>
              </a:r>
              <a:r>
                <a:rPr lang="fr-FR" dirty="0" smtClean="0"/>
                <a:t> Heure </a:t>
              </a:r>
              <a:r>
                <a:rPr lang="fr-FR" dirty="0"/>
                <a:t>par jour</a:t>
              </a:r>
            </a:p>
            <a:p>
              <a:pPr>
                <a:buClr>
                  <a:srgbClr val="FF6600"/>
                </a:buClr>
                <a:buFont typeface="Wingdings" pitchFamily="2" charset="2"/>
                <a:buChar char="ð"/>
              </a:pPr>
              <a:r>
                <a:rPr lang="fr-FR" dirty="0"/>
                <a:t>Régulièrement</a:t>
              </a:r>
            </a:p>
            <a:p>
              <a:pPr>
                <a:buClr>
                  <a:srgbClr val="FF6600"/>
                </a:buClr>
                <a:buFont typeface="Wingdings" pitchFamily="2" charset="2"/>
                <a:buChar char="ð"/>
              </a:pPr>
              <a:r>
                <a:rPr lang="fr-FR" dirty="0"/>
                <a:t>Dans un environnement serein</a:t>
              </a:r>
            </a:p>
          </p:txBody>
        </p:sp>
        <p:sp>
          <p:nvSpPr>
            <p:cNvPr id="177231" name="Text Box 79"/>
            <p:cNvSpPr txBox="1">
              <a:spLocks noChangeArrowheads="1"/>
            </p:cNvSpPr>
            <p:nvPr/>
          </p:nvSpPr>
          <p:spPr bwMode="auto">
            <a:xfrm>
              <a:off x="1925" y="3408"/>
              <a:ext cx="19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>
                  <a:solidFill>
                    <a:srgbClr val="0000FF"/>
                  </a:solidFill>
                </a:rPr>
                <a:t>Avant la classe virtuelle</a:t>
              </a:r>
              <a:endParaRPr lang="fr-FR"/>
            </a:p>
          </p:txBody>
        </p:sp>
      </p:grpSp>
      <p:sp>
        <p:nvSpPr>
          <p:cNvPr id="177234" name="Rectangle 82"/>
          <p:cNvSpPr>
            <a:spLocks noChangeArrowheads="1"/>
          </p:cNvSpPr>
          <p:nvPr/>
        </p:nvSpPr>
        <p:spPr bwMode="auto">
          <a:xfrm>
            <a:off x="1295400" y="4476776"/>
            <a:ext cx="6629400" cy="216693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r-FR"/>
          </a:p>
        </p:txBody>
      </p:sp>
      <p:sp>
        <p:nvSpPr>
          <p:cNvPr id="177236" name="Rectangle 84"/>
          <p:cNvSpPr>
            <a:spLocks noChangeArrowheads="1"/>
          </p:cNvSpPr>
          <p:nvPr/>
        </p:nvSpPr>
        <p:spPr bwMode="auto">
          <a:xfrm>
            <a:off x="1371600" y="4948262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dirty="0">
                <a:solidFill>
                  <a:srgbClr val="0000FF"/>
                </a:solidFill>
              </a:rPr>
              <a:t>Je suis en relation avec l’enseignant par le forum</a:t>
            </a:r>
            <a:endParaRPr lang="fr-FR" dirty="0"/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4294967295"/>
          </p:nvPr>
        </p:nvSpPr>
        <p:spPr>
          <a:xfrm>
            <a:off x="285720" y="6605590"/>
            <a:ext cx="4071966" cy="252434"/>
          </a:xfrm>
          <a:prstGeom prst="rect">
            <a:avLst/>
          </a:prstGeom>
        </p:spPr>
        <p:txBody>
          <a:bodyPr/>
          <a:lstStyle>
            <a:lvl1pPr>
              <a:tabLst/>
              <a:defRPr sz="900" baseline="0">
                <a:solidFill>
                  <a:schemeClr val="bg2"/>
                </a:solidFill>
              </a:defRPr>
            </a:lvl1pPr>
          </a:lstStyle>
          <a:p>
            <a:r>
              <a:rPr lang="fr-FR" dirty="0" smtClean="0"/>
              <a:t>Véronique MISERY - COROLIA Formation -  Printemps d’UNIT mai 2009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7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77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234" grpId="0" animBg="1" autoUpdateAnimBg="0"/>
      <p:bldP spid="17723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381000" y="228600"/>
            <a:ext cx="8458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fr-FR" sz="3600">
              <a:solidFill>
                <a:schemeClr val="tx2"/>
              </a:solidFill>
            </a:endParaRP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2971800" y="1843086"/>
            <a:ext cx="3200400" cy="1371600"/>
            <a:chOff x="1872" y="624"/>
            <a:chExt cx="2016" cy="864"/>
          </a:xfrm>
        </p:grpSpPr>
        <p:sp>
          <p:nvSpPr>
            <p:cNvPr id="181259" name="Rectangle 11"/>
            <p:cNvSpPr>
              <a:spLocks noChangeArrowheads="1"/>
            </p:cNvSpPr>
            <p:nvPr/>
          </p:nvSpPr>
          <p:spPr bwMode="auto">
            <a:xfrm>
              <a:off x="1872" y="624"/>
              <a:ext cx="20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1268" name="Text Box 20"/>
            <p:cNvSpPr txBox="1">
              <a:spLocks noChangeArrowheads="1"/>
            </p:cNvSpPr>
            <p:nvPr/>
          </p:nvSpPr>
          <p:spPr bwMode="auto">
            <a:xfrm>
              <a:off x="2198" y="912"/>
              <a:ext cx="1344" cy="32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fr-FR" sz="2800" b="1" dirty="0"/>
                <a:t>@ Le Forum</a:t>
              </a:r>
              <a:endParaRPr lang="fr-FR" sz="28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788988" y="3014674"/>
            <a:ext cx="6745287" cy="2057400"/>
            <a:chOff x="497" y="1536"/>
            <a:chExt cx="4249" cy="1296"/>
          </a:xfrm>
        </p:grpSpPr>
        <p:sp>
          <p:nvSpPr>
            <p:cNvPr id="181258" name="Text Box 10"/>
            <p:cNvSpPr txBox="1">
              <a:spLocks noChangeArrowheads="1"/>
            </p:cNvSpPr>
            <p:nvPr/>
          </p:nvSpPr>
          <p:spPr bwMode="auto">
            <a:xfrm>
              <a:off x="497" y="1536"/>
              <a:ext cx="9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dirty="0">
                  <a:solidFill>
                    <a:srgbClr val="0000FF"/>
                  </a:solidFill>
                </a:rPr>
                <a:t>Pour moi :</a:t>
              </a:r>
              <a:endParaRPr lang="fr-FR" dirty="0"/>
            </a:p>
          </p:txBody>
        </p:sp>
        <p:sp>
          <p:nvSpPr>
            <p:cNvPr id="181261" name="Text Box 13"/>
            <p:cNvSpPr txBox="1">
              <a:spLocks noChangeArrowheads="1"/>
            </p:cNvSpPr>
            <p:nvPr/>
          </p:nvSpPr>
          <p:spPr bwMode="auto">
            <a:xfrm>
              <a:off x="498" y="1872"/>
              <a:ext cx="9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1" i="1"/>
                <a:t>Quand </a:t>
              </a:r>
            </a:p>
          </p:txBody>
        </p:sp>
        <p:sp>
          <p:nvSpPr>
            <p:cNvPr id="181262" name="Text Box 14"/>
            <p:cNvSpPr txBox="1">
              <a:spLocks noChangeArrowheads="1"/>
            </p:cNvSpPr>
            <p:nvPr/>
          </p:nvSpPr>
          <p:spPr bwMode="auto">
            <a:xfrm>
              <a:off x="1410" y="1872"/>
              <a:ext cx="199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buClr>
                  <a:srgbClr val="FF6600"/>
                </a:buClr>
                <a:buFont typeface="Wingdings" pitchFamily="2" charset="2"/>
                <a:buChar char="ð"/>
              </a:pPr>
              <a:r>
                <a:rPr lang="fr-FR"/>
                <a:t>Lorsque j’en ai besoin</a:t>
              </a:r>
            </a:p>
          </p:txBody>
        </p:sp>
        <p:sp>
          <p:nvSpPr>
            <p:cNvPr id="181270" name="Text Box 22"/>
            <p:cNvSpPr txBox="1">
              <a:spLocks noChangeArrowheads="1"/>
            </p:cNvSpPr>
            <p:nvPr/>
          </p:nvSpPr>
          <p:spPr bwMode="auto">
            <a:xfrm>
              <a:off x="498" y="2304"/>
              <a:ext cx="9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1" i="1" dirty="0"/>
                <a:t>Pourquoi</a:t>
              </a:r>
            </a:p>
          </p:txBody>
        </p:sp>
        <p:sp>
          <p:nvSpPr>
            <p:cNvPr id="181271" name="Text Box 23"/>
            <p:cNvSpPr txBox="1">
              <a:spLocks noChangeArrowheads="1"/>
            </p:cNvSpPr>
            <p:nvPr/>
          </p:nvSpPr>
          <p:spPr bwMode="auto">
            <a:xfrm>
              <a:off x="1410" y="2314"/>
              <a:ext cx="3336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buClr>
                  <a:srgbClr val="FF6600"/>
                </a:buClr>
                <a:buFont typeface="Wingdings" pitchFamily="2" charset="2"/>
                <a:buChar char="ð"/>
              </a:pPr>
              <a:r>
                <a:rPr lang="fr-FR"/>
                <a:t>Pour avoir les réponses à mes questions</a:t>
              </a:r>
            </a:p>
            <a:p>
              <a:pPr>
                <a:buClr>
                  <a:srgbClr val="FF6600"/>
                </a:buClr>
                <a:buFont typeface="Wingdings" pitchFamily="2" charset="2"/>
                <a:buChar char="ð"/>
              </a:pPr>
              <a:r>
                <a:rPr lang="fr-FR"/>
                <a:t>Pour échanger avec mes collègues</a:t>
              </a:r>
            </a:p>
          </p:txBody>
        </p: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685800" y="5291154"/>
            <a:ext cx="6329363" cy="495300"/>
            <a:chOff x="432" y="2976"/>
            <a:chExt cx="3987" cy="312"/>
          </a:xfrm>
        </p:grpSpPr>
        <p:sp>
          <p:nvSpPr>
            <p:cNvPr id="181263" name="Text Box 15"/>
            <p:cNvSpPr txBox="1">
              <a:spLocks noChangeArrowheads="1"/>
            </p:cNvSpPr>
            <p:nvPr/>
          </p:nvSpPr>
          <p:spPr bwMode="auto">
            <a:xfrm>
              <a:off x="432" y="2976"/>
              <a:ext cx="14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dirty="0">
                  <a:solidFill>
                    <a:srgbClr val="0000FF"/>
                  </a:solidFill>
                </a:rPr>
                <a:t>Pour la logistique</a:t>
              </a:r>
              <a:endParaRPr lang="fr-FR" dirty="0"/>
            </a:p>
          </p:txBody>
        </p:sp>
        <p:sp>
          <p:nvSpPr>
            <p:cNvPr id="181273" name="Text Box 25"/>
            <p:cNvSpPr txBox="1">
              <a:spLocks noChangeArrowheads="1"/>
            </p:cNvSpPr>
            <p:nvPr/>
          </p:nvSpPr>
          <p:spPr bwMode="auto">
            <a:xfrm>
              <a:off x="1984" y="3000"/>
              <a:ext cx="243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buClr>
                  <a:srgbClr val="FF6600"/>
                </a:buClr>
                <a:buFont typeface="Wingdings" pitchFamily="2" charset="2"/>
                <a:buChar char="ð"/>
              </a:pPr>
              <a:r>
                <a:rPr lang="fr-FR" dirty="0"/>
                <a:t> qui vous transmet des infos</a:t>
              </a:r>
            </a:p>
          </p:txBody>
        </p: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723900" y="5900761"/>
            <a:ext cx="8039100" cy="885825"/>
            <a:chOff x="456" y="3504"/>
            <a:chExt cx="5064" cy="558"/>
          </a:xfrm>
        </p:grpSpPr>
        <p:sp>
          <p:nvSpPr>
            <p:cNvPr id="181274" name="Text Box 26"/>
            <p:cNvSpPr txBox="1">
              <a:spLocks noChangeArrowheads="1"/>
            </p:cNvSpPr>
            <p:nvPr/>
          </p:nvSpPr>
          <p:spPr bwMode="auto">
            <a:xfrm>
              <a:off x="456" y="3504"/>
              <a:ext cx="14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>
                  <a:solidFill>
                    <a:srgbClr val="0000FF"/>
                  </a:solidFill>
                </a:rPr>
                <a:t>Pour l’enseignant</a:t>
              </a:r>
              <a:endParaRPr lang="fr-FR"/>
            </a:p>
          </p:txBody>
        </p:sp>
        <p:sp>
          <p:nvSpPr>
            <p:cNvPr id="181275" name="Text Box 27"/>
            <p:cNvSpPr txBox="1">
              <a:spLocks noChangeArrowheads="1"/>
            </p:cNvSpPr>
            <p:nvPr/>
          </p:nvSpPr>
          <p:spPr bwMode="auto">
            <a:xfrm>
              <a:off x="1981" y="3544"/>
              <a:ext cx="3539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Clr>
                  <a:srgbClr val="FF6600"/>
                </a:buClr>
                <a:buFont typeface="Wingdings" pitchFamily="2" charset="2"/>
                <a:buChar char="ð"/>
              </a:pPr>
              <a:r>
                <a:rPr lang="fr-FR" dirty="0"/>
                <a:t>Pour qu’il adapte sa classe virtuelle au mieux de vos attentes</a:t>
              </a:r>
            </a:p>
          </p:txBody>
        </p:sp>
      </p:grp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881066" y="1104888"/>
            <a:ext cx="7262834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fr-FR" sz="3600" dirty="0" smtClean="0">
                <a:solidFill>
                  <a:schemeClr val="tx2"/>
                </a:solidFill>
              </a:rPr>
              <a:t>Conclusions : </a:t>
            </a:r>
            <a:r>
              <a:rPr lang="fr-FR" sz="2400" dirty="0" smtClean="0">
                <a:solidFill>
                  <a:schemeClr val="tx2"/>
                </a:solidFill>
              </a:rPr>
              <a:t>Se </a:t>
            </a:r>
            <a:r>
              <a:rPr lang="fr-FR" sz="2400" dirty="0">
                <a:solidFill>
                  <a:schemeClr val="tx2"/>
                </a:solidFill>
              </a:rPr>
              <a:t>former en </a:t>
            </a:r>
            <a:r>
              <a:rPr lang="fr-FR" sz="2400" dirty="0" err="1">
                <a:solidFill>
                  <a:schemeClr val="tx2"/>
                </a:solidFill>
              </a:rPr>
              <a:t>blended</a:t>
            </a:r>
            <a:r>
              <a:rPr lang="fr-FR" sz="2400" dirty="0">
                <a:solidFill>
                  <a:schemeClr val="tx2"/>
                </a:solidFill>
              </a:rPr>
              <a:t> </a:t>
            </a:r>
            <a:r>
              <a:rPr lang="fr-FR" sz="2400" dirty="0" err="1">
                <a:solidFill>
                  <a:schemeClr val="tx2"/>
                </a:solidFill>
              </a:rPr>
              <a:t>learning</a:t>
            </a:r>
            <a:endParaRPr lang="fr-FR" sz="3600" dirty="0">
              <a:solidFill>
                <a:schemeClr val="tx2"/>
              </a:solidFill>
            </a:endParaRPr>
          </a:p>
        </p:txBody>
      </p:sp>
      <p:sp>
        <p:nvSpPr>
          <p:cNvPr id="20" name="Rectangle 14"/>
          <p:cNvSpPr>
            <a:spLocks noGrp="1" noChangeArrowheads="1"/>
          </p:cNvSpPr>
          <p:nvPr>
            <p:ph type="dt" sz="half" idx="4294967295"/>
          </p:nvPr>
        </p:nvSpPr>
        <p:spPr>
          <a:xfrm>
            <a:off x="285720" y="6605590"/>
            <a:ext cx="4071966" cy="252434"/>
          </a:xfrm>
          <a:prstGeom prst="rect">
            <a:avLst/>
          </a:prstGeom>
        </p:spPr>
        <p:txBody>
          <a:bodyPr/>
          <a:lstStyle>
            <a:lvl1pPr>
              <a:tabLst/>
              <a:defRPr sz="900" baseline="0">
                <a:solidFill>
                  <a:schemeClr val="bg2"/>
                </a:solidFill>
              </a:defRPr>
            </a:lvl1pPr>
          </a:lstStyle>
          <a:p>
            <a:r>
              <a:rPr lang="fr-FR" dirty="0" smtClean="0"/>
              <a:t>Véronique MISERY - COROLIA Formation -  Printemps d’UNIT mai 2009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ChangeArrowheads="1"/>
          </p:cNvSpPr>
          <p:nvPr/>
        </p:nvSpPr>
        <p:spPr bwMode="auto">
          <a:xfrm>
            <a:off x="381000" y="228600"/>
            <a:ext cx="8458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fr-FR" sz="3600">
              <a:solidFill>
                <a:schemeClr val="tx2"/>
              </a:solidFill>
            </a:endParaRP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457200" y="4178319"/>
            <a:ext cx="7458075" cy="457200"/>
            <a:chOff x="288" y="2064"/>
            <a:chExt cx="4698" cy="288"/>
          </a:xfrm>
        </p:grpSpPr>
        <p:sp>
          <p:nvSpPr>
            <p:cNvPr id="179228" name="Text Box 28"/>
            <p:cNvSpPr txBox="1">
              <a:spLocks noChangeArrowheads="1"/>
            </p:cNvSpPr>
            <p:nvPr/>
          </p:nvSpPr>
          <p:spPr bwMode="auto">
            <a:xfrm>
              <a:off x="288" y="2064"/>
              <a:ext cx="9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1" i="1"/>
                <a:t>Quand </a:t>
              </a:r>
            </a:p>
          </p:txBody>
        </p:sp>
        <p:sp>
          <p:nvSpPr>
            <p:cNvPr id="179229" name="Text Box 29"/>
            <p:cNvSpPr txBox="1">
              <a:spLocks noChangeArrowheads="1"/>
            </p:cNvSpPr>
            <p:nvPr/>
          </p:nvSpPr>
          <p:spPr bwMode="auto">
            <a:xfrm>
              <a:off x="1200" y="2064"/>
              <a:ext cx="37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buClr>
                  <a:srgbClr val="FF6600"/>
                </a:buClr>
                <a:buFont typeface="Wingdings" pitchFamily="2" charset="2"/>
                <a:buChar char="ð"/>
              </a:pPr>
              <a:r>
                <a:rPr lang="fr-FR" dirty="0"/>
                <a:t>Aux date et heures indiquées sur le calendrier</a:t>
              </a:r>
            </a:p>
          </p:txBody>
        </p:sp>
      </p:grp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457200" y="4940319"/>
            <a:ext cx="8382000" cy="1203325"/>
            <a:chOff x="288" y="2544"/>
            <a:chExt cx="5280" cy="758"/>
          </a:xfrm>
        </p:grpSpPr>
        <p:sp>
          <p:nvSpPr>
            <p:cNvPr id="179230" name="Text Box 30"/>
            <p:cNvSpPr txBox="1">
              <a:spLocks noChangeArrowheads="1"/>
            </p:cNvSpPr>
            <p:nvPr/>
          </p:nvSpPr>
          <p:spPr bwMode="auto">
            <a:xfrm>
              <a:off x="288" y="2544"/>
              <a:ext cx="9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1" i="1"/>
                <a:t>Pourquoi</a:t>
              </a:r>
            </a:p>
          </p:txBody>
        </p:sp>
        <p:sp>
          <p:nvSpPr>
            <p:cNvPr id="179231" name="Text Box 31"/>
            <p:cNvSpPr txBox="1">
              <a:spLocks noChangeArrowheads="1"/>
            </p:cNvSpPr>
            <p:nvPr/>
          </p:nvSpPr>
          <p:spPr bwMode="auto">
            <a:xfrm>
              <a:off x="1200" y="2554"/>
              <a:ext cx="4368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Clr>
                  <a:srgbClr val="FF6600"/>
                </a:buClr>
                <a:buFont typeface="Wingdings" pitchFamily="2" charset="2"/>
                <a:buChar char="ð"/>
              </a:pPr>
              <a:r>
                <a:rPr lang="fr-FR"/>
                <a:t>Pour faire des exercices avec l’enseignant</a:t>
              </a:r>
            </a:p>
            <a:p>
              <a:pPr>
                <a:buClr>
                  <a:srgbClr val="FF6600"/>
                </a:buClr>
                <a:buFont typeface="Wingdings" pitchFamily="2" charset="2"/>
                <a:buChar char="ð"/>
              </a:pPr>
              <a:r>
                <a:rPr lang="fr-FR"/>
                <a:t>Pour poser les questions que je n’ai pas eu le temps de poser sur le forum</a:t>
              </a:r>
            </a:p>
          </p:txBody>
        </p: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1143000" y="1957390"/>
            <a:ext cx="6821488" cy="1828800"/>
            <a:chOff x="720" y="768"/>
            <a:chExt cx="4297" cy="1152"/>
          </a:xfrm>
        </p:grpSpPr>
        <p:grpSp>
          <p:nvGrpSpPr>
            <p:cNvPr id="5" name="Group 23"/>
            <p:cNvGrpSpPr>
              <a:grpSpLocks/>
            </p:cNvGrpSpPr>
            <p:nvPr/>
          </p:nvGrpSpPr>
          <p:grpSpPr bwMode="auto">
            <a:xfrm>
              <a:off x="1872" y="1200"/>
              <a:ext cx="2016" cy="720"/>
              <a:chOff x="1872" y="624"/>
              <a:chExt cx="2016" cy="864"/>
            </a:xfrm>
          </p:grpSpPr>
          <p:sp>
            <p:nvSpPr>
              <p:cNvPr id="179224" name="Rectangle 24"/>
              <p:cNvSpPr>
                <a:spLocks noChangeArrowheads="1"/>
              </p:cNvSpPr>
              <p:nvPr/>
            </p:nvSpPr>
            <p:spPr bwMode="auto">
              <a:xfrm>
                <a:off x="1872" y="624"/>
                <a:ext cx="2016" cy="86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79225" name="Text Box 25"/>
              <p:cNvSpPr txBox="1">
                <a:spLocks noChangeArrowheads="1"/>
              </p:cNvSpPr>
              <p:nvPr/>
            </p:nvSpPr>
            <p:spPr bwMode="auto">
              <a:xfrm>
                <a:off x="1931" y="880"/>
                <a:ext cx="1886" cy="392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fr-FR" sz="2800">
                    <a:solidFill>
                      <a:srgbClr val="0000FF"/>
                    </a:solidFill>
                  </a:rPr>
                  <a:t> </a:t>
                </a:r>
                <a:r>
                  <a:rPr lang="fr-FR" sz="2800" b="1"/>
                  <a:t>La classe virtuelle</a:t>
                </a:r>
                <a:endParaRPr lang="fr-FR" sz="2800">
                  <a:solidFill>
                    <a:srgbClr val="0000FF"/>
                  </a:solidFill>
                </a:endParaRPr>
              </a:p>
            </p:txBody>
          </p:sp>
        </p:grpSp>
        <p:sp>
          <p:nvSpPr>
            <p:cNvPr id="179232" name="Rectangle 32"/>
            <p:cNvSpPr>
              <a:spLocks noChangeArrowheads="1"/>
            </p:cNvSpPr>
            <p:nvPr/>
          </p:nvSpPr>
          <p:spPr bwMode="auto">
            <a:xfrm>
              <a:off x="720" y="768"/>
              <a:ext cx="429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dirty="0">
                  <a:solidFill>
                    <a:srgbClr val="0000FF"/>
                  </a:solidFill>
                </a:rPr>
                <a:t>J’ai appris ce que j’étais capable d’apprendre mais ...</a:t>
              </a:r>
            </a:p>
          </p:txBody>
        </p:sp>
      </p:grp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881066" y="1104888"/>
            <a:ext cx="7262834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fr-FR" sz="3600" dirty="0" smtClean="0">
                <a:solidFill>
                  <a:schemeClr val="tx2"/>
                </a:solidFill>
              </a:rPr>
              <a:t>Conclusions : </a:t>
            </a:r>
            <a:r>
              <a:rPr lang="fr-FR" sz="2400" dirty="0" smtClean="0">
                <a:solidFill>
                  <a:schemeClr val="tx2"/>
                </a:solidFill>
              </a:rPr>
              <a:t>Se </a:t>
            </a:r>
            <a:r>
              <a:rPr lang="fr-FR" sz="2400" dirty="0">
                <a:solidFill>
                  <a:schemeClr val="tx2"/>
                </a:solidFill>
              </a:rPr>
              <a:t>former en </a:t>
            </a:r>
            <a:r>
              <a:rPr lang="fr-FR" sz="2400" dirty="0" err="1">
                <a:solidFill>
                  <a:schemeClr val="tx2"/>
                </a:solidFill>
              </a:rPr>
              <a:t>blended</a:t>
            </a:r>
            <a:r>
              <a:rPr lang="fr-FR" sz="2400" dirty="0">
                <a:solidFill>
                  <a:schemeClr val="tx2"/>
                </a:solidFill>
              </a:rPr>
              <a:t> </a:t>
            </a:r>
            <a:r>
              <a:rPr lang="fr-FR" sz="2400" dirty="0" err="1">
                <a:solidFill>
                  <a:schemeClr val="tx2"/>
                </a:solidFill>
              </a:rPr>
              <a:t>learning</a:t>
            </a:r>
            <a:endParaRPr lang="fr-FR" sz="3600" dirty="0">
              <a:solidFill>
                <a:schemeClr val="tx2"/>
              </a:solidFill>
            </a:endParaRP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4294967295"/>
          </p:nvPr>
        </p:nvSpPr>
        <p:spPr>
          <a:xfrm>
            <a:off x="285720" y="6605590"/>
            <a:ext cx="4071966" cy="252434"/>
          </a:xfrm>
          <a:prstGeom prst="rect">
            <a:avLst/>
          </a:prstGeom>
        </p:spPr>
        <p:txBody>
          <a:bodyPr/>
          <a:lstStyle>
            <a:lvl1pPr>
              <a:tabLst/>
              <a:defRPr sz="900" baseline="0">
                <a:solidFill>
                  <a:schemeClr val="bg2"/>
                </a:solidFill>
              </a:defRPr>
            </a:lvl1pPr>
          </a:lstStyle>
          <a:p>
            <a:r>
              <a:rPr lang="fr-FR" dirty="0" smtClean="0"/>
              <a:t>Véronique MISERY - COROLIA Formation -  Printemps d’UNIT mai 2009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792288" y="5434030"/>
            <a:ext cx="5486400" cy="566738"/>
          </a:xfrm>
        </p:spPr>
        <p:txBody>
          <a:bodyPr/>
          <a:lstStyle/>
          <a:p>
            <a:pPr algn="ctr"/>
            <a:r>
              <a:rPr lang="fr-FR" sz="3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fr-FR" sz="3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Vos remarques / avis</a:t>
            </a:r>
            <a:endParaRPr lang="fr-FR" sz="3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Espace réservé pour une image  4"/>
          <p:cNvSpPr>
            <a:spLocks noGrp="1"/>
          </p:cNvSpPr>
          <p:nvPr>
            <p:ph type="pic" idx="1"/>
          </p:nvPr>
        </p:nvSpPr>
        <p:spPr/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 r="8772" b="54577"/>
          <a:stretch>
            <a:fillRect/>
          </a:stretch>
        </p:blipFill>
        <p:spPr bwMode="auto">
          <a:xfrm>
            <a:off x="1857356" y="1124963"/>
            <a:ext cx="5286412" cy="3947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CBD70-6E6B-4EB2-977B-5419917170A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ck of books design templat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hème Offic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ormation du personnel">
  <a:themeElements>
    <a:clrScheme name="Blends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</TotalTime>
  <Words>465</Words>
  <Application>Microsoft Office PowerPoint</Application>
  <PresentationFormat>Affichage à l'écran (4:3)</PresentationFormat>
  <Paragraphs>86</Paragraphs>
  <Slides>8</Slides>
  <Notes>8</Notes>
  <HiddenSlides>0</HiddenSlides>
  <MMClips>0</MMClips>
  <ScaleCrop>false</ScaleCrop>
  <HeadingPairs>
    <vt:vector size="6" baseType="variant">
      <vt:variant>
        <vt:lpstr>Thème</vt:lpstr>
      </vt:variant>
      <vt:variant>
        <vt:i4>2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Stack of books design template</vt:lpstr>
      <vt:lpstr>Formation du personnel</vt:lpstr>
      <vt:lpstr>Clip</vt:lpstr>
      <vt:lpstr>TIC &amp; PEDAGOGIE</vt:lpstr>
      <vt:lpstr>Diapositive 2</vt:lpstr>
      <vt:lpstr>Diapositive 3</vt:lpstr>
      <vt:lpstr>Diapositive 4</vt:lpstr>
      <vt:lpstr>Diapositive 5</vt:lpstr>
      <vt:lpstr>Diapositive 6</vt:lpstr>
      <vt:lpstr>Diapositive 7</vt:lpstr>
      <vt:lpstr> Vos remarques / avis</vt:lpstr>
    </vt:vector>
  </TitlesOfParts>
  <Company>TELECOM Lille1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misery</dc:creator>
  <cp:lastModifiedBy>misery</cp:lastModifiedBy>
  <cp:revision>43</cp:revision>
  <dcterms:created xsi:type="dcterms:W3CDTF">2009-05-06T11:29:11Z</dcterms:created>
  <dcterms:modified xsi:type="dcterms:W3CDTF">2009-05-11T14:00:05Z</dcterms:modified>
</cp:coreProperties>
</file>