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2" r:id="rId2"/>
    <p:sldMasterId id="2147483649" r:id="rId3"/>
  </p:sldMasterIdLst>
  <p:notesMasterIdLst>
    <p:notesMasterId r:id="rId53"/>
  </p:notesMasterIdLst>
  <p:handoutMasterIdLst>
    <p:handoutMasterId r:id="rId54"/>
  </p:handoutMasterIdLst>
  <p:sldIdLst>
    <p:sldId id="256" r:id="rId4"/>
    <p:sldId id="383" r:id="rId5"/>
    <p:sldId id="404" r:id="rId6"/>
    <p:sldId id="399" r:id="rId7"/>
    <p:sldId id="400" r:id="rId8"/>
    <p:sldId id="401" r:id="rId9"/>
    <p:sldId id="385" r:id="rId10"/>
    <p:sldId id="379" r:id="rId11"/>
    <p:sldId id="380" r:id="rId12"/>
    <p:sldId id="427" r:id="rId13"/>
    <p:sldId id="405" r:id="rId14"/>
    <p:sldId id="397" r:id="rId15"/>
    <p:sldId id="406" r:id="rId16"/>
    <p:sldId id="381" r:id="rId17"/>
    <p:sldId id="382" r:id="rId18"/>
    <p:sldId id="407" r:id="rId19"/>
    <p:sldId id="421" r:id="rId20"/>
    <p:sldId id="422" r:id="rId21"/>
    <p:sldId id="423" r:id="rId22"/>
    <p:sldId id="424" r:id="rId23"/>
    <p:sldId id="425" r:id="rId24"/>
    <p:sldId id="389" r:id="rId25"/>
    <p:sldId id="390" r:id="rId26"/>
    <p:sldId id="392" r:id="rId27"/>
    <p:sldId id="391" r:id="rId28"/>
    <p:sldId id="426" r:id="rId29"/>
    <p:sldId id="395" r:id="rId30"/>
    <p:sldId id="429" r:id="rId31"/>
    <p:sldId id="419" r:id="rId32"/>
    <p:sldId id="355" r:id="rId33"/>
    <p:sldId id="371" r:id="rId34"/>
    <p:sldId id="416" r:id="rId35"/>
    <p:sldId id="394" r:id="rId36"/>
    <p:sldId id="366" r:id="rId37"/>
    <p:sldId id="417" r:id="rId38"/>
    <p:sldId id="378" r:id="rId39"/>
    <p:sldId id="408" r:id="rId40"/>
    <p:sldId id="428" r:id="rId41"/>
    <p:sldId id="415" r:id="rId42"/>
    <p:sldId id="420" r:id="rId43"/>
    <p:sldId id="396" r:id="rId44"/>
    <p:sldId id="418" r:id="rId45"/>
    <p:sldId id="413" r:id="rId46"/>
    <p:sldId id="411" r:id="rId47"/>
    <p:sldId id="410" r:id="rId48"/>
    <p:sldId id="414" r:id="rId49"/>
    <p:sldId id="409" r:id="rId50"/>
    <p:sldId id="412" r:id="rId51"/>
    <p:sldId id="301" r:id="rId52"/>
  </p:sldIdLst>
  <p:sldSz cx="9144000" cy="6858000" type="screen4x3"/>
  <p:notesSz cx="6883400" cy="10015538"/>
  <p:defaultTextStyle>
    <a:defPPr>
      <a:defRPr lang="en-GB"/>
    </a:defPPr>
    <a:lvl1pPr algn="ctr" defTabSz="449263" rtl="0" fontAlgn="base">
      <a:lnSpc>
        <a:spcPct val="93000"/>
      </a:lnSpc>
      <a:spcBef>
        <a:spcPct val="0"/>
      </a:spcBef>
      <a:spcAft>
        <a:spcPct val="0"/>
      </a:spcAft>
      <a:buClr>
        <a:srgbClr val="003366"/>
      </a:buClr>
      <a:buSzPct val="100000"/>
      <a:buFont typeface="Arial" pitchFamily="34" charset="0"/>
      <a:defRPr kern="1200">
        <a:solidFill>
          <a:schemeClr val="bg1"/>
        </a:solidFill>
        <a:latin typeface="Arial" pitchFamily="34" charset="0"/>
        <a:ea typeface="+mn-ea"/>
        <a:cs typeface="Lucida Sans Unicode" pitchFamily="34" charset="0"/>
      </a:defRPr>
    </a:lvl1pPr>
    <a:lvl2pPr marL="457200" algn="ctr" defTabSz="449263" rtl="0" fontAlgn="base">
      <a:lnSpc>
        <a:spcPct val="93000"/>
      </a:lnSpc>
      <a:spcBef>
        <a:spcPct val="0"/>
      </a:spcBef>
      <a:spcAft>
        <a:spcPct val="0"/>
      </a:spcAft>
      <a:buClr>
        <a:srgbClr val="003366"/>
      </a:buClr>
      <a:buSzPct val="100000"/>
      <a:buFont typeface="Arial" pitchFamily="34" charset="0"/>
      <a:defRPr kern="1200">
        <a:solidFill>
          <a:schemeClr val="bg1"/>
        </a:solidFill>
        <a:latin typeface="Arial" pitchFamily="34" charset="0"/>
        <a:ea typeface="+mn-ea"/>
        <a:cs typeface="Lucida Sans Unicode" pitchFamily="34" charset="0"/>
      </a:defRPr>
    </a:lvl2pPr>
    <a:lvl3pPr marL="914400" algn="ctr" defTabSz="449263" rtl="0" fontAlgn="base">
      <a:lnSpc>
        <a:spcPct val="93000"/>
      </a:lnSpc>
      <a:spcBef>
        <a:spcPct val="0"/>
      </a:spcBef>
      <a:spcAft>
        <a:spcPct val="0"/>
      </a:spcAft>
      <a:buClr>
        <a:srgbClr val="003366"/>
      </a:buClr>
      <a:buSzPct val="100000"/>
      <a:buFont typeface="Arial" pitchFamily="34" charset="0"/>
      <a:defRPr kern="1200">
        <a:solidFill>
          <a:schemeClr val="bg1"/>
        </a:solidFill>
        <a:latin typeface="Arial" pitchFamily="34" charset="0"/>
        <a:ea typeface="+mn-ea"/>
        <a:cs typeface="Lucida Sans Unicode" pitchFamily="34" charset="0"/>
      </a:defRPr>
    </a:lvl3pPr>
    <a:lvl4pPr marL="1371600" algn="ctr" defTabSz="449263" rtl="0" fontAlgn="base">
      <a:lnSpc>
        <a:spcPct val="93000"/>
      </a:lnSpc>
      <a:spcBef>
        <a:spcPct val="0"/>
      </a:spcBef>
      <a:spcAft>
        <a:spcPct val="0"/>
      </a:spcAft>
      <a:buClr>
        <a:srgbClr val="003366"/>
      </a:buClr>
      <a:buSzPct val="100000"/>
      <a:buFont typeface="Arial" pitchFamily="34" charset="0"/>
      <a:defRPr kern="1200">
        <a:solidFill>
          <a:schemeClr val="bg1"/>
        </a:solidFill>
        <a:latin typeface="Arial" pitchFamily="34" charset="0"/>
        <a:ea typeface="+mn-ea"/>
        <a:cs typeface="Lucida Sans Unicode" pitchFamily="34" charset="0"/>
      </a:defRPr>
    </a:lvl4pPr>
    <a:lvl5pPr marL="1828800" algn="ctr" defTabSz="449263" rtl="0" fontAlgn="base">
      <a:lnSpc>
        <a:spcPct val="93000"/>
      </a:lnSpc>
      <a:spcBef>
        <a:spcPct val="0"/>
      </a:spcBef>
      <a:spcAft>
        <a:spcPct val="0"/>
      </a:spcAft>
      <a:buClr>
        <a:srgbClr val="003366"/>
      </a:buClr>
      <a:buSzPct val="100000"/>
      <a:buFont typeface="Arial" pitchFamily="34" charset="0"/>
      <a:defRPr kern="1200">
        <a:solidFill>
          <a:schemeClr val="bg1"/>
        </a:solidFill>
        <a:latin typeface="Arial" pitchFamily="34" charset="0"/>
        <a:ea typeface="+mn-ea"/>
        <a:cs typeface="Lucida Sans Unicode" pitchFamily="34" charset="0"/>
      </a:defRPr>
    </a:lvl5pPr>
    <a:lvl6pPr marL="2286000" algn="l" defTabSz="914400" rtl="0" eaLnBrk="1" latinLnBrk="0" hangingPunct="1">
      <a:defRPr kern="1200">
        <a:solidFill>
          <a:schemeClr val="bg1"/>
        </a:solidFill>
        <a:latin typeface="Arial" pitchFamily="34" charset="0"/>
        <a:ea typeface="+mn-ea"/>
        <a:cs typeface="Lucida Sans Unicode" pitchFamily="34" charset="0"/>
      </a:defRPr>
    </a:lvl6pPr>
    <a:lvl7pPr marL="2743200" algn="l" defTabSz="914400" rtl="0" eaLnBrk="1" latinLnBrk="0" hangingPunct="1">
      <a:defRPr kern="1200">
        <a:solidFill>
          <a:schemeClr val="bg1"/>
        </a:solidFill>
        <a:latin typeface="Arial" pitchFamily="34" charset="0"/>
        <a:ea typeface="+mn-ea"/>
        <a:cs typeface="Lucida Sans Unicode" pitchFamily="34" charset="0"/>
      </a:defRPr>
    </a:lvl7pPr>
    <a:lvl8pPr marL="3200400" algn="l" defTabSz="914400" rtl="0" eaLnBrk="1" latinLnBrk="0" hangingPunct="1">
      <a:defRPr kern="1200">
        <a:solidFill>
          <a:schemeClr val="bg1"/>
        </a:solidFill>
        <a:latin typeface="Arial" pitchFamily="34" charset="0"/>
        <a:ea typeface="+mn-ea"/>
        <a:cs typeface="Lucida Sans Unicode" pitchFamily="34" charset="0"/>
      </a:defRPr>
    </a:lvl8pPr>
    <a:lvl9pPr marL="3657600" algn="l" defTabSz="914400" rtl="0" eaLnBrk="1" latinLnBrk="0" hangingPunct="1">
      <a:defRPr kern="1200">
        <a:solidFill>
          <a:schemeClr val="bg1"/>
        </a:solidFill>
        <a:latin typeface="Arial" pitchFamily="34"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56"/>
      </p:cViewPr>
      <p:guideLst>
        <p:guide orient="horz" pos="2160"/>
        <p:guide pos="2880"/>
      </p:guideLst>
    </p:cSldViewPr>
  </p:slideViewPr>
  <p:outlineViewPr>
    <p:cViewPr varScale="1">
      <p:scale>
        <a:sx n="170" d="200"/>
        <a:sy n="170" d="200"/>
      </p:scale>
      <p:origin x="-780" y="-84"/>
    </p:cViewPr>
  </p:outlineViewPr>
  <p:notesTextViewPr>
    <p:cViewPr>
      <p:scale>
        <a:sx n="66" d="100"/>
        <a:sy n="66" d="100"/>
      </p:scale>
      <p:origin x="0" y="0"/>
    </p:cViewPr>
  </p:notesTextViewPr>
  <p:notesViewPr>
    <p:cSldViewPr>
      <p:cViewPr varScale="1">
        <p:scale>
          <a:sx n="54" d="100"/>
          <a:sy n="54" d="100"/>
        </p:scale>
        <p:origin x="-26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913" cy="500063"/>
          </a:xfrm>
          <a:prstGeom prst="rect">
            <a:avLst/>
          </a:prstGeom>
        </p:spPr>
        <p:txBody>
          <a:bodyPr vert="horz" lIns="91440" tIns="45720" rIns="91440" bIns="45720" rtlCol="0"/>
          <a:lstStyle>
            <a:lvl1pPr algn="l">
              <a:buFont typeface="Arial" charset="0"/>
              <a:buNone/>
              <a:defRPr sz="1200">
                <a:latin typeface="Arial" charset="0"/>
                <a:cs typeface="Lucida Sans Unicode" charset="0"/>
              </a:defRPr>
            </a:lvl1pPr>
          </a:lstStyle>
          <a:p>
            <a:pPr>
              <a:defRPr/>
            </a:pPr>
            <a:endParaRPr lang="en-US"/>
          </a:p>
        </p:txBody>
      </p:sp>
      <p:sp>
        <p:nvSpPr>
          <p:cNvPr id="3" name="Espace réservé de la date 2"/>
          <p:cNvSpPr>
            <a:spLocks noGrp="1"/>
          </p:cNvSpPr>
          <p:nvPr>
            <p:ph type="dt" sz="quarter" idx="1"/>
          </p:nvPr>
        </p:nvSpPr>
        <p:spPr>
          <a:xfrm>
            <a:off x="3898900" y="0"/>
            <a:ext cx="2982913" cy="500063"/>
          </a:xfrm>
          <a:prstGeom prst="rect">
            <a:avLst/>
          </a:prstGeom>
        </p:spPr>
        <p:txBody>
          <a:bodyPr vert="horz" lIns="91440" tIns="45720" rIns="91440" bIns="45720" rtlCol="0"/>
          <a:lstStyle>
            <a:lvl1pPr algn="r">
              <a:buFont typeface="Arial" charset="0"/>
              <a:buNone/>
              <a:defRPr sz="1200">
                <a:latin typeface="Arial" charset="0"/>
                <a:cs typeface="Lucida Sans Unicode" charset="0"/>
              </a:defRPr>
            </a:lvl1pPr>
          </a:lstStyle>
          <a:p>
            <a:pPr>
              <a:defRPr/>
            </a:pPr>
            <a:fld id="{78C6553B-1D11-41F7-A92B-175743190127}" type="datetimeFigureOut">
              <a:rPr lang="en-US"/>
              <a:pPr>
                <a:defRPr/>
              </a:pPr>
              <a:t>5/15/2014</a:t>
            </a:fld>
            <a:endParaRPr lang="en-US"/>
          </a:p>
        </p:txBody>
      </p:sp>
      <p:sp>
        <p:nvSpPr>
          <p:cNvPr id="4" name="Espace réservé du pied de page 3"/>
          <p:cNvSpPr>
            <a:spLocks noGrp="1"/>
          </p:cNvSpPr>
          <p:nvPr>
            <p:ph type="ftr" sz="quarter" idx="2"/>
          </p:nvPr>
        </p:nvSpPr>
        <p:spPr>
          <a:xfrm>
            <a:off x="0" y="9512300"/>
            <a:ext cx="2982913" cy="501650"/>
          </a:xfrm>
          <a:prstGeom prst="rect">
            <a:avLst/>
          </a:prstGeom>
        </p:spPr>
        <p:txBody>
          <a:bodyPr vert="horz" lIns="91440" tIns="45720" rIns="91440" bIns="45720" rtlCol="0" anchor="b"/>
          <a:lstStyle>
            <a:lvl1pPr algn="l">
              <a:buFont typeface="Arial" charset="0"/>
              <a:buNone/>
              <a:defRPr sz="1200">
                <a:latin typeface="Arial" charset="0"/>
                <a:cs typeface="Lucida Sans Unicode" charset="0"/>
              </a:defRPr>
            </a:lvl1pPr>
          </a:lstStyle>
          <a:p>
            <a:pPr>
              <a:defRPr/>
            </a:pPr>
            <a:endParaRPr lang="en-US"/>
          </a:p>
        </p:txBody>
      </p:sp>
      <p:sp>
        <p:nvSpPr>
          <p:cNvPr id="5" name="Espace réservé du numéro de diapositive 4"/>
          <p:cNvSpPr>
            <a:spLocks noGrp="1"/>
          </p:cNvSpPr>
          <p:nvPr>
            <p:ph type="sldNum" sz="quarter" idx="3"/>
          </p:nvPr>
        </p:nvSpPr>
        <p:spPr>
          <a:xfrm>
            <a:off x="3898900" y="9512300"/>
            <a:ext cx="2982913" cy="501650"/>
          </a:xfrm>
          <a:prstGeom prst="rect">
            <a:avLst/>
          </a:prstGeom>
        </p:spPr>
        <p:txBody>
          <a:bodyPr vert="horz" lIns="91440" tIns="45720" rIns="91440" bIns="45720" rtlCol="0" anchor="b"/>
          <a:lstStyle>
            <a:lvl1pPr algn="r">
              <a:buFont typeface="Arial" charset="0"/>
              <a:buNone/>
              <a:defRPr sz="1200">
                <a:latin typeface="Arial" charset="0"/>
                <a:cs typeface="Lucida Sans Unicode" charset="0"/>
              </a:defRPr>
            </a:lvl1pPr>
          </a:lstStyle>
          <a:p>
            <a:pPr>
              <a:defRPr/>
            </a:pPr>
            <a:fld id="{B5D7D558-E212-43CA-AC3A-C317223957E8}" type="slidenum">
              <a:rPr lang="en-US"/>
              <a:pPr>
                <a:defRPr/>
              </a:pPr>
              <a:t>‹N°›</a:t>
            </a:fld>
            <a:endParaRPr lang="en-US"/>
          </a:p>
        </p:txBody>
      </p:sp>
    </p:spTree>
    <p:extLst>
      <p:ext uri="{BB962C8B-B14F-4D97-AF65-F5344CB8AC3E}">
        <p14:creationId xmlns:p14="http://schemas.microsoft.com/office/powerpoint/2010/main" val="53494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AutoShape 1"/>
          <p:cNvSpPr>
            <a:spLocks noChangeArrowheads="1"/>
          </p:cNvSpPr>
          <p:nvPr/>
        </p:nvSpPr>
        <p:spPr bwMode="auto">
          <a:xfrm>
            <a:off x="0" y="0"/>
            <a:ext cx="6883400" cy="10015538"/>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4" name="Rectangle 2"/>
          <p:cNvSpPr>
            <a:spLocks noGrp="1" noChangeArrowheads="1"/>
          </p:cNvSpPr>
          <p:nvPr>
            <p:ph type="hdr"/>
          </p:nvPr>
        </p:nvSpPr>
        <p:spPr bwMode="auto">
          <a:xfrm>
            <a:off x="0" y="0"/>
            <a:ext cx="29813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0" tIns="47160" rIns="94320" bIns="47160" numCol="1" anchor="t" anchorCtr="0" compatLnSpc="1">
            <a:prstTxWarp prst="textNoShape">
              <a:avLst/>
            </a:prstTxWarp>
          </a:bodyPr>
          <a:lstStyle>
            <a:lvl1pPr algn="l">
              <a:lnSpc>
                <a:spcPct val="100000"/>
              </a:lnSpc>
              <a:buClr>
                <a:srgbClr val="000000"/>
              </a:buClr>
              <a:buSzPct val="45000"/>
              <a:buFont typeface="Wingdings" charset="2"/>
              <a:buNone/>
              <a:tabLst>
                <a:tab pos="723900" algn="l"/>
                <a:tab pos="1447800" algn="l"/>
                <a:tab pos="2171700" algn="l"/>
                <a:tab pos="2895600" algn="l"/>
              </a:tabLst>
              <a:defRPr sz="1300">
                <a:solidFill>
                  <a:srgbClr val="000000"/>
                </a:solidFill>
                <a:latin typeface="Times New Roman" pitchFamily="16" charset="0"/>
                <a:cs typeface="Lucida Sans Unicode" charset="0"/>
              </a:defRPr>
            </a:lvl1pPr>
          </a:lstStyle>
          <a:p>
            <a:pPr>
              <a:defRPr/>
            </a:pPr>
            <a:r>
              <a:rPr lang="en-GB"/>
              <a:t>PCSI Summer School, Evora 2011</a:t>
            </a:r>
          </a:p>
        </p:txBody>
      </p:sp>
      <p:sp>
        <p:nvSpPr>
          <p:cNvPr id="26628" name="Text Box 3"/>
          <p:cNvSpPr txBox="1">
            <a:spLocks noChangeArrowheads="1"/>
          </p:cNvSpPr>
          <p:nvPr/>
        </p:nvSpPr>
        <p:spPr bwMode="auto">
          <a:xfrm>
            <a:off x="3897313" y="0"/>
            <a:ext cx="2982912"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bg1"/>
                </a:solidFill>
                <a:latin typeface="Arial" charset="0"/>
                <a:cs typeface="Lucida Sans Unicode" charset="0"/>
              </a:defRPr>
            </a:lvl1pPr>
            <a:lvl2pPr marL="742950" indent="-285750" eaLnBrk="0" hangingPunct="0">
              <a:defRPr>
                <a:solidFill>
                  <a:schemeClr val="bg1"/>
                </a:solidFill>
                <a:latin typeface="Arial" charset="0"/>
                <a:cs typeface="Lucida Sans Unicode" charset="0"/>
              </a:defRPr>
            </a:lvl2pPr>
            <a:lvl3pPr marL="1143000" indent="-228600" eaLnBrk="0" hangingPunct="0">
              <a:defRPr>
                <a:solidFill>
                  <a:schemeClr val="bg1"/>
                </a:solidFill>
                <a:latin typeface="Arial" charset="0"/>
                <a:cs typeface="Lucida Sans Unicode" charset="0"/>
              </a:defRPr>
            </a:lvl3pPr>
            <a:lvl4pPr marL="1600200" indent="-228600" eaLnBrk="0" hangingPunct="0">
              <a:defRPr>
                <a:solidFill>
                  <a:schemeClr val="bg1"/>
                </a:solidFill>
                <a:latin typeface="Arial" charset="0"/>
                <a:cs typeface="Lucida Sans Unicode" charset="0"/>
              </a:defRPr>
            </a:lvl4pPr>
            <a:lvl5pPr marL="2057400" indent="-228600" eaLnBrk="0" hangingPunct="0">
              <a:defRPr>
                <a:solidFill>
                  <a:schemeClr val="bg1"/>
                </a:solidFill>
                <a:latin typeface="Arial" charset="0"/>
                <a:cs typeface="Lucida Sans Unicode" charset="0"/>
              </a:defRPr>
            </a:lvl5pPr>
            <a:lvl6pPr marL="2514600" indent="-228600" algn="ctr" defTabSz="449263" eaLnBrk="0" fontAlgn="base" hangingPunct="0">
              <a:lnSpc>
                <a:spcPct val="93000"/>
              </a:lnSpc>
              <a:spcBef>
                <a:spcPct val="0"/>
              </a:spcBef>
              <a:spcAft>
                <a:spcPct val="0"/>
              </a:spcAft>
              <a:buClr>
                <a:srgbClr val="003366"/>
              </a:buClr>
              <a:buSzPct val="100000"/>
              <a:buFont typeface="Arial" charset="0"/>
              <a:defRPr>
                <a:solidFill>
                  <a:schemeClr val="bg1"/>
                </a:solidFill>
                <a:latin typeface="Arial" charset="0"/>
                <a:cs typeface="Lucida Sans Unicode" charset="0"/>
              </a:defRPr>
            </a:lvl6pPr>
            <a:lvl7pPr marL="2971800" indent="-228600" algn="ctr" defTabSz="449263" eaLnBrk="0" fontAlgn="base" hangingPunct="0">
              <a:lnSpc>
                <a:spcPct val="93000"/>
              </a:lnSpc>
              <a:spcBef>
                <a:spcPct val="0"/>
              </a:spcBef>
              <a:spcAft>
                <a:spcPct val="0"/>
              </a:spcAft>
              <a:buClr>
                <a:srgbClr val="003366"/>
              </a:buClr>
              <a:buSzPct val="100000"/>
              <a:buFont typeface="Arial" charset="0"/>
              <a:defRPr>
                <a:solidFill>
                  <a:schemeClr val="bg1"/>
                </a:solidFill>
                <a:latin typeface="Arial" charset="0"/>
                <a:cs typeface="Lucida Sans Unicode" charset="0"/>
              </a:defRPr>
            </a:lvl7pPr>
            <a:lvl8pPr marL="3429000" indent="-228600" algn="ctr" defTabSz="449263" eaLnBrk="0" fontAlgn="base" hangingPunct="0">
              <a:lnSpc>
                <a:spcPct val="93000"/>
              </a:lnSpc>
              <a:spcBef>
                <a:spcPct val="0"/>
              </a:spcBef>
              <a:spcAft>
                <a:spcPct val="0"/>
              </a:spcAft>
              <a:buClr>
                <a:srgbClr val="003366"/>
              </a:buClr>
              <a:buSzPct val="100000"/>
              <a:buFont typeface="Arial" charset="0"/>
              <a:defRPr>
                <a:solidFill>
                  <a:schemeClr val="bg1"/>
                </a:solidFill>
                <a:latin typeface="Arial" charset="0"/>
                <a:cs typeface="Lucida Sans Unicode" charset="0"/>
              </a:defRPr>
            </a:lvl8pPr>
            <a:lvl9pPr marL="3886200" indent="-228600" algn="ctr" defTabSz="449263" eaLnBrk="0" fontAlgn="base" hangingPunct="0">
              <a:lnSpc>
                <a:spcPct val="93000"/>
              </a:lnSpc>
              <a:spcBef>
                <a:spcPct val="0"/>
              </a:spcBef>
              <a:spcAft>
                <a:spcPct val="0"/>
              </a:spcAft>
              <a:buClr>
                <a:srgbClr val="003366"/>
              </a:buClr>
              <a:buSzPct val="100000"/>
              <a:buFont typeface="Arial" charset="0"/>
              <a:defRPr>
                <a:solidFill>
                  <a:schemeClr val="bg1"/>
                </a:solidFill>
                <a:latin typeface="Arial" charset="0"/>
                <a:cs typeface="Lucida Sans Unicode" charset="0"/>
              </a:defRPr>
            </a:lvl9pPr>
          </a:lstStyle>
          <a:p>
            <a:pPr eaLnBrk="1" hangingPunct="1">
              <a:buFont typeface="Arial" charset="0"/>
              <a:buNone/>
              <a:defRPr/>
            </a:pPr>
            <a:endParaRPr lang="en-US" smtClean="0"/>
          </a:p>
        </p:txBody>
      </p:sp>
      <p:sp>
        <p:nvSpPr>
          <p:cNvPr id="59397" name="Rectangle 4"/>
          <p:cNvSpPr>
            <a:spLocks noGrp="1" noRot="1" noChangeAspect="1" noChangeArrowheads="1"/>
          </p:cNvSpPr>
          <p:nvPr>
            <p:ph type="sldImg"/>
          </p:nvPr>
        </p:nvSpPr>
        <p:spPr bwMode="auto">
          <a:xfrm>
            <a:off x="936625" y="752475"/>
            <a:ext cx="5006975" cy="3756025"/>
          </a:xfrm>
          <a:prstGeom prst="rect">
            <a:avLst/>
          </a:prstGeom>
          <a:noFill/>
          <a:ln w="9360">
            <a:solidFill>
              <a:srgbClr val="000000"/>
            </a:solidFill>
            <a:miter lim="800000"/>
            <a:headEnd/>
            <a:tailEnd/>
          </a:ln>
          <a:effectLst/>
        </p:spPr>
      </p:sp>
      <p:sp>
        <p:nvSpPr>
          <p:cNvPr id="3077" name="Rectangle 5"/>
          <p:cNvSpPr>
            <a:spLocks noGrp="1" noChangeArrowheads="1"/>
          </p:cNvSpPr>
          <p:nvPr>
            <p:ph type="body"/>
          </p:nvPr>
        </p:nvSpPr>
        <p:spPr bwMode="auto">
          <a:xfrm>
            <a:off x="687388" y="4757738"/>
            <a:ext cx="5505450" cy="450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0" tIns="47160" rIns="94320" bIns="47160" numCol="1" anchor="t" anchorCtr="0" compatLnSpc="1">
            <a:prstTxWarp prst="textNoShape">
              <a:avLst/>
            </a:prstTxWarp>
          </a:bodyPr>
          <a:lstStyle/>
          <a:p>
            <a:pPr lvl="0"/>
            <a:endParaRPr lang="fr-FR" noProof="0" smtClean="0"/>
          </a:p>
        </p:txBody>
      </p:sp>
      <p:sp>
        <p:nvSpPr>
          <p:cNvPr id="3078" name="Rectangle 6"/>
          <p:cNvSpPr>
            <a:spLocks noGrp="1" noChangeArrowheads="1"/>
          </p:cNvSpPr>
          <p:nvPr>
            <p:ph type="ftr"/>
          </p:nvPr>
        </p:nvSpPr>
        <p:spPr bwMode="auto">
          <a:xfrm>
            <a:off x="0" y="9513888"/>
            <a:ext cx="2981325"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0" tIns="47160" rIns="94320" bIns="47160" numCol="1" anchor="b" anchorCtr="0" compatLnSpc="1">
            <a:prstTxWarp prst="textNoShape">
              <a:avLst/>
            </a:prstTxWarp>
          </a:bodyPr>
          <a:lstStyle>
            <a:lvl1pPr algn="l">
              <a:lnSpc>
                <a:spcPct val="100000"/>
              </a:lnSpc>
              <a:buClr>
                <a:srgbClr val="000000"/>
              </a:buClr>
              <a:buSzPct val="45000"/>
              <a:buFont typeface="Wingdings" charset="2"/>
              <a:buNone/>
              <a:tabLst>
                <a:tab pos="723900" algn="l"/>
                <a:tab pos="1447800" algn="l"/>
                <a:tab pos="2171700" algn="l"/>
                <a:tab pos="2895600" algn="l"/>
              </a:tabLst>
              <a:defRPr sz="1300">
                <a:solidFill>
                  <a:srgbClr val="000000"/>
                </a:solidFill>
                <a:latin typeface="Times New Roman" pitchFamily="16" charset="0"/>
                <a:cs typeface="Lucida Sans Unicode" charset="0"/>
              </a:defRPr>
            </a:lvl1pPr>
          </a:lstStyle>
          <a:p>
            <a:pPr>
              <a:defRPr/>
            </a:pPr>
            <a:r>
              <a:rPr lang="en-GB"/>
              <a:t>© olafr steinum June 2011</a:t>
            </a:r>
          </a:p>
        </p:txBody>
      </p:sp>
      <p:sp>
        <p:nvSpPr>
          <p:cNvPr id="3079" name="Rectangle 7"/>
          <p:cNvSpPr>
            <a:spLocks noGrp="1" noChangeArrowheads="1"/>
          </p:cNvSpPr>
          <p:nvPr>
            <p:ph type="sldNum"/>
          </p:nvPr>
        </p:nvSpPr>
        <p:spPr bwMode="auto">
          <a:xfrm>
            <a:off x="3897313" y="9513888"/>
            <a:ext cx="2981325"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0" tIns="47160" rIns="94320" bIns="47160" numCol="1" anchor="b" anchorCtr="0" compatLnSpc="1">
            <a:prstTxWarp prst="textNoShape">
              <a:avLst/>
            </a:prstTxWarp>
          </a:bodyPr>
          <a:lstStyle>
            <a:lvl1pPr algn="r">
              <a:lnSpc>
                <a:spcPct val="100000"/>
              </a:lnSpc>
              <a:buClr>
                <a:srgbClr val="000000"/>
              </a:buClr>
              <a:buSzPct val="45000"/>
              <a:buFont typeface="Wingdings" charset="2"/>
              <a:buNone/>
              <a:tabLst>
                <a:tab pos="723900" algn="l"/>
                <a:tab pos="1447800" algn="l"/>
                <a:tab pos="2171700" algn="l"/>
                <a:tab pos="2895600" algn="l"/>
              </a:tabLst>
              <a:defRPr sz="1300">
                <a:solidFill>
                  <a:srgbClr val="000000"/>
                </a:solidFill>
                <a:latin typeface="Times New Roman" pitchFamily="16" charset="0"/>
                <a:cs typeface="Lucida Sans Unicode" charset="0"/>
              </a:defRPr>
            </a:lvl1pPr>
          </a:lstStyle>
          <a:p>
            <a:pPr>
              <a:defRPr/>
            </a:pPr>
            <a:fld id="{3F933E57-A443-4423-B932-1A1A592EB7AA}" type="slidenum">
              <a:rPr lang="en-GB"/>
              <a:pPr>
                <a:defRPr/>
              </a:pPr>
              <a:t>‹N°›</a:t>
            </a:fld>
            <a:endParaRPr lang="en-GB"/>
          </a:p>
        </p:txBody>
      </p:sp>
    </p:spTree>
    <p:extLst>
      <p:ext uri="{BB962C8B-B14F-4D97-AF65-F5344CB8AC3E}">
        <p14:creationId xmlns:p14="http://schemas.microsoft.com/office/powerpoint/2010/main" val="1091320593"/>
      </p:ext>
    </p:extLst>
  </p:cSld>
  <p:clrMap bg1="lt1" tx1="dk1" bg2="lt2" tx2="dk2" accent1="accent1" accent2="accent2" accent3="accent3" accent4="accent4" accent5="accent5" accent6="accent6" hlink="hlink" folHlink="folHlink"/>
  <p:hf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round/>
            <a:headEnd/>
            <a:tailEnd/>
          </a:ln>
        </p:spPr>
        <p:txBody>
          <a:bodyPr/>
          <a:lstStyle/>
          <a:p>
            <a:pPr>
              <a:buFont typeface="Wingdings" pitchFamily="2" charset="2"/>
              <a:buNone/>
            </a:pPr>
            <a:r>
              <a:rPr lang="en-GB" smtClean="0">
                <a:latin typeface="Times New Roman" pitchFamily="18" charset="0"/>
                <a:cs typeface="Lucida Sans Unicode" pitchFamily="34" charset="0"/>
              </a:rPr>
              <a:t>PCSI Summer School, Evora 2011</a:t>
            </a:r>
          </a:p>
        </p:txBody>
      </p:sp>
      <p:sp>
        <p:nvSpPr>
          <p:cNvPr id="60419" name="Rectangle 6"/>
          <p:cNvSpPr>
            <a:spLocks noGrp="1" noChangeArrowheads="1"/>
          </p:cNvSpPr>
          <p:nvPr>
            <p:ph type="ftr" sz="quarter"/>
          </p:nvPr>
        </p:nvSpPr>
        <p:spPr>
          <a:noFill/>
          <a:ln>
            <a:round/>
            <a:headEnd/>
            <a:tailEnd/>
          </a:ln>
        </p:spPr>
        <p:txBody>
          <a:bodyPr/>
          <a:lstStyle/>
          <a:p>
            <a:pPr>
              <a:buFont typeface="Wingdings" pitchFamily="2" charset="2"/>
              <a:buNone/>
            </a:pPr>
            <a:r>
              <a:rPr lang="en-GB" smtClean="0">
                <a:latin typeface="Times New Roman" pitchFamily="18" charset="0"/>
                <a:cs typeface="Lucida Sans Unicode" pitchFamily="34" charset="0"/>
              </a:rPr>
              <a:t>© olafr steinum June 2011</a:t>
            </a:r>
          </a:p>
        </p:txBody>
      </p:sp>
      <p:sp>
        <p:nvSpPr>
          <p:cNvPr id="60420" name="Rectangle 7"/>
          <p:cNvSpPr>
            <a:spLocks noGrp="1" noChangeArrowheads="1"/>
          </p:cNvSpPr>
          <p:nvPr>
            <p:ph type="sldNum" sz="quarter"/>
          </p:nvPr>
        </p:nvSpPr>
        <p:spPr>
          <a:noFill/>
          <a:ln>
            <a:round/>
            <a:headEnd/>
            <a:tailEnd/>
          </a:ln>
        </p:spPr>
        <p:txBody>
          <a:bodyPr/>
          <a:lstStyle/>
          <a:p>
            <a:pPr>
              <a:buFont typeface="Wingdings" pitchFamily="2" charset="2"/>
              <a:buNone/>
            </a:pPr>
            <a:fld id="{5B5AE932-BC6C-4C95-9008-2C4D3F5C10C2}" type="slidenum">
              <a:rPr lang="en-GB" smtClean="0">
                <a:latin typeface="Times New Roman" pitchFamily="18" charset="0"/>
                <a:cs typeface="Lucida Sans Unicode" pitchFamily="34" charset="0"/>
              </a:rPr>
              <a:pPr>
                <a:buFont typeface="Wingdings" pitchFamily="2" charset="2"/>
                <a:buNone/>
              </a:pPr>
              <a:t>1</a:t>
            </a:fld>
            <a:endParaRPr lang="en-GB" smtClean="0">
              <a:latin typeface="Times New Roman" pitchFamily="18" charset="0"/>
              <a:cs typeface="Lucida Sans Unicode" pitchFamily="34" charset="0"/>
            </a:endParaRPr>
          </a:p>
        </p:txBody>
      </p:sp>
      <p:sp>
        <p:nvSpPr>
          <p:cNvPr id="60421" name="Text Box 1"/>
          <p:cNvSpPr txBox="1">
            <a:spLocks noChangeArrowheads="1"/>
          </p:cNvSpPr>
          <p:nvPr/>
        </p:nvSpPr>
        <p:spPr bwMode="auto">
          <a:xfrm>
            <a:off x="0" y="0"/>
            <a:ext cx="2982913" cy="500063"/>
          </a:xfrm>
          <a:prstGeom prst="rect">
            <a:avLst/>
          </a:prstGeom>
          <a:noFill/>
          <a:ln w="9525">
            <a:noFill/>
            <a:round/>
            <a:headEnd/>
            <a:tailEnd/>
          </a:ln>
          <a:effectLst/>
        </p:spPr>
        <p:txBody>
          <a:bodyPr lIns="94320" tIns="47160" rIns="94320" bIns="47160"/>
          <a:lstStyle/>
          <a:p>
            <a:pPr algn="l">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a:solidFill>
                  <a:srgbClr val="003366"/>
                </a:solidFill>
              </a:rPr>
              <a:t>PCSI Summer School, Evora 2011</a:t>
            </a:r>
          </a:p>
        </p:txBody>
      </p:sp>
      <p:sp>
        <p:nvSpPr>
          <p:cNvPr id="60422" name="Text Box 2"/>
          <p:cNvSpPr txBox="1">
            <a:spLocks noChangeArrowheads="1"/>
          </p:cNvSpPr>
          <p:nvPr/>
        </p:nvSpPr>
        <p:spPr bwMode="auto">
          <a:xfrm>
            <a:off x="0" y="9513888"/>
            <a:ext cx="2982913" cy="500062"/>
          </a:xfrm>
          <a:prstGeom prst="rect">
            <a:avLst/>
          </a:prstGeom>
          <a:noFill/>
          <a:ln w="9525">
            <a:noFill/>
            <a:round/>
            <a:headEnd/>
            <a:tailEnd/>
          </a:ln>
          <a:effectLst/>
        </p:spPr>
        <p:txBody>
          <a:bodyPr lIns="94320" tIns="47160" rIns="94320" bIns="47160" anchor="b"/>
          <a:lstStyle/>
          <a:p>
            <a:pPr algn="l">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a:solidFill>
                  <a:srgbClr val="003366"/>
                </a:solidFill>
              </a:rPr>
              <a:t>© olafr steinum June 2011</a:t>
            </a:r>
          </a:p>
        </p:txBody>
      </p:sp>
      <p:sp>
        <p:nvSpPr>
          <p:cNvPr id="60423" name="Text Box 3"/>
          <p:cNvSpPr txBox="1">
            <a:spLocks noChangeArrowheads="1"/>
          </p:cNvSpPr>
          <p:nvPr/>
        </p:nvSpPr>
        <p:spPr bwMode="auto">
          <a:xfrm>
            <a:off x="3897313" y="9513888"/>
            <a:ext cx="2982912" cy="500062"/>
          </a:xfrm>
          <a:prstGeom prst="rect">
            <a:avLst/>
          </a:prstGeom>
          <a:noFill/>
          <a:ln w="9525">
            <a:noFill/>
            <a:round/>
            <a:headEnd/>
            <a:tailEnd/>
          </a:ln>
          <a:effectLst/>
        </p:spPr>
        <p:txBody>
          <a:bodyPr lIns="94320" tIns="47160" rIns="94320" bIns="4716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4FAB9E3-170E-45C6-ABB8-869D62AF5B58}" type="slidenum">
              <a:rPr lang="en-GB" sz="1300">
                <a:solidFill>
                  <a:srgbClr val="003366"/>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300">
              <a:solidFill>
                <a:srgbClr val="003366"/>
              </a:solidFill>
            </a:endParaRPr>
          </a:p>
        </p:txBody>
      </p:sp>
      <p:sp>
        <p:nvSpPr>
          <p:cNvPr id="60424" name="Text Box 4"/>
          <p:cNvSpPr txBox="1">
            <a:spLocks noChangeArrowheads="1"/>
          </p:cNvSpPr>
          <p:nvPr/>
        </p:nvSpPr>
        <p:spPr bwMode="auto">
          <a:xfrm>
            <a:off x="936625" y="752475"/>
            <a:ext cx="5008563" cy="3756025"/>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0425" name="Rectangle 5"/>
          <p:cNvSpPr>
            <a:spLocks noGrp="1" noChangeArrowheads="1"/>
          </p:cNvSpPr>
          <p:nvPr>
            <p:ph type="body"/>
          </p:nvPr>
        </p:nvSpPr>
        <p:spPr>
          <a:xfrm>
            <a:off x="687388" y="4757738"/>
            <a:ext cx="5507037" cy="4506912"/>
          </a:xfrm>
          <a:noFill/>
        </p:spPr>
        <p:txBody>
          <a:bodyPr wrap="none" anchor="ctr"/>
          <a:lstStyle/>
          <a:p>
            <a:endParaRPr lang="fr-FR"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2"/>
            <a:r>
              <a:rPr lang="fr-FR" baseline="0" dirty="0" smtClean="0"/>
              <a:t>CIM 11 Classification Internationale des maladies</a:t>
            </a:r>
          </a:p>
          <a:p>
            <a:pPr lvl="2"/>
            <a:r>
              <a:rPr lang="fr-FR" baseline="0" dirty="0" smtClean="0"/>
              <a:t>	ICD11HIM TAG (</a:t>
            </a:r>
            <a:r>
              <a:rPr lang="fr-FR" baseline="0" dirty="0" err="1" smtClean="0"/>
              <a:t>health</a:t>
            </a:r>
            <a:r>
              <a:rPr lang="fr-FR" baseline="0" dirty="0" smtClean="0"/>
              <a:t> </a:t>
            </a:r>
            <a:r>
              <a:rPr lang="fr-FR" baseline="0" dirty="0" err="1" smtClean="0"/>
              <a:t>Informatics</a:t>
            </a:r>
            <a:r>
              <a:rPr lang="fr-FR" baseline="0" dirty="0" smtClean="0"/>
              <a:t> and </a:t>
            </a:r>
            <a:r>
              <a:rPr lang="fr-FR" baseline="0" dirty="0" err="1" smtClean="0"/>
              <a:t>modelling</a:t>
            </a:r>
            <a:r>
              <a:rPr lang="fr-FR" baseline="0" dirty="0" smtClean="0"/>
              <a:t> </a:t>
            </a:r>
            <a:r>
              <a:rPr lang="fr-FR" baseline="0" dirty="0" err="1" smtClean="0"/>
              <a:t>Topic</a:t>
            </a:r>
            <a:r>
              <a:rPr lang="fr-FR" baseline="0" dirty="0" smtClean="0"/>
              <a:t> </a:t>
            </a:r>
            <a:r>
              <a:rPr lang="fr-FR" baseline="0" dirty="0" err="1" smtClean="0"/>
              <a:t>Advisory</a:t>
            </a:r>
            <a:r>
              <a:rPr lang="fr-FR" baseline="0" dirty="0" smtClean="0"/>
              <a:t> Group)</a:t>
            </a:r>
          </a:p>
          <a:p>
            <a:pPr lvl="2"/>
            <a:r>
              <a:rPr lang="fr-FR" baseline="0" dirty="0" smtClean="0"/>
              <a:t>		French </a:t>
            </a:r>
            <a:r>
              <a:rPr lang="fr-FR" baseline="0" dirty="0" err="1" smtClean="0"/>
              <a:t>representative</a:t>
            </a:r>
            <a:r>
              <a:rPr lang="fr-FR" baseline="0" dirty="0" smtClean="0"/>
              <a:t> </a:t>
            </a:r>
            <a:r>
              <a:rPr lang="fr-FR" baseline="0" dirty="0" err="1" smtClean="0"/>
              <a:t>with</a:t>
            </a:r>
            <a:r>
              <a:rPr lang="fr-FR" baseline="0" dirty="0" smtClean="0"/>
              <a:t> US (</a:t>
            </a:r>
            <a:r>
              <a:rPr lang="fr-FR" baseline="0" dirty="0" err="1" smtClean="0"/>
              <a:t>Stanford</a:t>
            </a:r>
            <a:r>
              <a:rPr lang="fr-FR" baseline="0" dirty="0" smtClean="0"/>
              <a:t>, Mayo, NLM) UK (Manchester) Japon ,Australie, Corée</a:t>
            </a:r>
          </a:p>
          <a:p>
            <a:pPr lvl="2"/>
            <a:endParaRPr lang="fr-FR" baseline="0" dirty="0" smtClean="0"/>
          </a:p>
          <a:p>
            <a:pPr lvl="2"/>
            <a:r>
              <a:rPr lang="fr-FR" baseline="0" dirty="0" smtClean="0"/>
              <a:t>		</a:t>
            </a:r>
            <a:r>
              <a:rPr lang="fr-FR" baseline="0" dirty="0" err="1" smtClean="0"/>
              <a:t>Icat</a:t>
            </a:r>
            <a:r>
              <a:rPr lang="fr-FR" baseline="0" dirty="0" smtClean="0"/>
              <a:t> Collaborative Protégé	</a:t>
            </a:r>
            <a:r>
              <a:rPr lang="fr-FR" baseline="0" dirty="0" err="1" smtClean="0"/>
              <a:t>platform</a:t>
            </a:r>
            <a:endParaRPr lang="fr-FR" baseline="0" dirty="0" smtClean="0"/>
          </a:p>
          <a:p>
            <a:pPr lvl="2"/>
            <a:r>
              <a:rPr lang="fr-FR" baseline="0" dirty="0" smtClean="0"/>
              <a:t>	Traduction en Français de ICD 11 beta Doctorant N </a:t>
            </a:r>
            <a:r>
              <a:rPr lang="fr-FR" baseline="0" dirty="0" err="1" smtClean="0"/>
              <a:t>Douali</a:t>
            </a:r>
            <a:endParaRPr lang="fr-FR" baseline="0" dirty="0" smtClean="0"/>
          </a:p>
          <a:p>
            <a:pPr lvl="2"/>
            <a:r>
              <a:rPr lang="fr-FR" baseline="0" dirty="0" smtClean="0"/>
              <a:t>	Ontologie </a:t>
            </a:r>
            <a:r>
              <a:rPr lang="fr-FR" baseline="0" dirty="0" err="1" smtClean="0"/>
              <a:t>orphanet</a:t>
            </a:r>
            <a:r>
              <a:rPr lang="fr-FR" baseline="0" dirty="0" smtClean="0"/>
              <a:t> (j </a:t>
            </a:r>
            <a:r>
              <a:rPr lang="fr-FR" baseline="0" dirty="0" err="1" smtClean="0"/>
              <a:t>charlet</a:t>
            </a:r>
            <a:r>
              <a:rPr lang="fr-FR" baseline="0" dirty="0" smtClean="0"/>
              <a:t> r </a:t>
            </a:r>
            <a:r>
              <a:rPr lang="fr-FR" baseline="0" dirty="0" err="1" smtClean="0"/>
              <a:t>choquet</a:t>
            </a:r>
            <a:r>
              <a:rPr lang="fr-FR" baseline="0" dirty="0" smtClean="0"/>
              <a:t> 2 doctorants) nouveau chapitre sur Rare </a:t>
            </a:r>
            <a:r>
              <a:rPr lang="fr-FR" baseline="0" dirty="0" err="1" smtClean="0"/>
              <a:t>Diseases</a:t>
            </a:r>
            <a:endParaRPr lang="fr-FR" baseline="0" dirty="0" smtClean="0"/>
          </a:p>
          <a:p>
            <a:pPr lvl="2"/>
            <a:endParaRPr lang="fr-FR" baseline="0" dirty="0" smtClean="0"/>
          </a:p>
          <a:p>
            <a:pPr lvl="2"/>
            <a:r>
              <a:rPr lang="fr-FR" baseline="0" dirty="0" smtClean="0"/>
              <a:t>ICHI  International Classification of </a:t>
            </a:r>
            <a:r>
              <a:rPr lang="fr-FR" baseline="0" dirty="0" err="1" smtClean="0"/>
              <a:t>Health</a:t>
            </a:r>
            <a:r>
              <a:rPr lang="fr-FR" baseline="0" dirty="0" smtClean="0"/>
              <a:t> Interventions</a:t>
            </a:r>
          </a:p>
          <a:p>
            <a:pPr lvl="2"/>
            <a:r>
              <a:rPr lang="fr-FR" baseline="0" dirty="0" smtClean="0"/>
              <a:t>	</a:t>
            </a:r>
            <a:r>
              <a:rPr lang="fr-FR" baseline="0" dirty="0" err="1" smtClean="0"/>
              <a:t>métamodèle</a:t>
            </a:r>
            <a:r>
              <a:rPr lang="fr-FR" baseline="0" dirty="0" smtClean="0"/>
              <a:t> sémantique</a:t>
            </a:r>
          </a:p>
          <a:p>
            <a:pPr lvl="2"/>
            <a:r>
              <a:rPr lang="fr-FR" baseline="0" dirty="0" smtClean="0"/>
              <a:t>	alpha </a:t>
            </a:r>
            <a:r>
              <a:rPr lang="fr-FR" baseline="0" dirty="0" err="1" smtClean="0"/>
              <a:t>draft</a:t>
            </a:r>
            <a:r>
              <a:rPr lang="fr-FR" baseline="0" dirty="0" smtClean="0"/>
              <a:t> octobre 2012</a:t>
            </a:r>
          </a:p>
          <a:p>
            <a:pPr lvl="2"/>
            <a:r>
              <a:rPr lang="fr-FR" baseline="0" dirty="0" smtClean="0"/>
              <a:t>	patron de mappage des systèmes existants vers un International DRG grouper</a:t>
            </a:r>
          </a:p>
          <a:p>
            <a:pPr lvl="2"/>
            <a:endParaRPr lang="fr-FR" baseline="0" dirty="0" smtClean="0"/>
          </a:p>
          <a:p>
            <a:pPr lvl="2"/>
            <a:r>
              <a:rPr lang="fr-FR" baseline="0" dirty="0" smtClean="0"/>
              <a:t>2IMPS International Information model for Patient </a:t>
            </a:r>
            <a:r>
              <a:rPr lang="fr-FR" baseline="0" dirty="0" err="1" smtClean="0"/>
              <a:t>Safety</a:t>
            </a:r>
            <a:endParaRPr lang="fr-FR" baseline="0" dirty="0" smtClean="0"/>
          </a:p>
          <a:p>
            <a:pPr lvl="2"/>
            <a:r>
              <a:rPr lang="fr-FR" baseline="0" dirty="0" smtClean="0"/>
              <a:t>	</a:t>
            </a:r>
            <a:r>
              <a:rPr lang="fr-FR" baseline="0" dirty="0" err="1" smtClean="0"/>
              <a:t>métamodèle</a:t>
            </a:r>
            <a:r>
              <a:rPr lang="fr-FR" baseline="0" dirty="0" smtClean="0"/>
              <a:t> sémantique pour comparaisons internationales des déclarations d’évènements indésirables</a:t>
            </a:r>
          </a:p>
          <a:p>
            <a:pPr lvl="2"/>
            <a:r>
              <a:rPr lang="fr-FR" baseline="0" dirty="0" smtClean="0"/>
              <a:t>	alignement sur </a:t>
            </a:r>
            <a:r>
              <a:rPr lang="fr-FR" baseline="0" dirty="0" err="1" smtClean="0"/>
              <a:t>Upper</a:t>
            </a:r>
            <a:r>
              <a:rPr lang="fr-FR" baseline="0" dirty="0" smtClean="0"/>
              <a:t> </a:t>
            </a:r>
            <a:r>
              <a:rPr lang="fr-FR" baseline="0" dirty="0" err="1" smtClean="0"/>
              <a:t>Level</a:t>
            </a:r>
            <a:r>
              <a:rPr lang="fr-FR" baseline="0" dirty="0" smtClean="0"/>
              <a:t> Ontology (ULO) BFO , </a:t>
            </a:r>
            <a:r>
              <a:rPr lang="fr-FR" baseline="0" dirty="0" err="1" smtClean="0"/>
              <a:t>Biotop</a:t>
            </a:r>
            <a:endParaRPr lang="fr-FR" baseline="0" dirty="0" smtClean="0"/>
          </a:p>
        </p:txBody>
      </p:sp>
      <p:sp>
        <p:nvSpPr>
          <p:cNvPr id="4" name="Espace réservé du numéro de diapositive 3"/>
          <p:cNvSpPr>
            <a:spLocks noGrp="1"/>
          </p:cNvSpPr>
          <p:nvPr>
            <p:ph type="sldNum" sz="quarter" idx="10"/>
          </p:nvPr>
        </p:nvSpPr>
        <p:spPr/>
        <p:txBody>
          <a:bodyPr/>
          <a:lstStyle/>
          <a:p>
            <a:fld id="{B1647020-3B50-2A44-B459-9290E50DF797}" type="slidenum">
              <a:rPr lang="fr-FR" smtClean="0"/>
              <a:pPr/>
              <a:t>29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fr-FR" dirty="0" smtClean="0">
                <a:solidFill>
                  <a:srgbClr val="404040"/>
                </a:solidFill>
                <a:latin typeface="Times New Roman" pitchFamily="-1" charset="0"/>
              </a:rPr>
              <a:t>Dans le cadre du projet EHR4CR nous avons développé les</a:t>
            </a:r>
            <a:r>
              <a:rPr lang="fr-FR" baseline="0" dirty="0" smtClean="0">
                <a:solidFill>
                  <a:srgbClr val="404040"/>
                </a:solidFill>
                <a:latin typeface="Times New Roman" pitchFamily="-1" charset="0"/>
              </a:rPr>
              <a:t> services d’interopérabilité sémantique de la plateforme EHR4CR. </a:t>
            </a:r>
            <a:endParaRPr lang="fr-FR" dirty="0" smtClean="0">
              <a:solidFill>
                <a:srgbClr val="404040"/>
              </a:solidFill>
              <a:latin typeface="Times New Roman" pitchFamily="-1" charset="0"/>
            </a:endParaRPr>
          </a:p>
          <a:p>
            <a:endParaRPr lang="fr-FR" dirty="0" smtClean="0">
              <a:latin typeface="Times New Roman" pitchFamily="-1" charset="0"/>
            </a:endParaRPr>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b="1">
                <a:solidFill>
                  <a:srgbClr val="FF9900"/>
                </a:solidFill>
                <a:latin typeface="Arial" charset="0"/>
                <a:ea typeface="ＭＳ Ｐゴシック" pitchFamily="-1" charset="-128"/>
              </a:defRPr>
            </a:lvl1pPr>
            <a:lvl2pPr marL="784555" indent="-301752" eaLnBrk="0" hangingPunct="0">
              <a:defRPr sz="2100" b="1">
                <a:solidFill>
                  <a:srgbClr val="FF9900"/>
                </a:solidFill>
                <a:latin typeface="Arial" charset="0"/>
                <a:ea typeface="ＭＳ Ｐゴシック" pitchFamily="-1" charset="-128"/>
              </a:defRPr>
            </a:lvl2pPr>
            <a:lvl3pPr marL="1207008" indent="-241402" eaLnBrk="0" hangingPunct="0">
              <a:defRPr sz="2100" b="1">
                <a:solidFill>
                  <a:srgbClr val="FF9900"/>
                </a:solidFill>
                <a:latin typeface="Arial" charset="0"/>
                <a:ea typeface="ＭＳ Ｐゴシック" pitchFamily="-1" charset="-128"/>
              </a:defRPr>
            </a:lvl3pPr>
            <a:lvl4pPr marL="1689811" indent="-241402" eaLnBrk="0" hangingPunct="0">
              <a:defRPr sz="2100" b="1">
                <a:solidFill>
                  <a:srgbClr val="FF9900"/>
                </a:solidFill>
                <a:latin typeface="Arial" charset="0"/>
                <a:ea typeface="ＭＳ Ｐゴシック" pitchFamily="-1" charset="-128"/>
              </a:defRPr>
            </a:lvl4pPr>
            <a:lvl5pPr marL="2172614" indent="-241402" eaLnBrk="0" hangingPunct="0">
              <a:defRPr sz="2100" b="1">
                <a:solidFill>
                  <a:srgbClr val="FF9900"/>
                </a:solidFill>
                <a:latin typeface="Arial" charset="0"/>
                <a:ea typeface="ＭＳ Ｐゴシック" pitchFamily="-1" charset="-128"/>
              </a:defRPr>
            </a:lvl5pPr>
            <a:lvl6pPr marL="2655418" indent="-241402" eaLnBrk="0" fontAlgn="base" hangingPunct="0">
              <a:spcBef>
                <a:spcPct val="0"/>
              </a:spcBef>
              <a:spcAft>
                <a:spcPct val="0"/>
              </a:spcAft>
              <a:defRPr sz="2100" b="1">
                <a:solidFill>
                  <a:srgbClr val="FF9900"/>
                </a:solidFill>
                <a:latin typeface="Arial" charset="0"/>
                <a:ea typeface="ＭＳ Ｐゴシック" pitchFamily="-1" charset="-128"/>
              </a:defRPr>
            </a:lvl6pPr>
            <a:lvl7pPr marL="3138221" indent="-241402" eaLnBrk="0" fontAlgn="base" hangingPunct="0">
              <a:spcBef>
                <a:spcPct val="0"/>
              </a:spcBef>
              <a:spcAft>
                <a:spcPct val="0"/>
              </a:spcAft>
              <a:defRPr sz="2100" b="1">
                <a:solidFill>
                  <a:srgbClr val="FF9900"/>
                </a:solidFill>
                <a:latin typeface="Arial" charset="0"/>
                <a:ea typeface="ＭＳ Ｐゴシック" pitchFamily="-1" charset="-128"/>
              </a:defRPr>
            </a:lvl7pPr>
            <a:lvl8pPr marL="3621024" indent="-241402" eaLnBrk="0" fontAlgn="base" hangingPunct="0">
              <a:spcBef>
                <a:spcPct val="0"/>
              </a:spcBef>
              <a:spcAft>
                <a:spcPct val="0"/>
              </a:spcAft>
              <a:defRPr sz="2100" b="1">
                <a:solidFill>
                  <a:srgbClr val="FF9900"/>
                </a:solidFill>
                <a:latin typeface="Arial" charset="0"/>
                <a:ea typeface="ＭＳ Ｐゴシック" pitchFamily="-1" charset="-128"/>
              </a:defRPr>
            </a:lvl8pPr>
            <a:lvl9pPr marL="4103827" indent="-241402" eaLnBrk="0" fontAlgn="base" hangingPunct="0">
              <a:spcBef>
                <a:spcPct val="0"/>
              </a:spcBef>
              <a:spcAft>
                <a:spcPct val="0"/>
              </a:spcAft>
              <a:defRPr sz="2100" b="1">
                <a:solidFill>
                  <a:srgbClr val="FF9900"/>
                </a:solidFill>
                <a:latin typeface="Arial" charset="0"/>
                <a:ea typeface="ＭＳ Ｐゴシック" pitchFamily="-1" charset="-128"/>
              </a:defRPr>
            </a:lvl9pPr>
          </a:lstStyle>
          <a:p>
            <a:pPr eaLnBrk="1" hangingPunct="1"/>
            <a:fld id="{6E2E42A3-009B-4716-97DC-8475DB4FBB4B}" type="slidenum">
              <a:rPr lang="en-US" sz="1300" b="0">
                <a:solidFill>
                  <a:schemeClr val="tx1"/>
                </a:solidFill>
                <a:latin typeface="Times New Roman" pitchFamily="-1" charset="0"/>
              </a:rPr>
              <a:pPr eaLnBrk="1" hangingPunct="1"/>
              <a:t>37</a:t>
            </a:fld>
            <a:endParaRPr lang="en-US" sz="1300" b="0" dirty="0">
              <a:solidFill>
                <a:schemeClr val="tx1"/>
              </a:solidFill>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300" dirty="0" smtClean="0">
                <a:solidFill>
                  <a:schemeClr val="tx1"/>
                </a:solidFill>
                <a:latin typeface="+mn-lt"/>
              </a:rPr>
              <a:t> </a:t>
            </a:r>
            <a:endParaRPr lang="fr-FR" sz="1300" dirty="0" smtClean="0">
              <a:solidFill>
                <a:schemeClr val="tx1"/>
              </a:solidFill>
              <a:latin typeface="+mn-lt"/>
            </a:endParaRPr>
          </a:p>
          <a:p>
            <a:r>
              <a:rPr lang="en-GB" sz="1300" i="1" dirty="0" smtClean="0">
                <a:solidFill>
                  <a:schemeClr val="tx1"/>
                </a:solidFill>
                <a:latin typeface="+mn-lt"/>
              </a:rPr>
              <a:t>Diagnosis</a:t>
            </a:r>
            <a:r>
              <a:rPr lang="en-GB" sz="1300" dirty="0" smtClean="0">
                <a:solidFill>
                  <a:schemeClr val="tx1"/>
                </a:solidFill>
                <a:latin typeface="+mn-lt"/>
              </a:rPr>
              <a:t> and </a:t>
            </a:r>
            <a:r>
              <a:rPr lang="en-GB" sz="1300" b="1" dirty="0" err="1" smtClean="0">
                <a:solidFill>
                  <a:schemeClr val="tx1"/>
                </a:solidFill>
                <a:latin typeface="+mn-lt"/>
              </a:rPr>
              <a:t>isAbout</a:t>
            </a:r>
            <a:r>
              <a:rPr lang="en-GB" sz="1300" dirty="0" smtClean="0">
                <a:solidFill>
                  <a:schemeClr val="tx1"/>
                </a:solidFill>
                <a:latin typeface="+mn-lt"/>
              </a:rPr>
              <a:t> only (</a:t>
            </a:r>
            <a:r>
              <a:rPr lang="en-GB" sz="1300" i="1" dirty="0" smtClean="0">
                <a:solidFill>
                  <a:schemeClr val="tx1"/>
                </a:solidFill>
                <a:latin typeface="+mn-lt"/>
              </a:rPr>
              <a:t>Cancer</a:t>
            </a:r>
            <a:r>
              <a:rPr lang="en-GB" sz="1300" dirty="0" smtClean="0">
                <a:solidFill>
                  <a:schemeClr val="tx1"/>
                </a:solidFill>
                <a:latin typeface="+mn-lt"/>
              </a:rPr>
              <a:t> and </a:t>
            </a:r>
            <a:r>
              <a:rPr lang="en-GB" sz="1300" b="1" dirty="0" err="1" smtClean="0">
                <a:solidFill>
                  <a:schemeClr val="tx1"/>
                </a:solidFill>
                <a:latin typeface="+mn-lt"/>
              </a:rPr>
              <a:t>hasLocus</a:t>
            </a:r>
            <a:r>
              <a:rPr lang="en-GB" sz="1300" dirty="0" smtClean="0">
                <a:solidFill>
                  <a:schemeClr val="tx1"/>
                </a:solidFill>
                <a:latin typeface="+mn-lt"/>
              </a:rPr>
              <a:t> some </a:t>
            </a:r>
            <a:r>
              <a:rPr lang="en-GB" sz="1300" i="1" dirty="0" smtClean="0">
                <a:solidFill>
                  <a:schemeClr val="tx1"/>
                </a:solidFill>
                <a:latin typeface="+mn-lt"/>
              </a:rPr>
              <a:t>Lung</a:t>
            </a:r>
            <a:r>
              <a:rPr lang="en-GB" sz="1300" dirty="0" smtClean="0">
                <a:solidFill>
                  <a:schemeClr val="tx1"/>
                </a:solidFill>
                <a:latin typeface="+mn-lt"/>
              </a:rPr>
              <a:t>)                                           	 </a:t>
            </a:r>
            <a:r>
              <a:rPr lang="en-GB" sz="1300" b="1" dirty="0" smtClean="0">
                <a:solidFill>
                  <a:schemeClr val="tx1"/>
                </a:solidFill>
                <a:latin typeface="+mn-lt"/>
              </a:rPr>
              <a:t>WHAT?</a:t>
            </a:r>
            <a:endParaRPr lang="fr-FR" sz="1300" dirty="0" smtClean="0">
              <a:solidFill>
                <a:schemeClr val="tx1"/>
              </a:solidFill>
              <a:latin typeface="+mn-lt"/>
            </a:endParaRPr>
          </a:p>
          <a:p>
            <a:r>
              <a:rPr lang="en-GB" sz="1300" dirty="0" smtClean="0">
                <a:solidFill>
                  <a:schemeClr val="tx1"/>
                </a:solidFill>
                <a:latin typeface="+mn-lt"/>
              </a:rPr>
              <a:t>        and (</a:t>
            </a:r>
            <a:r>
              <a:rPr lang="en-GB" sz="1300" b="1" dirty="0" err="1" smtClean="0">
                <a:solidFill>
                  <a:schemeClr val="tx1"/>
                </a:solidFill>
                <a:latin typeface="+mn-lt"/>
              </a:rPr>
              <a:t>outcomeOf</a:t>
            </a:r>
            <a:r>
              <a:rPr lang="en-GB" sz="1300" dirty="0" smtClean="0">
                <a:solidFill>
                  <a:schemeClr val="tx1"/>
                </a:solidFill>
                <a:latin typeface="+mn-lt"/>
              </a:rPr>
              <a:t> some (</a:t>
            </a:r>
            <a:r>
              <a:rPr lang="en-GB" sz="1300" i="1" dirty="0" err="1" smtClean="0">
                <a:solidFill>
                  <a:schemeClr val="tx1"/>
                </a:solidFill>
                <a:latin typeface="+mn-lt"/>
              </a:rPr>
              <a:t>DiagnosingAction</a:t>
            </a:r>
            <a:r>
              <a:rPr lang="en-GB" sz="1300" i="1" dirty="0" smtClean="0">
                <a:solidFill>
                  <a:schemeClr val="tx1"/>
                </a:solidFill>
                <a:latin typeface="+mn-lt"/>
              </a:rPr>
              <a:t> and                                                                	 </a:t>
            </a:r>
            <a:r>
              <a:rPr lang="en-GB" sz="1300" b="1" dirty="0" smtClean="0">
                <a:solidFill>
                  <a:schemeClr val="tx1"/>
                </a:solidFill>
                <a:latin typeface="+mn-lt"/>
              </a:rPr>
              <a:t>HOW?</a:t>
            </a:r>
            <a:endParaRPr lang="fr-FR" sz="1300" dirty="0" smtClean="0">
              <a:solidFill>
                <a:schemeClr val="tx1"/>
              </a:solidFill>
              <a:latin typeface="+mn-lt"/>
            </a:endParaRPr>
          </a:p>
          <a:p>
            <a:r>
              <a:rPr lang="en-GB" sz="1300" dirty="0" smtClean="0">
                <a:solidFill>
                  <a:schemeClr val="tx1"/>
                </a:solidFill>
                <a:latin typeface="+mn-lt"/>
              </a:rPr>
              <a:t>               </a:t>
            </a:r>
            <a:r>
              <a:rPr lang="en-GB" sz="1300" b="1" dirty="0" err="1" smtClean="0">
                <a:solidFill>
                  <a:schemeClr val="tx1"/>
                </a:solidFill>
                <a:latin typeface="+mn-lt"/>
              </a:rPr>
              <a:t>hasParticipant</a:t>
            </a:r>
            <a:r>
              <a:rPr lang="en-GB" sz="1300" dirty="0" smtClean="0">
                <a:solidFill>
                  <a:schemeClr val="tx1"/>
                </a:solidFill>
                <a:latin typeface="+mn-lt"/>
              </a:rPr>
              <a:t> some (</a:t>
            </a:r>
            <a:r>
              <a:rPr lang="en-GB" sz="1300" i="1" dirty="0" err="1" smtClean="0">
                <a:solidFill>
                  <a:schemeClr val="tx1"/>
                </a:solidFill>
                <a:latin typeface="+mn-lt"/>
              </a:rPr>
              <a:t>HumanOrganism</a:t>
            </a:r>
            <a:r>
              <a:rPr lang="en-GB" sz="1300" dirty="0" smtClean="0">
                <a:solidFill>
                  <a:schemeClr val="tx1"/>
                </a:solidFill>
                <a:latin typeface="+mn-lt"/>
              </a:rPr>
              <a:t> and </a:t>
            </a:r>
            <a:r>
              <a:rPr lang="en-GB" sz="1300" b="1" dirty="0" err="1" smtClean="0">
                <a:solidFill>
                  <a:schemeClr val="tx1"/>
                </a:solidFill>
                <a:latin typeface="+mn-lt"/>
              </a:rPr>
              <a:t>bearerOf</a:t>
            </a:r>
            <a:r>
              <a:rPr lang="en-GB" sz="1300" dirty="0" smtClean="0">
                <a:solidFill>
                  <a:schemeClr val="tx1"/>
                </a:solidFill>
                <a:latin typeface="+mn-lt"/>
              </a:rPr>
              <a:t> some </a:t>
            </a:r>
            <a:r>
              <a:rPr lang="en-GB" sz="1300" i="1" dirty="0" err="1" smtClean="0">
                <a:solidFill>
                  <a:schemeClr val="tx1"/>
                </a:solidFill>
                <a:latin typeface="+mn-lt"/>
              </a:rPr>
              <a:t>ClinicianRole</a:t>
            </a:r>
            <a:r>
              <a:rPr lang="en-GB" sz="1300" dirty="0" smtClean="0">
                <a:solidFill>
                  <a:schemeClr val="tx1"/>
                </a:solidFill>
                <a:latin typeface="+mn-lt"/>
              </a:rPr>
              <a:t>)) and	 </a:t>
            </a:r>
            <a:r>
              <a:rPr lang="en-GB" sz="1300" b="1" dirty="0" smtClean="0">
                <a:solidFill>
                  <a:schemeClr val="tx1"/>
                </a:solidFill>
                <a:latin typeface="+mn-lt"/>
              </a:rPr>
              <a:t>WHO?</a:t>
            </a:r>
            <a:endParaRPr lang="fr-FR" sz="1300" dirty="0" smtClean="0">
              <a:solidFill>
                <a:schemeClr val="tx1"/>
              </a:solidFill>
              <a:latin typeface="+mn-lt"/>
            </a:endParaRPr>
          </a:p>
          <a:p>
            <a:r>
              <a:rPr lang="en-GB" sz="1300" dirty="0" smtClean="0">
                <a:solidFill>
                  <a:schemeClr val="tx1"/>
                </a:solidFill>
                <a:latin typeface="+mn-lt"/>
              </a:rPr>
              <a:t>               </a:t>
            </a:r>
            <a:r>
              <a:rPr lang="en-GB" sz="1300" b="1" dirty="0" err="1" smtClean="0">
                <a:solidFill>
                  <a:schemeClr val="tx1"/>
                </a:solidFill>
                <a:latin typeface="+mn-lt"/>
              </a:rPr>
              <a:t>hasPointInTime</a:t>
            </a:r>
            <a:r>
              <a:rPr lang="en-GB" sz="1300" dirty="0" smtClean="0">
                <a:solidFill>
                  <a:schemeClr val="tx1"/>
                </a:solidFill>
                <a:latin typeface="+mn-lt"/>
              </a:rPr>
              <a:t> some (</a:t>
            </a:r>
            <a:r>
              <a:rPr lang="en-GB" sz="1300" i="1" dirty="0" err="1" smtClean="0">
                <a:solidFill>
                  <a:schemeClr val="tx1"/>
                </a:solidFill>
                <a:latin typeface="+mn-lt"/>
              </a:rPr>
              <a:t>PointInTime</a:t>
            </a:r>
            <a:r>
              <a:rPr lang="en-GB" sz="1300" dirty="0" smtClean="0">
                <a:solidFill>
                  <a:schemeClr val="tx1"/>
                </a:solidFill>
                <a:latin typeface="+mn-lt"/>
              </a:rPr>
              <a:t> and </a:t>
            </a:r>
            <a:r>
              <a:rPr lang="en-GB" sz="1300" b="1" dirty="0" err="1" smtClean="0">
                <a:solidFill>
                  <a:schemeClr val="tx1"/>
                </a:solidFill>
                <a:latin typeface="+mn-lt"/>
              </a:rPr>
              <a:t>denotedBy</a:t>
            </a:r>
            <a:r>
              <a:rPr lang="en-GB" sz="1300" dirty="0" smtClean="0">
                <a:solidFill>
                  <a:schemeClr val="tx1"/>
                </a:solidFill>
                <a:latin typeface="+mn-lt"/>
              </a:rPr>
              <a:t> some </a:t>
            </a:r>
            <a:r>
              <a:rPr lang="en-GB" sz="1300" i="1" dirty="0" err="1" smtClean="0">
                <a:solidFill>
                  <a:schemeClr val="tx1"/>
                </a:solidFill>
                <a:latin typeface="+mn-lt"/>
              </a:rPr>
              <a:t>DateTime</a:t>
            </a:r>
            <a:r>
              <a:rPr lang="en-GB" sz="1300" dirty="0" smtClean="0">
                <a:solidFill>
                  <a:schemeClr val="tx1"/>
                </a:solidFill>
                <a:latin typeface="+mn-lt"/>
              </a:rPr>
              <a:t>) and      	 </a:t>
            </a:r>
            <a:r>
              <a:rPr lang="en-GB" sz="1300" b="1" dirty="0" smtClean="0">
                <a:solidFill>
                  <a:schemeClr val="tx1"/>
                </a:solidFill>
                <a:latin typeface="+mn-lt"/>
              </a:rPr>
              <a:t>WHEN?</a:t>
            </a:r>
            <a:endParaRPr lang="fr-FR" sz="1300" dirty="0" smtClean="0">
              <a:solidFill>
                <a:schemeClr val="tx1"/>
              </a:solidFill>
              <a:latin typeface="+mn-lt"/>
            </a:endParaRPr>
          </a:p>
          <a:p>
            <a:r>
              <a:rPr lang="en-GB" sz="1300" dirty="0" smtClean="0">
                <a:solidFill>
                  <a:schemeClr val="tx1"/>
                </a:solidFill>
                <a:latin typeface="+mn-lt"/>
              </a:rPr>
              <a:t>               </a:t>
            </a:r>
            <a:r>
              <a:rPr lang="en-GB" sz="1300" b="1" dirty="0" err="1" smtClean="0">
                <a:solidFill>
                  <a:schemeClr val="tx1"/>
                </a:solidFill>
                <a:latin typeface="+mn-lt"/>
              </a:rPr>
              <a:t>hasLocus</a:t>
            </a:r>
            <a:r>
              <a:rPr lang="en-GB" sz="1300" dirty="0" smtClean="0">
                <a:solidFill>
                  <a:schemeClr val="tx1"/>
                </a:solidFill>
                <a:latin typeface="+mn-lt"/>
              </a:rPr>
              <a:t> some </a:t>
            </a:r>
            <a:r>
              <a:rPr lang="en-GB" sz="1300" i="1" dirty="0" err="1" smtClean="0">
                <a:solidFill>
                  <a:schemeClr val="tx1"/>
                </a:solidFill>
                <a:latin typeface="+mn-lt"/>
              </a:rPr>
              <a:t>HealthcareFacility</a:t>
            </a:r>
            <a:r>
              <a:rPr lang="en-GB" sz="1300" dirty="0" smtClean="0">
                <a:solidFill>
                  <a:schemeClr val="tx1"/>
                </a:solidFill>
                <a:latin typeface="+mn-lt"/>
              </a:rPr>
              <a:t>)                                                                           	</a:t>
            </a:r>
            <a:r>
              <a:rPr lang="en-GB" sz="1300" b="1" dirty="0" smtClean="0">
                <a:solidFill>
                  <a:schemeClr val="tx1"/>
                </a:solidFill>
                <a:latin typeface="+mn-lt"/>
              </a:rPr>
              <a:t> WHERE?</a:t>
            </a:r>
            <a:endParaRPr lang="fr-FR" sz="1300" dirty="0" smtClean="0">
              <a:solidFill>
                <a:schemeClr val="tx1"/>
              </a:solidFill>
              <a:latin typeface="+mn-lt"/>
            </a:endParaRPr>
          </a:p>
          <a:p>
            <a:r>
              <a:rPr lang="en-GB" sz="1300" dirty="0" smtClean="0">
                <a:solidFill>
                  <a:schemeClr val="tx1"/>
                </a:solidFill>
                <a:latin typeface="+mn-lt"/>
              </a:rPr>
              <a:t>         and </a:t>
            </a:r>
            <a:r>
              <a:rPr lang="en-GB" sz="1300" b="1" dirty="0" err="1" smtClean="0">
                <a:solidFill>
                  <a:schemeClr val="tx1"/>
                </a:solidFill>
                <a:latin typeface="+mn-lt"/>
              </a:rPr>
              <a:t>hasQuality</a:t>
            </a:r>
            <a:r>
              <a:rPr lang="en-GB" sz="1300" dirty="0" smtClean="0">
                <a:solidFill>
                  <a:schemeClr val="tx1"/>
                </a:solidFill>
                <a:latin typeface="+mn-lt"/>
              </a:rPr>
              <a:t> some </a:t>
            </a:r>
            <a:r>
              <a:rPr lang="en-GB" sz="1300" i="1" dirty="0" smtClean="0">
                <a:solidFill>
                  <a:schemeClr val="tx1"/>
                </a:solidFill>
                <a:latin typeface="+mn-lt"/>
              </a:rPr>
              <a:t>Suspected</a:t>
            </a:r>
            <a:endParaRPr lang="fr-FR" sz="1300" dirty="0" smtClean="0">
              <a:solidFill>
                <a:schemeClr val="tx1"/>
              </a:solidFill>
              <a:latin typeface="+mn-lt"/>
            </a:endParaRPr>
          </a:p>
          <a:p>
            <a:r>
              <a:rPr lang="fr-FR" dirty="0" smtClean="0"/>
              <a:t>Annotation OWL DL des IM HL7 13606  </a:t>
            </a:r>
            <a:r>
              <a:rPr lang="fr-FR" dirty="0" err="1" smtClean="0"/>
              <a:t>OpenEHR</a:t>
            </a:r>
            <a:r>
              <a:rPr lang="fr-FR" dirty="0" smtClean="0"/>
              <a:t>,</a:t>
            </a:r>
            <a:r>
              <a:rPr lang="fr-FR" baseline="0" dirty="0" smtClean="0"/>
              <a:t> SNOMED CT CIM</a:t>
            </a:r>
          </a:p>
          <a:p>
            <a:r>
              <a:rPr lang="fr-FR" baseline="0" dirty="0" smtClean="0"/>
              <a:t>Cohérence vérifiée par </a:t>
            </a:r>
            <a:r>
              <a:rPr lang="fr-FR" baseline="0" dirty="0" err="1" smtClean="0"/>
              <a:t>reasoner</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B1647020-3B50-2A44-B459-9290E50DF797}" type="slidenum">
              <a:rPr lang="fr-FR" smtClean="0"/>
              <a:pPr/>
              <a:t>39</a:t>
            </a:fld>
            <a:endParaRPr lang="fr-FR"/>
          </a:p>
        </p:txBody>
      </p:sp>
    </p:spTree>
    <p:extLst>
      <p:ext uri="{BB962C8B-B14F-4D97-AF65-F5344CB8AC3E}">
        <p14:creationId xmlns:p14="http://schemas.microsoft.com/office/powerpoint/2010/main" val="1011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p:spPr>
        <p:txBody>
          <a:bodyPr/>
          <a:lstStyle/>
          <a:p>
            <a:r>
              <a:rPr lang="fr-FR" smtClean="0"/>
              <a:t>La prolifération des documents liés à la santé des individus pose aujourd’hui le problème de leur indexation et de leur recherche dans de vastes bases de données. Objectif : si l’on veut indexer d’autres types de documents que des documents pédagogiques ou de la documentation scientifique, il faut être capable d’indexer des comptes rendus cliniques, des résultats d’examens, des courriers, etc. Des terminologies à visées différentes sont alors utilisées : la SNOMED pour le codage d’informations cliniques, la CIM-10 et la CCAM pour le codage épidémiologique et médico-économique, la CISP utilisée par les médecins généralistes, etc. </a:t>
            </a:r>
          </a:p>
          <a:p>
            <a:r>
              <a:rPr lang="fr-FR" smtClean="0"/>
              <a:t>Le but d’InterSTIS est de les unifier et de les rendre interopérables au sein d’un « serveur terminologique multi-sources ». Le résultat attendu est un serveur terminologique multi-sources opérationnel apte à délivrer des services à des utilisateurs et à des applications. </a:t>
            </a:r>
          </a:p>
          <a:p>
            <a:r>
              <a:rPr lang="fr-FR" smtClean="0"/>
              <a:t>URL accès à tout dont démonstrateurs</a:t>
            </a:r>
          </a:p>
        </p:txBody>
      </p:sp>
      <p:sp>
        <p:nvSpPr>
          <p:cNvPr id="11268" name="Espace réservé du numéro de diapositive 3"/>
          <p:cNvSpPr>
            <a:spLocks noGrp="1"/>
          </p:cNvSpPr>
          <p:nvPr>
            <p:ph type="sldNum" sz="quarter" idx="5"/>
          </p:nvPr>
        </p:nvSpPr>
        <p:spPr>
          <a:noFill/>
          <a:ln>
            <a:miter lim="800000"/>
            <a:headEnd/>
            <a:tailEnd/>
          </a:ln>
        </p:spPr>
        <p:txBody>
          <a:bodyPr/>
          <a:lstStyle/>
          <a:p>
            <a:fld id="{96CF69FF-ECEB-4375-B467-6073C1B8105D}" type="slidenum">
              <a:rPr lang="fr-FR" smtClean="0"/>
              <a:pPr/>
              <a:t>43</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round/>
            <a:headEnd/>
            <a:tailEnd/>
          </a:ln>
        </p:spPr>
        <p:txBody>
          <a:bodyPr/>
          <a:lstStyle/>
          <a:p>
            <a:pPr>
              <a:buFont typeface="Wingdings" pitchFamily="2" charset="2"/>
              <a:buNone/>
            </a:pPr>
            <a:endParaRPr lang="fr-FR" smtClean="0">
              <a:latin typeface="Times New Roman" pitchFamily="18" charset="0"/>
              <a:cs typeface="Lucida Sans Unicode" pitchFamily="34" charset="0"/>
            </a:endParaRPr>
          </a:p>
        </p:txBody>
      </p:sp>
      <p:sp>
        <p:nvSpPr>
          <p:cNvPr id="73731" name="Rectangle 6"/>
          <p:cNvSpPr>
            <a:spLocks noGrp="1" noChangeArrowheads="1"/>
          </p:cNvSpPr>
          <p:nvPr>
            <p:ph type="ftr" sz="quarter"/>
          </p:nvPr>
        </p:nvSpPr>
        <p:spPr>
          <a:noFill/>
          <a:ln>
            <a:round/>
            <a:headEnd/>
            <a:tailEnd/>
          </a:ln>
        </p:spPr>
        <p:txBody>
          <a:bodyPr/>
          <a:lstStyle/>
          <a:p>
            <a:pPr>
              <a:buFont typeface="Wingdings" pitchFamily="2" charset="2"/>
              <a:buNone/>
            </a:pPr>
            <a:endParaRPr lang="fr-FR" smtClean="0">
              <a:latin typeface="Times New Roman" pitchFamily="18" charset="0"/>
              <a:cs typeface="Lucida Sans Unicode" pitchFamily="34" charset="0"/>
            </a:endParaRPr>
          </a:p>
        </p:txBody>
      </p:sp>
      <p:sp>
        <p:nvSpPr>
          <p:cNvPr id="73732" name="Rectangle 7"/>
          <p:cNvSpPr>
            <a:spLocks noGrp="1" noChangeArrowheads="1"/>
          </p:cNvSpPr>
          <p:nvPr>
            <p:ph type="sldNum" sz="quarter"/>
          </p:nvPr>
        </p:nvSpPr>
        <p:spPr>
          <a:noFill/>
          <a:ln>
            <a:round/>
            <a:headEnd/>
            <a:tailEnd/>
          </a:ln>
        </p:spPr>
        <p:txBody>
          <a:bodyPr/>
          <a:lstStyle/>
          <a:p>
            <a:pPr>
              <a:buFont typeface="Wingdings" pitchFamily="2" charset="2"/>
              <a:buNone/>
            </a:pPr>
            <a:fld id="{B112A177-A116-4B18-ADE2-9A5668827831}" type="slidenum">
              <a:rPr lang="en-GB" smtClean="0">
                <a:latin typeface="Times New Roman" pitchFamily="18" charset="0"/>
                <a:cs typeface="Lucida Sans Unicode" pitchFamily="34" charset="0"/>
              </a:rPr>
              <a:pPr>
                <a:buFont typeface="Wingdings" pitchFamily="2" charset="2"/>
                <a:buNone/>
              </a:pPr>
              <a:t>49</a:t>
            </a:fld>
            <a:endParaRPr lang="en-GB" smtClean="0">
              <a:latin typeface="Times New Roman" pitchFamily="18" charset="0"/>
              <a:cs typeface="Lucida Sans Unicode" pitchFamily="34" charset="0"/>
            </a:endParaRPr>
          </a:p>
        </p:txBody>
      </p:sp>
      <p:sp>
        <p:nvSpPr>
          <p:cNvPr id="73733" name="Rectangle 1"/>
          <p:cNvSpPr>
            <a:spLocks noGrp="1" noRot="1" noChangeAspect="1" noChangeArrowheads="1" noTextEdit="1"/>
          </p:cNvSpPr>
          <p:nvPr>
            <p:ph type="sldImg"/>
          </p:nvPr>
        </p:nvSpPr>
        <p:spPr>
          <a:xfrm>
            <a:off x="936625" y="752475"/>
            <a:ext cx="5008563" cy="3757613"/>
          </a:xfrm>
          <a:solidFill>
            <a:srgbClr val="FFFFFF"/>
          </a:solidFill>
          <a:ln/>
        </p:spPr>
      </p:sp>
      <p:sp>
        <p:nvSpPr>
          <p:cNvPr id="73734" name="Rectangle 2"/>
          <p:cNvSpPr>
            <a:spLocks noGrp="1" noChangeArrowheads="1"/>
          </p:cNvSpPr>
          <p:nvPr>
            <p:ph type="body" idx="1"/>
          </p:nvPr>
        </p:nvSpPr>
        <p:spPr>
          <a:xfrm>
            <a:off x="687388" y="4757738"/>
            <a:ext cx="5507037" cy="4506912"/>
          </a:xfrm>
          <a:noFill/>
        </p:spPr>
        <p:txBody>
          <a:bodyPr wrap="none" anchor="ctr"/>
          <a:lstStyle/>
          <a:p>
            <a:endParaRPr lang="fr-F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fld id="{8B5B39E4-9450-437C-A66D-4E153E5F351E}" type="slidenum">
              <a:rPr lang="de-DE" smtClean="0">
                <a:cs typeface="Arial" pitchFamily="34" charset="0"/>
              </a:rPr>
              <a:pPr/>
              <a:t>8</a:t>
            </a:fld>
            <a:endParaRPr lang="de-DE" smtClean="0">
              <a:cs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a:ln/>
        </p:spPr>
        <p:txBody>
          <a:bodyPr/>
          <a:lstStyle/>
          <a:p>
            <a:endParaRPr lang="en-US" smtClean="0"/>
          </a:p>
        </p:txBody>
      </p:sp>
      <p:sp>
        <p:nvSpPr>
          <p:cNvPr id="71684" name="Foliennummernplatzhalter 3"/>
          <p:cNvSpPr>
            <a:spLocks noGrp="1"/>
          </p:cNvSpPr>
          <p:nvPr>
            <p:ph type="sldNum" sz="quarter" idx="5"/>
          </p:nvPr>
        </p:nvSpPr>
        <p:spPr>
          <a:noFill/>
        </p:spPr>
        <p:txBody>
          <a:bodyPr/>
          <a:lstStyle/>
          <a:p>
            <a:fld id="{AB376F40-74DB-4529-BAE5-7AEB147043CB}" type="slidenum">
              <a:rPr lang="fr-FR" smtClean="0"/>
              <a:pPr/>
              <a:t>9</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xfrm>
            <a:off x="917787" y="4757381"/>
            <a:ext cx="5047827" cy="4506992"/>
          </a:xfrm>
          <a:noFill/>
        </p:spPr>
        <p:txBody>
          <a:bodyPr/>
          <a:lstStyle/>
          <a:p>
            <a:pPr eaLnBrk="1" hangingPunct="1">
              <a:spcBef>
                <a:spcPct val="0"/>
              </a:spcBef>
            </a:pPr>
            <a:endParaRPr lang="en-US" sz="1900" dirty="0">
              <a:latin typeface="Arial" pitchFamily="-72" charset="0"/>
              <a:ea typeface="Arial" pitchFamily="-72" charset="0"/>
              <a:cs typeface="Arial" pitchFamily="-7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ln/>
        </p:spPr>
      </p:sp>
      <p:sp>
        <p:nvSpPr>
          <p:cNvPr id="77827" name="Notizenplatzhalter 2"/>
          <p:cNvSpPr>
            <a:spLocks noGrp="1"/>
          </p:cNvSpPr>
          <p:nvPr>
            <p:ph type="body" idx="1"/>
          </p:nvPr>
        </p:nvSpPr>
        <p:spPr>
          <a:noFill/>
          <a:ln/>
        </p:spPr>
        <p:txBody>
          <a:bodyPr/>
          <a:lstStyle/>
          <a:p>
            <a:endParaRPr lang="it-IT" smtClean="0"/>
          </a:p>
        </p:txBody>
      </p:sp>
      <p:sp>
        <p:nvSpPr>
          <p:cNvPr id="77828" name="Foliennummernplatzhalter 3"/>
          <p:cNvSpPr>
            <a:spLocks noGrp="1"/>
          </p:cNvSpPr>
          <p:nvPr>
            <p:ph type="sldNum" sz="quarter" idx="5"/>
          </p:nvPr>
        </p:nvSpPr>
        <p:spPr>
          <a:noFill/>
        </p:spPr>
        <p:txBody>
          <a:bodyPr/>
          <a:lstStyle/>
          <a:p>
            <a:fld id="{D0F34AD4-D2D4-4ADC-8CDD-F695696AE473}" type="slidenum">
              <a:rPr lang="de-DE" smtClean="0">
                <a:cs typeface="Arial" pitchFamily="34" charset="0"/>
              </a:rPr>
              <a:pPr/>
              <a:t>14</a:t>
            </a:fld>
            <a:endParaRPr lang="de-DE"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a:ln>
            <a:round/>
            <a:headEnd/>
            <a:tailEnd/>
          </a:ln>
        </p:spPr>
        <p:txBody>
          <a:bodyPr/>
          <a:lstStyle/>
          <a:p>
            <a:pPr>
              <a:buFont typeface="Wingdings" pitchFamily="2" charset="2"/>
              <a:buNone/>
            </a:pPr>
            <a:r>
              <a:rPr lang="en-GB" smtClean="0">
                <a:latin typeface="Times New Roman" pitchFamily="18" charset="0"/>
                <a:cs typeface="Lucida Sans Unicode" pitchFamily="34" charset="0"/>
              </a:rPr>
              <a:t>PCSI Summer School, Evora 2011</a:t>
            </a:r>
          </a:p>
        </p:txBody>
      </p:sp>
      <p:sp>
        <p:nvSpPr>
          <p:cNvPr id="107523" name="Rectangle 6"/>
          <p:cNvSpPr>
            <a:spLocks noGrp="1" noChangeArrowheads="1"/>
          </p:cNvSpPr>
          <p:nvPr>
            <p:ph type="ftr" sz="quarter"/>
          </p:nvPr>
        </p:nvSpPr>
        <p:spPr>
          <a:noFill/>
          <a:ln>
            <a:round/>
            <a:headEnd/>
            <a:tailEnd/>
          </a:ln>
        </p:spPr>
        <p:txBody>
          <a:bodyPr/>
          <a:lstStyle/>
          <a:p>
            <a:pPr>
              <a:buFont typeface="Wingdings" pitchFamily="2" charset="2"/>
              <a:buNone/>
            </a:pPr>
            <a:r>
              <a:rPr lang="en-GB" smtClean="0">
                <a:latin typeface="Times New Roman" pitchFamily="18" charset="0"/>
                <a:cs typeface="Lucida Sans Unicode" pitchFamily="34" charset="0"/>
              </a:rPr>
              <a:t>© olafr steinum June 2011</a:t>
            </a:r>
          </a:p>
        </p:txBody>
      </p:sp>
      <p:sp>
        <p:nvSpPr>
          <p:cNvPr id="107524" name="Rectangle 7"/>
          <p:cNvSpPr>
            <a:spLocks noGrp="1" noChangeArrowheads="1"/>
          </p:cNvSpPr>
          <p:nvPr>
            <p:ph type="sldNum" sz="quarter"/>
          </p:nvPr>
        </p:nvSpPr>
        <p:spPr>
          <a:noFill/>
          <a:ln>
            <a:round/>
            <a:headEnd/>
            <a:tailEnd/>
          </a:ln>
        </p:spPr>
        <p:txBody>
          <a:bodyPr/>
          <a:lstStyle/>
          <a:p>
            <a:pPr>
              <a:buFont typeface="Wingdings" pitchFamily="2" charset="2"/>
              <a:buNone/>
            </a:pPr>
            <a:fld id="{DAF266CA-BF06-4908-BB4D-46E2DF99D730}" type="slidenum">
              <a:rPr lang="en-GB" smtClean="0">
                <a:latin typeface="Times New Roman" pitchFamily="18" charset="0"/>
                <a:cs typeface="Lucida Sans Unicode" pitchFamily="34" charset="0"/>
              </a:rPr>
              <a:pPr>
                <a:buFont typeface="Wingdings" pitchFamily="2" charset="2"/>
                <a:buNone/>
              </a:pPr>
              <a:t>18</a:t>
            </a:fld>
            <a:endParaRPr lang="en-GB" smtClean="0">
              <a:latin typeface="Times New Roman" pitchFamily="18" charset="0"/>
              <a:cs typeface="Lucida Sans Unicode" pitchFamily="34" charset="0"/>
            </a:endParaRPr>
          </a:p>
        </p:txBody>
      </p:sp>
      <p:sp>
        <p:nvSpPr>
          <p:cNvPr id="107525" name="Rectangle 1"/>
          <p:cNvSpPr>
            <a:spLocks noGrp="1" noRot="1" noChangeAspect="1" noChangeArrowheads="1" noTextEdit="1"/>
          </p:cNvSpPr>
          <p:nvPr>
            <p:ph type="sldImg"/>
          </p:nvPr>
        </p:nvSpPr>
        <p:spPr>
          <a:xfrm>
            <a:off x="936625" y="752475"/>
            <a:ext cx="5008563" cy="3757613"/>
          </a:xfrm>
          <a:solidFill>
            <a:srgbClr val="FFFFFF"/>
          </a:solidFill>
          <a:ln/>
        </p:spPr>
      </p:sp>
      <p:sp>
        <p:nvSpPr>
          <p:cNvPr id="107526" name="Rectangle 2"/>
          <p:cNvSpPr>
            <a:spLocks noGrp="1" noChangeArrowheads="1"/>
          </p:cNvSpPr>
          <p:nvPr>
            <p:ph type="body" idx="1"/>
          </p:nvPr>
        </p:nvSpPr>
        <p:spPr>
          <a:xfrm>
            <a:off x="687388" y="4757738"/>
            <a:ext cx="5507037" cy="4506912"/>
          </a:xfrm>
          <a:noFill/>
        </p:spPr>
        <p:txBody>
          <a:bodyPr wrap="none" anchor="ctr"/>
          <a:lstStyle/>
          <a:p>
            <a:endParaRPr lang="fr-F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a:ln>
            <a:round/>
            <a:headEnd/>
            <a:tailEnd/>
          </a:ln>
        </p:spPr>
        <p:txBody>
          <a:bodyPr/>
          <a:lstStyle/>
          <a:p>
            <a:pPr>
              <a:buFont typeface="Wingdings" pitchFamily="2" charset="2"/>
              <a:buNone/>
            </a:pPr>
            <a:r>
              <a:rPr lang="en-GB" smtClean="0">
                <a:latin typeface="Times New Roman" pitchFamily="18" charset="0"/>
                <a:cs typeface="Lucida Sans Unicode" pitchFamily="34" charset="0"/>
              </a:rPr>
              <a:t>PCSI Summer School, Evora 2011</a:t>
            </a:r>
          </a:p>
        </p:txBody>
      </p:sp>
      <p:sp>
        <p:nvSpPr>
          <p:cNvPr id="105475" name="Rectangle 6"/>
          <p:cNvSpPr>
            <a:spLocks noGrp="1" noChangeArrowheads="1"/>
          </p:cNvSpPr>
          <p:nvPr>
            <p:ph type="ftr" sz="quarter"/>
          </p:nvPr>
        </p:nvSpPr>
        <p:spPr>
          <a:noFill/>
          <a:ln>
            <a:round/>
            <a:headEnd/>
            <a:tailEnd/>
          </a:ln>
        </p:spPr>
        <p:txBody>
          <a:bodyPr/>
          <a:lstStyle/>
          <a:p>
            <a:pPr>
              <a:buFont typeface="Wingdings" pitchFamily="2" charset="2"/>
              <a:buNone/>
            </a:pPr>
            <a:r>
              <a:rPr lang="en-GB" smtClean="0">
                <a:latin typeface="Times New Roman" pitchFamily="18" charset="0"/>
                <a:cs typeface="Lucida Sans Unicode" pitchFamily="34" charset="0"/>
              </a:rPr>
              <a:t>© olafr steinum June 2011</a:t>
            </a:r>
          </a:p>
        </p:txBody>
      </p:sp>
      <p:sp>
        <p:nvSpPr>
          <p:cNvPr id="105476" name="Rectangle 7"/>
          <p:cNvSpPr>
            <a:spLocks noGrp="1" noChangeArrowheads="1"/>
          </p:cNvSpPr>
          <p:nvPr>
            <p:ph type="sldNum" sz="quarter"/>
          </p:nvPr>
        </p:nvSpPr>
        <p:spPr>
          <a:noFill/>
          <a:ln>
            <a:round/>
            <a:headEnd/>
            <a:tailEnd/>
          </a:ln>
        </p:spPr>
        <p:txBody>
          <a:bodyPr/>
          <a:lstStyle/>
          <a:p>
            <a:pPr>
              <a:buFont typeface="Wingdings" pitchFamily="2" charset="2"/>
              <a:buNone/>
            </a:pPr>
            <a:fld id="{35113723-3534-4499-8C74-8F8278285EE9}" type="slidenum">
              <a:rPr lang="en-GB" smtClean="0">
                <a:latin typeface="Times New Roman" pitchFamily="18" charset="0"/>
                <a:cs typeface="Lucida Sans Unicode" pitchFamily="34" charset="0"/>
              </a:rPr>
              <a:pPr>
                <a:buFont typeface="Wingdings" pitchFamily="2" charset="2"/>
                <a:buNone/>
              </a:pPr>
              <a:t>21</a:t>
            </a:fld>
            <a:endParaRPr lang="en-GB" smtClean="0">
              <a:latin typeface="Times New Roman" pitchFamily="18" charset="0"/>
              <a:cs typeface="Lucida Sans Unicode" pitchFamily="34" charset="0"/>
            </a:endParaRPr>
          </a:p>
        </p:txBody>
      </p:sp>
      <p:sp>
        <p:nvSpPr>
          <p:cNvPr id="105477" name="Rectangle 1"/>
          <p:cNvSpPr>
            <a:spLocks noGrp="1" noRot="1" noChangeAspect="1" noChangeArrowheads="1" noTextEdit="1"/>
          </p:cNvSpPr>
          <p:nvPr>
            <p:ph type="sldImg"/>
          </p:nvPr>
        </p:nvSpPr>
        <p:spPr>
          <a:xfrm>
            <a:off x="936625" y="752475"/>
            <a:ext cx="5008563" cy="3757613"/>
          </a:xfrm>
          <a:solidFill>
            <a:srgbClr val="FFFFFF"/>
          </a:solidFill>
          <a:ln/>
        </p:spPr>
      </p:sp>
      <p:sp>
        <p:nvSpPr>
          <p:cNvPr id="105478" name="Rectangle 2"/>
          <p:cNvSpPr>
            <a:spLocks noGrp="1" noChangeArrowheads="1"/>
          </p:cNvSpPr>
          <p:nvPr>
            <p:ph type="body" idx="1"/>
          </p:nvPr>
        </p:nvSpPr>
        <p:spPr>
          <a:xfrm>
            <a:off x="687388" y="4757738"/>
            <a:ext cx="5507037" cy="4506912"/>
          </a:xfrm>
          <a:noFill/>
        </p:spPr>
        <p:txBody>
          <a:bodyPr wrap="none" anchor="ctr"/>
          <a:lstStyle/>
          <a:p>
            <a:endParaRPr lang="fr-F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a:ln>
            <a:round/>
            <a:headEnd/>
            <a:tailEnd/>
          </a:ln>
        </p:spPr>
        <p:txBody>
          <a:bodyPr/>
          <a:lstStyle/>
          <a:p>
            <a:pPr>
              <a:buFont typeface="Wingdings" pitchFamily="2" charset="2"/>
              <a:buNone/>
            </a:pPr>
            <a:r>
              <a:rPr lang="en-GB" smtClean="0">
                <a:latin typeface="Times New Roman" pitchFamily="18" charset="0"/>
                <a:cs typeface="Lucida Sans Unicode" pitchFamily="34" charset="0"/>
              </a:rPr>
              <a:t>PCSI Summer School, Evora 2011</a:t>
            </a:r>
          </a:p>
        </p:txBody>
      </p:sp>
      <p:sp>
        <p:nvSpPr>
          <p:cNvPr id="106499" name="Rectangle 6"/>
          <p:cNvSpPr>
            <a:spLocks noGrp="1" noChangeArrowheads="1"/>
          </p:cNvSpPr>
          <p:nvPr>
            <p:ph type="ftr" sz="quarter"/>
          </p:nvPr>
        </p:nvSpPr>
        <p:spPr>
          <a:noFill/>
          <a:ln>
            <a:round/>
            <a:headEnd/>
            <a:tailEnd/>
          </a:ln>
        </p:spPr>
        <p:txBody>
          <a:bodyPr/>
          <a:lstStyle/>
          <a:p>
            <a:pPr>
              <a:buFont typeface="Wingdings" pitchFamily="2" charset="2"/>
              <a:buNone/>
            </a:pPr>
            <a:r>
              <a:rPr lang="en-GB" smtClean="0">
                <a:latin typeface="Times New Roman" pitchFamily="18" charset="0"/>
                <a:cs typeface="Lucida Sans Unicode" pitchFamily="34" charset="0"/>
              </a:rPr>
              <a:t>© olafr steinum June 2011</a:t>
            </a:r>
          </a:p>
        </p:txBody>
      </p:sp>
      <p:sp>
        <p:nvSpPr>
          <p:cNvPr id="106500" name="Rectangle 7"/>
          <p:cNvSpPr>
            <a:spLocks noGrp="1" noChangeArrowheads="1"/>
          </p:cNvSpPr>
          <p:nvPr>
            <p:ph type="sldNum" sz="quarter"/>
          </p:nvPr>
        </p:nvSpPr>
        <p:spPr>
          <a:noFill/>
          <a:ln>
            <a:round/>
            <a:headEnd/>
            <a:tailEnd/>
          </a:ln>
        </p:spPr>
        <p:txBody>
          <a:bodyPr/>
          <a:lstStyle/>
          <a:p>
            <a:pPr>
              <a:buFont typeface="Wingdings" pitchFamily="2" charset="2"/>
              <a:buNone/>
            </a:pPr>
            <a:fld id="{F20CD02C-5572-4A02-A594-DA774969635A}" type="slidenum">
              <a:rPr lang="en-GB" smtClean="0">
                <a:latin typeface="Times New Roman" pitchFamily="18" charset="0"/>
                <a:cs typeface="Lucida Sans Unicode" pitchFamily="34" charset="0"/>
              </a:rPr>
              <a:pPr>
                <a:buFont typeface="Wingdings" pitchFamily="2" charset="2"/>
                <a:buNone/>
              </a:pPr>
              <a:t>22</a:t>
            </a:fld>
            <a:endParaRPr lang="en-GB" smtClean="0">
              <a:latin typeface="Times New Roman" pitchFamily="18" charset="0"/>
              <a:cs typeface="Lucida Sans Unicode" pitchFamily="34" charset="0"/>
            </a:endParaRPr>
          </a:p>
        </p:txBody>
      </p:sp>
      <p:sp>
        <p:nvSpPr>
          <p:cNvPr id="106501" name="Rectangle 1"/>
          <p:cNvSpPr>
            <a:spLocks noGrp="1" noRot="1" noChangeAspect="1" noChangeArrowheads="1" noTextEdit="1"/>
          </p:cNvSpPr>
          <p:nvPr>
            <p:ph type="sldImg"/>
          </p:nvPr>
        </p:nvSpPr>
        <p:spPr>
          <a:xfrm>
            <a:off x="936625" y="752475"/>
            <a:ext cx="5008563" cy="3757613"/>
          </a:xfrm>
          <a:solidFill>
            <a:srgbClr val="FFFFFF"/>
          </a:solidFill>
          <a:ln/>
        </p:spPr>
      </p:sp>
      <p:sp>
        <p:nvSpPr>
          <p:cNvPr id="106502" name="Rectangle 2"/>
          <p:cNvSpPr>
            <a:spLocks noGrp="1" noChangeArrowheads="1"/>
          </p:cNvSpPr>
          <p:nvPr>
            <p:ph type="body" idx="1"/>
          </p:nvPr>
        </p:nvSpPr>
        <p:spPr>
          <a:xfrm>
            <a:off x="687388" y="4757738"/>
            <a:ext cx="5507037" cy="4506912"/>
          </a:xfrm>
          <a:noFill/>
        </p:spPr>
        <p:txBody>
          <a:bodyPr wrap="none" anchor="ctr"/>
          <a:lstStyle/>
          <a:p>
            <a:endParaRPr lang="fr-FR"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a:ln/>
        </p:spPr>
      </p:sp>
      <p:sp>
        <p:nvSpPr>
          <p:cNvPr id="111619" name="Espace réservé des commentaires 2"/>
          <p:cNvSpPr>
            <a:spLocks noGrp="1"/>
          </p:cNvSpPr>
          <p:nvPr>
            <p:ph type="body" idx="1"/>
          </p:nvPr>
        </p:nvSpPr>
        <p:spPr>
          <a:noFill/>
        </p:spPr>
        <p:txBody>
          <a:bodyPr/>
          <a:lstStyle/>
          <a:p>
            <a:r>
              <a:rPr lang="en-US" smtClean="0">
                <a:latin typeface="Times New Roman" pitchFamily="18" charset="0"/>
              </a:rPr>
              <a:t>Let’s see an example of the model, the Incident concept:</a:t>
            </a:r>
          </a:p>
          <a:p>
            <a:r>
              <a:rPr lang="en-US" smtClean="0">
                <a:latin typeface="Times New Roman" pitchFamily="18" charset="0"/>
              </a:rPr>
              <a:t>Incident has cause one or more Hazards </a:t>
            </a:r>
          </a:p>
          <a:p>
            <a:r>
              <a:rPr lang="fr-FR" smtClean="0">
                <a:latin typeface="Times New Roman" pitchFamily="18" charset="0"/>
              </a:rPr>
              <a:t>Incident has consequence Harm</a:t>
            </a:r>
          </a:p>
          <a:p>
            <a:r>
              <a:rPr lang="fr-FR" smtClean="0">
                <a:latin typeface="Times New Roman" pitchFamily="18" charset="0"/>
              </a:rPr>
              <a:t>Incident has consequence Action</a:t>
            </a:r>
          </a:p>
          <a:p>
            <a:r>
              <a:rPr lang="fr-FR" smtClean="0">
                <a:latin typeface="Times New Roman" pitchFamily="18" charset="0"/>
              </a:rPr>
              <a:t>Incident has circumstance </a:t>
            </a:r>
            <a:r>
              <a:rPr lang="en-US" smtClean="0">
                <a:latin typeface="Times New Roman" pitchFamily="18" charset="0"/>
              </a:rPr>
              <a:t>Contributing Factors or Mitigating Factors</a:t>
            </a:r>
          </a:p>
          <a:p>
            <a:r>
              <a:rPr lang="en-US" smtClean="0">
                <a:latin typeface="Times New Roman" pitchFamily="18" charset="0"/>
              </a:rPr>
              <a:t>Incident has one or more Incident Types </a:t>
            </a:r>
          </a:p>
          <a:p>
            <a:r>
              <a:rPr lang="en-US" smtClean="0">
                <a:latin typeface="Times New Roman" pitchFamily="18" charset="0"/>
              </a:rPr>
              <a:t>Incident Type has people involved Person </a:t>
            </a:r>
          </a:p>
          <a:p>
            <a:r>
              <a:rPr lang="en-US" smtClean="0">
                <a:latin typeface="Times New Roman" pitchFamily="18" charset="0"/>
              </a:rPr>
              <a:t>Incident Type has location Healthcare Settings </a:t>
            </a:r>
          </a:p>
          <a:p>
            <a:r>
              <a:rPr lang="en-US" smtClean="0">
                <a:latin typeface="Times New Roman" pitchFamily="18" charset="0"/>
              </a:rPr>
              <a:t>Incident Type has defining characteristics Incident Characteristics</a:t>
            </a:r>
          </a:p>
          <a:p>
            <a:r>
              <a:rPr lang="fr-FR" smtClean="0">
                <a:latin typeface="Times New Roman" pitchFamily="18" charset="0"/>
              </a:rPr>
              <a:t>Incident has detection Detection </a:t>
            </a:r>
          </a:p>
        </p:txBody>
      </p:sp>
      <p:sp>
        <p:nvSpPr>
          <p:cNvPr id="111620" name="Espace réservé du numéro de diapositive 3"/>
          <p:cNvSpPr>
            <a:spLocks noGrp="1"/>
          </p:cNvSpPr>
          <p:nvPr>
            <p:ph type="sldNum" sz="quarter"/>
          </p:nvPr>
        </p:nvSpPr>
        <p:spPr>
          <a:noFill/>
          <a:ln>
            <a:round/>
            <a:headEnd/>
            <a:tailEnd/>
          </a:ln>
        </p:spPr>
        <p:txBody>
          <a:bodyPr/>
          <a:lstStyle/>
          <a:p>
            <a:pPr>
              <a:buFont typeface="Wingdings" pitchFamily="2" charset="2"/>
              <a:buNone/>
            </a:pPr>
            <a:fld id="{0F45A136-95EA-485B-85C6-66428C9C7E6F}" type="slidenum">
              <a:rPr lang="fr-FR" smtClean="0">
                <a:latin typeface="Times New Roman" pitchFamily="18" charset="0"/>
                <a:cs typeface="Lucida Sans Unicode" pitchFamily="34" charset="0"/>
              </a:rPr>
              <a:pPr>
                <a:buFont typeface="Wingdings" pitchFamily="2" charset="2"/>
                <a:buNone/>
              </a:pPr>
              <a:t>23</a:t>
            </a:fld>
            <a:endParaRPr lang="fr-FR" smtClean="0">
              <a:latin typeface="Times New Roman" pitchFamily="18" charset="0"/>
              <a:cs typeface="Lucida Sans Unicod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7"/>
          <p:cNvSpPr>
            <a:spLocks noGrp="1" noChangeArrowheads="1"/>
          </p:cNvSpPr>
          <p:nvPr>
            <p:ph type="sldNum" idx="12"/>
          </p:nvPr>
        </p:nvSpPr>
        <p:spPr>
          <a:ln/>
        </p:spPr>
        <p:txBody>
          <a:bodyPr/>
          <a:lstStyle>
            <a:lvl1pPr>
              <a:defRPr/>
            </a:lvl1pPr>
          </a:lstStyle>
          <a:p>
            <a:pPr>
              <a:defRPr/>
            </a:pPr>
            <a:fld id="{5B41540E-7279-455E-A8F9-13CA815B4DAC}"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7"/>
          <p:cNvSpPr>
            <a:spLocks noGrp="1" noChangeArrowheads="1"/>
          </p:cNvSpPr>
          <p:nvPr>
            <p:ph type="sldNum" idx="12"/>
          </p:nvPr>
        </p:nvSpPr>
        <p:spPr>
          <a:ln/>
        </p:spPr>
        <p:txBody>
          <a:bodyPr/>
          <a:lstStyle>
            <a:lvl1pPr>
              <a:defRPr/>
            </a:lvl1pPr>
          </a:lstStyle>
          <a:p>
            <a:pPr>
              <a:defRPr/>
            </a:pPr>
            <a:fld id="{527181E2-BB48-4801-8F1D-7071184234EF}"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4488" y="115888"/>
            <a:ext cx="1835150" cy="5969000"/>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1187450" y="115888"/>
            <a:ext cx="5354638" cy="5969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7"/>
          <p:cNvSpPr>
            <a:spLocks noGrp="1" noChangeArrowheads="1"/>
          </p:cNvSpPr>
          <p:nvPr>
            <p:ph type="sldNum" idx="12"/>
          </p:nvPr>
        </p:nvSpPr>
        <p:spPr>
          <a:ln/>
        </p:spPr>
        <p:txBody>
          <a:bodyPr/>
          <a:lstStyle>
            <a:lvl1pPr>
              <a:defRPr/>
            </a:lvl1pPr>
          </a:lstStyle>
          <a:p>
            <a:pPr>
              <a:defRPr/>
            </a:pPr>
            <a:fld id="{E910F51E-10D2-48C2-A2B1-AA177CCE616B}"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7596BCE-6DE1-4B6A-8F67-3D37CDA7756E}"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7DB4B046-EBB8-4956-9673-F0E3D4F04B44}" type="slidenum">
              <a:rPr lang="en-US"/>
              <a:pPr>
                <a:defRPr/>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C0608CA-9F8A-4825-A3F3-01F8213E65C5}" type="slidenum">
              <a:rPr lang="en-US"/>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068C4A6A-4437-407E-80F4-7A2B4F42344B}" type="slidenum">
              <a:rPr lang="en-US"/>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endParaRPr lang="en-US"/>
          </a:p>
        </p:txBody>
      </p:sp>
      <p:sp>
        <p:nvSpPr>
          <p:cNvPr id="8"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AD493E05-B7E1-416F-8312-309F08932EA9}" type="slidenum">
              <a:rPr lang="en-US"/>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endParaRPr lang="en-US"/>
          </a:p>
        </p:txBody>
      </p:sp>
      <p:sp>
        <p:nvSpPr>
          <p:cNvPr id="4"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D87FAC6B-B7E3-4D24-89C4-E3B07202A3AA}" type="slidenum">
              <a:rPr lang="en-US"/>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en-US"/>
          </a:p>
        </p:txBody>
      </p:sp>
      <p:sp>
        <p:nvSpPr>
          <p:cNvPr id="3"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E87BB51A-AE36-420B-99CC-31B9EC4CEB20}" type="slidenum">
              <a:rPr lang="en-US"/>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67BC0333-B6EB-407A-8876-4C836920EA4C}"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7"/>
          <p:cNvSpPr>
            <a:spLocks noGrp="1" noChangeArrowheads="1"/>
          </p:cNvSpPr>
          <p:nvPr>
            <p:ph type="sldNum" idx="12"/>
          </p:nvPr>
        </p:nvSpPr>
        <p:spPr>
          <a:ln/>
        </p:spPr>
        <p:txBody>
          <a:bodyPr/>
          <a:lstStyle>
            <a:lvl1pPr>
              <a:defRPr/>
            </a:lvl1pPr>
          </a:lstStyle>
          <a:p>
            <a:pPr>
              <a:defRPr/>
            </a:pPr>
            <a:fld id="{87E7C0A1-C1B9-4BEC-A0EB-2A6659B9D565}" type="slidenum">
              <a:rPr lang="en-GB"/>
              <a:pPr>
                <a:defRPr/>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5C81453E-0BB1-42C9-8C9B-2678C2818FF1}" type="slidenum">
              <a:rPr lang="en-US"/>
              <a:pPr>
                <a:defRPr/>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F2DC5E4D-9203-48BA-970C-A32648D7781C}" type="slidenum">
              <a:rPr lang="en-US"/>
              <a:pPr>
                <a:defRPr/>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JM Rodrigues JIAE Saint Etienne 16 mai 2014</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E79F454A-58D0-4724-914A-98B08AA8A219}" type="slidenum">
              <a:rPr lang="en-US"/>
              <a:pPr>
                <a:defRPr/>
              </a:pPr>
              <a:t>‹N°›</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10"/>
          <p:cNvSpPr>
            <a:spLocks noGrp="1" noChangeArrowheads="1"/>
          </p:cNvSpPr>
          <p:nvPr>
            <p:ph type="dt" idx="10"/>
          </p:nvPr>
        </p:nvSpPr>
        <p:spPr>
          <a:ln/>
        </p:spPr>
        <p:txBody>
          <a:bodyPr/>
          <a:lstStyle>
            <a:lvl1pPr>
              <a:defRPr/>
            </a:lvl1pPr>
          </a:lstStyle>
          <a:p>
            <a:pPr>
              <a:defRPr/>
            </a:pPr>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12"/>
          <p:cNvSpPr>
            <a:spLocks noGrp="1" noChangeArrowheads="1"/>
          </p:cNvSpPr>
          <p:nvPr>
            <p:ph type="sldNum" idx="12"/>
          </p:nvPr>
        </p:nvSpPr>
        <p:spPr>
          <a:ln/>
        </p:spPr>
        <p:txBody>
          <a:bodyPr/>
          <a:lstStyle>
            <a:lvl1pPr>
              <a:defRPr/>
            </a:lvl1pPr>
          </a:lstStyle>
          <a:p>
            <a:pPr>
              <a:defRPr/>
            </a:pPr>
            <a:fld id="{6349C077-1078-4958-9E4C-A6570F1D666F}" type="slidenum">
              <a:rPr lang="en-GB"/>
              <a:pPr>
                <a:defRPr/>
              </a:pPr>
              <a:t>‹N°›</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0"/>
          <p:cNvSpPr>
            <a:spLocks noGrp="1" noChangeArrowheads="1"/>
          </p:cNvSpPr>
          <p:nvPr>
            <p:ph type="dt" idx="10"/>
          </p:nvPr>
        </p:nvSpPr>
        <p:spPr>
          <a:ln/>
        </p:spPr>
        <p:txBody>
          <a:bodyPr/>
          <a:lstStyle>
            <a:lvl1pPr>
              <a:defRPr/>
            </a:lvl1pPr>
          </a:lstStyle>
          <a:p>
            <a:pPr>
              <a:defRPr/>
            </a:pPr>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12"/>
          <p:cNvSpPr>
            <a:spLocks noGrp="1" noChangeArrowheads="1"/>
          </p:cNvSpPr>
          <p:nvPr>
            <p:ph type="sldNum" idx="12"/>
          </p:nvPr>
        </p:nvSpPr>
        <p:spPr>
          <a:ln/>
        </p:spPr>
        <p:txBody>
          <a:bodyPr/>
          <a:lstStyle>
            <a:lvl1pPr>
              <a:defRPr/>
            </a:lvl1pPr>
          </a:lstStyle>
          <a:p>
            <a:pPr>
              <a:defRPr/>
            </a:pPr>
            <a:fld id="{7F3F3523-6C10-4098-AB4D-C8C6D2576347}" type="slidenum">
              <a:rPr lang="en-GB"/>
              <a:pPr>
                <a:defRPr/>
              </a:pPr>
              <a:t>‹N°›</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0"/>
          <p:cNvSpPr>
            <a:spLocks noGrp="1" noChangeArrowheads="1"/>
          </p:cNvSpPr>
          <p:nvPr>
            <p:ph type="dt" idx="10"/>
          </p:nvPr>
        </p:nvSpPr>
        <p:spPr>
          <a:ln/>
        </p:spPr>
        <p:txBody>
          <a:bodyPr/>
          <a:lstStyle>
            <a:lvl1pPr>
              <a:defRPr/>
            </a:lvl1pPr>
          </a:lstStyle>
          <a:p>
            <a:pPr>
              <a:defRPr/>
            </a:pPr>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12"/>
          <p:cNvSpPr>
            <a:spLocks noGrp="1" noChangeArrowheads="1"/>
          </p:cNvSpPr>
          <p:nvPr>
            <p:ph type="sldNum" idx="12"/>
          </p:nvPr>
        </p:nvSpPr>
        <p:spPr>
          <a:ln/>
        </p:spPr>
        <p:txBody>
          <a:bodyPr/>
          <a:lstStyle>
            <a:lvl1pPr>
              <a:defRPr/>
            </a:lvl1pPr>
          </a:lstStyle>
          <a:p>
            <a:pPr>
              <a:defRPr/>
            </a:pPr>
            <a:fld id="{36A2777A-4416-45BB-9F89-0B9C91CCA7EA}" type="slidenum">
              <a:rPr lang="en-GB"/>
              <a:pPr>
                <a:defRPr/>
              </a:pPr>
              <a:t>‹N°›</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1187450" y="1700213"/>
            <a:ext cx="3594100"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933950" y="1700213"/>
            <a:ext cx="359568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10"/>
          <p:cNvSpPr>
            <a:spLocks noGrp="1" noChangeArrowheads="1"/>
          </p:cNvSpPr>
          <p:nvPr>
            <p:ph type="dt" idx="10"/>
          </p:nvPr>
        </p:nvSpPr>
        <p:spPr>
          <a:ln/>
        </p:spPr>
        <p:txBody>
          <a:bodyPr/>
          <a:lstStyle>
            <a:lvl1pPr>
              <a:defRPr/>
            </a:lvl1pPr>
          </a:lstStyle>
          <a:p>
            <a:pPr>
              <a:defRPr/>
            </a:pPr>
            <a:endParaRPr lang="en-GB"/>
          </a:p>
        </p:txBody>
      </p:sp>
      <p:sp>
        <p:nvSpPr>
          <p:cNvPr id="6"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7" name="Rectangle 12"/>
          <p:cNvSpPr>
            <a:spLocks noGrp="1" noChangeArrowheads="1"/>
          </p:cNvSpPr>
          <p:nvPr>
            <p:ph type="sldNum" idx="12"/>
          </p:nvPr>
        </p:nvSpPr>
        <p:spPr>
          <a:ln/>
        </p:spPr>
        <p:txBody>
          <a:bodyPr/>
          <a:lstStyle>
            <a:lvl1pPr>
              <a:defRPr/>
            </a:lvl1pPr>
          </a:lstStyle>
          <a:p>
            <a:pPr>
              <a:defRPr/>
            </a:pPr>
            <a:fld id="{A60897FF-45A2-49F6-8F62-E05971DCF8A4}" type="slidenum">
              <a:rPr lang="en-GB"/>
              <a:pPr>
                <a:defRPr/>
              </a:pPr>
              <a:t>‹N°›</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0"/>
          <p:cNvSpPr>
            <a:spLocks noGrp="1" noChangeArrowheads="1"/>
          </p:cNvSpPr>
          <p:nvPr>
            <p:ph type="dt" idx="10"/>
          </p:nvPr>
        </p:nvSpPr>
        <p:spPr>
          <a:ln/>
        </p:spPr>
        <p:txBody>
          <a:bodyPr/>
          <a:lstStyle>
            <a:lvl1pPr>
              <a:defRPr/>
            </a:lvl1pPr>
          </a:lstStyle>
          <a:p>
            <a:pPr>
              <a:defRPr/>
            </a:pPr>
            <a:endParaRPr lang="en-GB"/>
          </a:p>
        </p:txBody>
      </p:sp>
      <p:sp>
        <p:nvSpPr>
          <p:cNvPr id="8"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9" name="Rectangle 12"/>
          <p:cNvSpPr>
            <a:spLocks noGrp="1" noChangeArrowheads="1"/>
          </p:cNvSpPr>
          <p:nvPr>
            <p:ph type="sldNum" idx="12"/>
          </p:nvPr>
        </p:nvSpPr>
        <p:spPr>
          <a:ln/>
        </p:spPr>
        <p:txBody>
          <a:bodyPr/>
          <a:lstStyle>
            <a:lvl1pPr>
              <a:defRPr/>
            </a:lvl1pPr>
          </a:lstStyle>
          <a:p>
            <a:pPr>
              <a:defRPr/>
            </a:pPr>
            <a:fld id="{465A7604-CB29-4905-9648-51597D1663B9}" type="slidenum">
              <a:rPr lang="en-GB"/>
              <a:pPr>
                <a:defRPr/>
              </a:pPr>
              <a:t>‹N°›</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10"/>
          <p:cNvSpPr>
            <a:spLocks noGrp="1" noChangeArrowheads="1"/>
          </p:cNvSpPr>
          <p:nvPr>
            <p:ph type="dt" idx="10"/>
          </p:nvPr>
        </p:nvSpPr>
        <p:spPr>
          <a:ln/>
        </p:spPr>
        <p:txBody>
          <a:bodyPr/>
          <a:lstStyle>
            <a:lvl1pPr>
              <a:defRPr/>
            </a:lvl1pPr>
          </a:lstStyle>
          <a:p>
            <a:pPr>
              <a:defRPr/>
            </a:pPr>
            <a:endParaRPr lang="en-GB"/>
          </a:p>
        </p:txBody>
      </p:sp>
      <p:sp>
        <p:nvSpPr>
          <p:cNvPr id="4"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5" name="Rectangle 12"/>
          <p:cNvSpPr>
            <a:spLocks noGrp="1" noChangeArrowheads="1"/>
          </p:cNvSpPr>
          <p:nvPr>
            <p:ph type="sldNum" idx="12"/>
          </p:nvPr>
        </p:nvSpPr>
        <p:spPr>
          <a:ln/>
        </p:spPr>
        <p:txBody>
          <a:bodyPr/>
          <a:lstStyle>
            <a:lvl1pPr>
              <a:defRPr/>
            </a:lvl1pPr>
          </a:lstStyle>
          <a:p>
            <a:pPr>
              <a:defRPr/>
            </a:pPr>
            <a:fld id="{D20FC9F1-BD88-4590-A8C8-B89885A407CD}" type="slidenum">
              <a:rPr lang="en-GB"/>
              <a:pPr>
                <a:defRPr/>
              </a:pPr>
              <a:t>‹N°›</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
          <p:cNvSpPr>
            <a:spLocks noGrp="1" noChangeArrowheads="1"/>
          </p:cNvSpPr>
          <p:nvPr>
            <p:ph type="ft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fr-FR" smtClean="0"/>
              <a:t>JM Rodrigues JIAE Saint Etienne 16 mai 2014</a:t>
            </a:r>
            <a:endParaRPr lang="en-GB"/>
          </a:p>
        </p:txBody>
      </p:sp>
      <p:sp>
        <p:nvSpPr>
          <p:cNvPr id="3" name="Rectangle 12"/>
          <p:cNvSpPr>
            <a:spLocks noGrp="1" noChangeArrowheads="1"/>
          </p:cNvSpPr>
          <p:nvPr>
            <p:ph type="sldNum"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t>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7"/>
          <p:cNvSpPr>
            <a:spLocks noGrp="1" noChangeArrowheads="1"/>
          </p:cNvSpPr>
          <p:nvPr>
            <p:ph type="sldNum" idx="12"/>
          </p:nvPr>
        </p:nvSpPr>
        <p:spPr>
          <a:ln/>
        </p:spPr>
        <p:txBody>
          <a:bodyPr/>
          <a:lstStyle>
            <a:lvl1pPr>
              <a:defRPr/>
            </a:lvl1pPr>
          </a:lstStyle>
          <a:p>
            <a:pPr>
              <a:defRPr/>
            </a:pPr>
            <a:fld id="{333E2665-75DC-4E1C-91D9-F8927DDE07EA}" type="slidenum">
              <a:rPr lang="en-GB"/>
              <a:pPr>
                <a:defRPr/>
              </a:pPr>
              <a:t>‹N°›</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0"/>
          <p:cNvSpPr>
            <a:spLocks noGrp="1" noChangeArrowheads="1"/>
          </p:cNvSpPr>
          <p:nvPr>
            <p:ph type="dt" idx="10"/>
          </p:nvPr>
        </p:nvSpPr>
        <p:spPr>
          <a:ln/>
        </p:spPr>
        <p:txBody>
          <a:bodyPr/>
          <a:lstStyle>
            <a:lvl1pPr>
              <a:defRPr/>
            </a:lvl1pPr>
          </a:lstStyle>
          <a:p>
            <a:pPr>
              <a:defRPr/>
            </a:pPr>
            <a:endParaRPr lang="en-GB"/>
          </a:p>
        </p:txBody>
      </p:sp>
      <p:sp>
        <p:nvSpPr>
          <p:cNvPr id="6"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7" name="Rectangle 12"/>
          <p:cNvSpPr>
            <a:spLocks noGrp="1" noChangeArrowheads="1"/>
          </p:cNvSpPr>
          <p:nvPr>
            <p:ph type="sldNum" idx="12"/>
          </p:nvPr>
        </p:nvSpPr>
        <p:spPr>
          <a:ln/>
        </p:spPr>
        <p:txBody>
          <a:bodyPr/>
          <a:lstStyle>
            <a:lvl1pPr>
              <a:defRPr/>
            </a:lvl1pPr>
          </a:lstStyle>
          <a:p>
            <a:pPr>
              <a:defRPr/>
            </a:pPr>
            <a:fld id="{0F9600B8-DE76-4E53-84C8-0ED2617ED3FC}" type="slidenum">
              <a:rPr lang="en-GB"/>
              <a:pPr>
                <a:defRPr/>
              </a:pPr>
              <a:t>‹N°›</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0"/>
          <p:cNvSpPr>
            <a:spLocks noGrp="1" noChangeArrowheads="1"/>
          </p:cNvSpPr>
          <p:nvPr>
            <p:ph type="dt" idx="10"/>
          </p:nvPr>
        </p:nvSpPr>
        <p:spPr>
          <a:ln/>
        </p:spPr>
        <p:txBody>
          <a:bodyPr/>
          <a:lstStyle>
            <a:lvl1pPr>
              <a:defRPr/>
            </a:lvl1pPr>
          </a:lstStyle>
          <a:p>
            <a:pPr>
              <a:defRPr/>
            </a:pPr>
            <a:endParaRPr lang="en-GB"/>
          </a:p>
        </p:txBody>
      </p:sp>
      <p:sp>
        <p:nvSpPr>
          <p:cNvPr id="6"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7" name="Rectangle 12"/>
          <p:cNvSpPr>
            <a:spLocks noGrp="1" noChangeArrowheads="1"/>
          </p:cNvSpPr>
          <p:nvPr>
            <p:ph type="sldNum" idx="12"/>
          </p:nvPr>
        </p:nvSpPr>
        <p:spPr>
          <a:ln/>
        </p:spPr>
        <p:txBody>
          <a:bodyPr/>
          <a:lstStyle>
            <a:lvl1pPr>
              <a:defRPr/>
            </a:lvl1pPr>
          </a:lstStyle>
          <a:p>
            <a:pPr>
              <a:defRPr/>
            </a:pPr>
            <a:fld id="{357EF811-8E49-4763-AB79-01A921131FD5}" type="slidenum">
              <a:rPr lang="en-GB"/>
              <a:pPr>
                <a:defRPr/>
              </a:pPr>
              <a:t>‹N°›</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0"/>
          <p:cNvSpPr>
            <a:spLocks noGrp="1" noChangeArrowheads="1"/>
          </p:cNvSpPr>
          <p:nvPr>
            <p:ph type="dt" idx="10"/>
          </p:nvPr>
        </p:nvSpPr>
        <p:spPr>
          <a:ln/>
        </p:spPr>
        <p:txBody>
          <a:bodyPr/>
          <a:lstStyle>
            <a:lvl1pPr>
              <a:defRPr/>
            </a:lvl1pPr>
          </a:lstStyle>
          <a:p>
            <a:pPr>
              <a:defRPr/>
            </a:pPr>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12"/>
          <p:cNvSpPr>
            <a:spLocks noGrp="1" noChangeArrowheads="1"/>
          </p:cNvSpPr>
          <p:nvPr>
            <p:ph type="sldNum" idx="12"/>
          </p:nvPr>
        </p:nvSpPr>
        <p:spPr>
          <a:ln/>
        </p:spPr>
        <p:txBody>
          <a:bodyPr/>
          <a:lstStyle>
            <a:lvl1pPr>
              <a:defRPr/>
            </a:lvl1pPr>
          </a:lstStyle>
          <a:p>
            <a:pPr>
              <a:defRPr/>
            </a:pPr>
            <a:fld id="{5ED0CB33-9522-4D8B-B743-62BCE68A265F}" type="slidenum">
              <a:rPr lang="en-GB"/>
              <a:pPr>
                <a:defRPr/>
              </a:pPr>
              <a:t>‹N°›</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4488" y="115888"/>
            <a:ext cx="1835150" cy="5969000"/>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1187450" y="115888"/>
            <a:ext cx="5354638" cy="5969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0"/>
          <p:cNvSpPr>
            <a:spLocks noGrp="1" noChangeArrowheads="1"/>
          </p:cNvSpPr>
          <p:nvPr>
            <p:ph type="dt" idx="10"/>
          </p:nvPr>
        </p:nvSpPr>
        <p:spPr>
          <a:ln/>
        </p:spPr>
        <p:txBody>
          <a:bodyPr/>
          <a:lstStyle>
            <a:lvl1pPr>
              <a:defRPr/>
            </a:lvl1pPr>
          </a:lstStyle>
          <a:p>
            <a:pPr>
              <a:defRPr/>
            </a:pPr>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6" name="Rectangle 12"/>
          <p:cNvSpPr>
            <a:spLocks noGrp="1" noChangeArrowheads="1"/>
          </p:cNvSpPr>
          <p:nvPr>
            <p:ph type="sldNum" idx="12"/>
          </p:nvPr>
        </p:nvSpPr>
        <p:spPr>
          <a:ln/>
        </p:spPr>
        <p:txBody>
          <a:bodyPr/>
          <a:lstStyle>
            <a:lvl1pPr>
              <a:defRPr/>
            </a:lvl1pPr>
          </a:lstStyle>
          <a:p>
            <a:pPr>
              <a:defRPr/>
            </a:pPr>
            <a:fld id="{BA3FC5CB-8236-4F83-8BD1-54A8DC1A2CA5}"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1187450" y="1700213"/>
            <a:ext cx="3594100"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933950" y="1700213"/>
            <a:ext cx="359568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7" name="Rectangle 7"/>
          <p:cNvSpPr>
            <a:spLocks noGrp="1" noChangeArrowheads="1"/>
          </p:cNvSpPr>
          <p:nvPr>
            <p:ph type="sldNum" idx="12"/>
          </p:nvPr>
        </p:nvSpPr>
        <p:spPr>
          <a:ln/>
        </p:spPr>
        <p:txBody>
          <a:bodyPr/>
          <a:lstStyle>
            <a:lvl1pPr>
              <a:defRPr/>
            </a:lvl1pPr>
          </a:lstStyle>
          <a:p>
            <a:pPr>
              <a:defRPr/>
            </a:pPr>
            <a:fld id="{C43DFD7A-B175-4CF7-A3A6-E48D5F4EE0E3}"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dt" idx="10"/>
          </p:nvPr>
        </p:nvSpPr>
        <p:spPr>
          <a:ln/>
        </p:spPr>
        <p:txBody>
          <a:bodyPr/>
          <a:lstStyle>
            <a:lvl1pPr>
              <a:defRPr/>
            </a:lvl1pPr>
          </a:lstStyle>
          <a:p>
            <a:pPr>
              <a:defRPr/>
            </a:pPr>
            <a:endParaRPr lang="en-GB"/>
          </a:p>
        </p:txBody>
      </p:sp>
      <p:sp>
        <p:nvSpPr>
          <p:cNvPr id="8"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9" name="Rectangle 7"/>
          <p:cNvSpPr>
            <a:spLocks noGrp="1" noChangeArrowheads="1"/>
          </p:cNvSpPr>
          <p:nvPr>
            <p:ph type="sldNum" idx="12"/>
          </p:nvPr>
        </p:nvSpPr>
        <p:spPr>
          <a:ln/>
        </p:spPr>
        <p:txBody>
          <a:bodyPr/>
          <a:lstStyle>
            <a:lvl1pPr>
              <a:defRPr/>
            </a:lvl1pPr>
          </a:lstStyle>
          <a:p>
            <a:pPr>
              <a:defRPr/>
            </a:pPr>
            <a:fld id="{F370B9C5-2DC3-4D04-A2D3-1D86A6BBBE0F}"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dt" idx="10"/>
          </p:nvPr>
        </p:nvSpPr>
        <p:spPr>
          <a:ln/>
        </p:spPr>
        <p:txBody>
          <a:bodyPr/>
          <a:lstStyle>
            <a:lvl1pPr>
              <a:defRPr/>
            </a:lvl1pPr>
          </a:lstStyle>
          <a:p>
            <a:pPr>
              <a:defRPr/>
            </a:pPr>
            <a:endParaRPr lang="en-GB"/>
          </a:p>
        </p:txBody>
      </p:sp>
      <p:sp>
        <p:nvSpPr>
          <p:cNvPr id="4"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5" name="Rectangle 7"/>
          <p:cNvSpPr>
            <a:spLocks noGrp="1" noChangeArrowheads="1"/>
          </p:cNvSpPr>
          <p:nvPr>
            <p:ph type="sldNum" idx="12"/>
          </p:nvPr>
        </p:nvSpPr>
        <p:spPr>
          <a:ln/>
        </p:spPr>
        <p:txBody>
          <a:bodyPr/>
          <a:lstStyle>
            <a:lvl1pPr>
              <a:defRPr/>
            </a:lvl1pPr>
          </a:lstStyle>
          <a:p>
            <a:pPr>
              <a:defRPr/>
            </a:pPr>
            <a:fld id="{C079A6D2-E0E1-4F95-ADA5-367C2B293C2E}"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fr-FR" smtClean="0"/>
              <a:t>JM Rodrigues JIAE Saint Etienne 16 mai 2014</a:t>
            </a:r>
            <a:endParaRPr lang="en-GB"/>
          </a:p>
        </p:txBody>
      </p:sp>
      <p:sp>
        <p:nvSpPr>
          <p:cNvPr id="3" name="Rectangle 7"/>
          <p:cNvSpPr>
            <a:spLocks noGrp="1" noChangeArrowheads="1"/>
          </p:cNvSpPr>
          <p:nvPr>
            <p:ph type="sldNum"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442EA232-E950-4B66-8117-6E1626834F24}"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7" name="Rectangle 7"/>
          <p:cNvSpPr>
            <a:spLocks noGrp="1" noChangeArrowheads="1"/>
          </p:cNvSpPr>
          <p:nvPr>
            <p:ph type="sldNum" idx="12"/>
          </p:nvPr>
        </p:nvSpPr>
        <p:spPr>
          <a:ln/>
        </p:spPr>
        <p:txBody>
          <a:bodyPr/>
          <a:lstStyle>
            <a:lvl1pPr>
              <a:defRPr/>
            </a:lvl1pPr>
          </a:lstStyle>
          <a:p>
            <a:pPr>
              <a:defRPr/>
            </a:pPr>
            <a:fld id="{A5B63A8B-F0FC-49D5-9AB0-5D1DDB1840E6}"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r>
              <a:rPr lang="fr-FR" smtClean="0"/>
              <a:t>JM Rodrigues JIAE Saint Etienne 16 mai 2014</a:t>
            </a:r>
            <a:endParaRPr lang="en-GB"/>
          </a:p>
        </p:txBody>
      </p:sp>
      <p:sp>
        <p:nvSpPr>
          <p:cNvPr id="7" name="Rectangle 7"/>
          <p:cNvSpPr>
            <a:spLocks noGrp="1" noChangeArrowheads="1"/>
          </p:cNvSpPr>
          <p:nvPr>
            <p:ph type="sldNum" idx="12"/>
          </p:nvPr>
        </p:nvSpPr>
        <p:spPr>
          <a:ln/>
        </p:spPr>
        <p:txBody>
          <a:bodyPr/>
          <a:lstStyle>
            <a:lvl1pPr>
              <a:defRPr/>
            </a:lvl1pPr>
          </a:lstStyle>
          <a:p>
            <a:pPr>
              <a:defRPr/>
            </a:pPr>
            <a:fld id="{736EC82C-D1B0-415E-8FB3-2D75C7AB77B6}"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AutoShape 1"/>
          <p:cNvSpPr>
            <a:spLocks noChangeArrowheads="1"/>
          </p:cNvSpPr>
          <p:nvPr/>
        </p:nvSpPr>
        <p:spPr bwMode="auto">
          <a:xfrm>
            <a:off x="2025650" y="6423025"/>
            <a:ext cx="7010400" cy="3175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1027" name="AutoShape 2"/>
          <p:cNvSpPr>
            <a:spLocks noChangeArrowheads="1"/>
          </p:cNvSpPr>
          <p:nvPr/>
        </p:nvSpPr>
        <p:spPr bwMode="auto">
          <a:xfrm flipH="1">
            <a:off x="1644650" y="6423025"/>
            <a:ext cx="393700" cy="319088"/>
          </a:xfrm>
          <a:prstGeom prst="flowChartDelay">
            <a:avLst/>
          </a:prstGeom>
          <a:solidFill>
            <a:srgbClr val="003366"/>
          </a:solidFill>
          <a:ln w="9525">
            <a:noFill/>
            <a:round/>
            <a:headEnd/>
            <a:tailEnd/>
          </a:ln>
          <a:effectLst/>
        </p:spPr>
        <p:txBody>
          <a:bodyPr wrap="none" anchor="ctr"/>
          <a:lstStyle/>
          <a:p>
            <a:endParaRPr lang="en-US"/>
          </a:p>
        </p:txBody>
      </p:sp>
      <p:sp>
        <p:nvSpPr>
          <p:cNvPr id="1028" name="Rectangle 3"/>
          <p:cNvSpPr>
            <a:spLocks noGrp="1" noChangeArrowheads="1"/>
          </p:cNvSpPr>
          <p:nvPr>
            <p:ph type="title"/>
          </p:nvPr>
        </p:nvSpPr>
        <p:spPr bwMode="auto">
          <a:xfrm>
            <a:off x="1187450" y="115888"/>
            <a:ext cx="6985000" cy="10795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Cliquez pour éditer le format du texte-titre</a:t>
            </a:r>
          </a:p>
        </p:txBody>
      </p:sp>
      <p:sp>
        <p:nvSpPr>
          <p:cNvPr id="1029" name="Rectangle 4"/>
          <p:cNvSpPr>
            <a:spLocks noGrp="1" noChangeArrowheads="1"/>
          </p:cNvSpPr>
          <p:nvPr>
            <p:ph type="body" idx="1"/>
          </p:nvPr>
        </p:nvSpPr>
        <p:spPr bwMode="auto">
          <a:xfrm>
            <a:off x="1187450" y="1700213"/>
            <a:ext cx="7342188" cy="4384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5"/>
          <p:cNvSpPr>
            <a:spLocks noGrp="1" noChangeArrowheads="1"/>
          </p:cNvSpPr>
          <p:nvPr>
            <p:ph type="dt"/>
          </p:nvPr>
        </p:nvSpPr>
        <p:spPr bwMode="auto">
          <a:xfrm>
            <a:off x="2438400" y="6248400"/>
            <a:ext cx="212883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Lucida Sans Unicode" charset="0"/>
              </a:defRPr>
            </a:lvl1pPr>
          </a:lstStyle>
          <a:p>
            <a:pPr>
              <a:defRPr/>
            </a:pPr>
            <a:endParaRPr lang="en-GB"/>
          </a:p>
        </p:txBody>
      </p:sp>
      <p:sp>
        <p:nvSpPr>
          <p:cNvPr id="1030" name="Rectangle 6"/>
          <p:cNvSpPr>
            <a:spLocks noGrp="1" noChangeArrowheads="1"/>
          </p:cNvSpPr>
          <p:nvPr>
            <p:ph type="ftr"/>
          </p:nvPr>
        </p:nvSpPr>
        <p:spPr bwMode="auto">
          <a:xfrm>
            <a:off x="5707063" y="6446838"/>
            <a:ext cx="28956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lnSpc>
                <a:spcPct val="100000"/>
              </a:lnSpc>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i="1">
                <a:solidFill>
                  <a:srgbClr val="FFFFFF"/>
                </a:solidFill>
                <a:latin typeface="Arial" charset="0"/>
                <a:cs typeface="Lucida Sans Unicode" charset="0"/>
              </a:defRPr>
            </a:lvl1pPr>
          </a:lstStyle>
          <a:p>
            <a:pPr>
              <a:defRPr/>
            </a:pPr>
            <a:r>
              <a:rPr lang="fr-FR" smtClean="0"/>
              <a:t>JM Rodrigues JIAE Saint Etienne 16 mai 2014</a:t>
            </a:r>
            <a:endParaRPr lang="en-GB"/>
          </a:p>
        </p:txBody>
      </p:sp>
      <p:sp>
        <p:nvSpPr>
          <p:cNvPr id="1031" name="Rectangle 7"/>
          <p:cNvSpPr>
            <a:spLocks noGrp="1" noChangeArrowheads="1"/>
          </p:cNvSpPr>
          <p:nvPr>
            <p:ph type="sldNum"/>
          </p:nvPr>
        </p:nvSpPr>
        <p:spPr bwMode="auto">
          <a:xfrm>
            <a:off x="8567738" y="6381750"/>
            <a:ext cx="46672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lgn="l">
              <a:lnSpc>
                <a:spcPct val="100000"/>
              </a:lnSpc>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FFFFFF"/>
                </a:solidFill>
                <a:latin typeface="Arial" charset="0"/>
                <a:cs typeface="Lucida Sans Unicode" charset="0"/>
              </a:defRPr>
            </a:lvl1pPr>
          </a:lstStyle>
          <a:p>
            <a:pPr>
              <a:defRPr/>
            </a:pPr>
            <a:fld id="{0792D3E1-1643-4F7A-A765-24D6A3EAC882}" type="slidenum">
              <a:rPr lang="en-GB"/>
              <a:pPr>
                <a:defRPr/>
              </a:pPr>
              <a:t>‹N°›</a:t>
            </a:fld>
            <a:endParaRPr lang="en-GB"/>
          </a:p>
        </p:txBody>
      </p:sp>
      <p:grpSp>
        <p:nvGrpSpPr>
          <p:cNvPr id="1033" name="Group 9"/>
          <p:cNvGrpSpPr>
            <a:grpSpLocks/>
          </p:cNvGrpSpPr>
          <p:nvPr/>
        </p:nvGrpSpPr>
        <p:grpSpPr bwMode="auto">
          <a:xfrm>
            <a:off x="0" y="-14288"/>
            <a:ext cx="1044575" cy="6965951"/>
            <a:chOff x="0" y="-9"/>
            <a:chExt cx="745" cy="4329"/>
          </a:xfrm>
        </p:grpSpPr>
        <p:sp>
          <p:nvSpPr>
            <p:cNvPr id="1034" name="Rectangle 10"/>
            <p:cNvSpPr>
              <a:spLocks noChangeArrowheads="1"/>
            </p:cNvSpPr>
            <p:nvPr/>
          </p:nvSpPr>
          <p:spPr bwMode="auto">
            <a:xfrm>
              <a:off x="0" y="0"/>
              <a:ext cx="340" cy="4320"/>
            </a:xfrm>
            <a:prstGeom prst="rect">
              <a:avLst/>
            </a:prstGeom>
            <a:solidFill>
              <a:srgbClr val="99CC99"/>
            </a:solidFill>
            <a:ln w="9525">
              <a:noFill/>
              <a:round/>
              <a:headEnd/>
              <a:tailEnd/>
            </a:ln>
            <a:effectLst/>
          </p:spPr>
          <p:txBody>
            <a:bodyPr wrap="none" anchor="ctr"/>
            <a:lstStyle/>
            <a:p>
              <a:endParaRPr lang="en-US"/>
            </a:p>
          </p:txBody>
        </p:sp>
        <p:sp>
          <p:nvSpPr>
            <p:cNvPr id="1035" name="Freeform 11"/>
            <p:cNvSpPr>
              <a:spLocks noChangeArrowheads="1"/>
            </p:cNvSpPr>
            <p:nvPr/>
          </p:nvSpPr>
          <p:spPr bwMode="auto">
            <a:xfrm>
              <a:off x="149" y="-9"/>
              <a:ext cx="596" cy="511"/>
            </a:xfrm>
            <a:custGeom>
              <a:avLst/>
              <a:gdLst>
                <a:gd name="T0" fmla="*/ 596 w 596"/>
                <a:gd name="T1" fmla="*/ 0 h 511"/>
                <a:gd name="T2" fmla="*/ 596 w 596"/>
                <a:gd name="T3" fmla="*/ 225 h 511"/>
                <a:gd name="T4" fmla="*/ 389 w 596"/>
                <a:gd name="T5" fmla="*/ 225 h 511"/>
                <a:gd name="T6" fmla="*/ 325 w 596"/>
                <a:gd name="T7" fmla="*/ 231 h 511"/>
                <a:gd name="T8" fmla="*/ 271 w 596"/>
                <a:gd name="T9" fmla="*/ 255 h 511"/>
                <a:gd name="T10" fmla="*/ 225 w 596"/>
                <a:gd name="T11" fmla="*/ 301 h 511"/>
                <a:gd name="T12" fmla="*/ 197 w 596"/>
                <a:gd name="T13" fmla="*/ 369 h 511"/>
                <a:gd name="T14" fmla="*/ 190 w 596"/>
                <a:gd name="T15" fmla="*/ 442 h 511"/>
                <a:gd name="T16" fmla="*/ 190 w 596"/>
                <a:gd name="T17" fmla="*/ 511 h 511"/>
                <a:gd name="T18" fmla="*/ 0 w 596"/>
                <a:gd name="T19" fmla="*/ 511 h 511"/>
                <a:gd name="T20" fmla="*/ 0 w 596"/>
                <a:gd name="T21" fmla="*/ 256 h 511"/>
                <a:gd name="T22" fmla="*/ 11 w 596"/>
                <a:gd name="T23" fmla="*/ 18 h 511"/>
                <a:gd name="T24" fmla="*/ 596 w 596"/>
                <a:gd name="T25" fmla="*/ 0 h 5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6"/>
                <a:gd name="T40" fmla="*/ 0 h 511"/>
                <a:gd name="T41" fmla="*/ 596 w 596"/>
                <a:gd name="T42" fmla="*/ 511 h 5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6" h="511">
                  <a:moveTo>
                    <a:pt x="596" y="0"/>
                  </a:moveTo>
                  <a:lnTo>
                    <a:pt x="596" y="225"/>
                  </a:lnTo>
                  <a:lnTo>
                    <a:pt x="389" y="225"/>
                  </a:lnTo>
                  <a:lnTo>
                    <a:pt x="325" y="231"/>
                  </a:lnTo>
                  <a:lnTo>
                    <a:pt x="271" y="255"/>
                  </a:lnTo>
                  <a:cubicBezTo>
                    <a:pt x="254" y="267"/>
                    <a:pt x="237" y="282"/>
                    <a:pt x="225" y="301"/>
                  </a:cubicBezTo>
                  <a:cubicBezTo>
                    <a:pt x="213" y="320"/>
                    <a:pt x="203" y="346"/>
                    <a:pt x="197" y="369"/>
                  </a:cubicBezTo>
                  <a:cubicBezTo>
                    <a:pt x="191" y="392"/>
                    <a:pt x="191" y="418"/>
                    <a:pt x="190" y="442"/>
                  </a:cubicBezTo>
                  <a:lnTo>
                    <a:pt x="190" y="511"/>
                  </a:lnTo>
                  <a:lnTo>
                    <a:pt x="0" y="511"/>
                  </a:lnTo>
                  <a:lnTo>
                    <a:pt x="0" y="256"/>
                  </a:lnTo>
                  <a:lnTo>
                    <a:pt x="11" y="18"/>
                  </a:lnTo>
                  <a:lnTo>
                    <a:pt x="596" y="0"/>
                  </a:lnTo>
                  <a:close/>
                </a:path>
              </a:pathLst>
            </a:custGeom>
            <a:solidFill>
              <a:srgbClr val="99CC99"/>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48" r:id="rId7"/>
    <p:sldLayoutId id="2147484723" r:id="rId8"/>
    <p:sldLayoutId id="2147484724" r:id="rId9"/>
    <p:sldLayoutId id="2147484725" r:id="rId10"/>
    <p:sldLayoutId id="2147484726" r:id="rId11"/>
  </p:sldLayoutIdLst>
  <p:timing>
    <p:tnLst>
      <p:par>
        <p:cTn id="1" dur="indefinite" restart="never" nodeType="tmRoot"/>
      </p:par>
    </p:tnLst>
  </p:timing>
  <p:hf hdr="0" dt="0"/>
  <p:txStyles>
    <p:titleStyle>
      <a:lvl1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mj-lt"/>
          <a:ea typeface="+mj-ea"/>
          <a:cs typeface="+mj-cs"/>
        </a:defRPr>
      </a:lvl1pPr>
      <a:lvl2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Arial" charset="0"/>
          <a:cs typeface="Lucida Sans Unicode" charset="0"/>
        </a:defRPr>
      </a:lvl2pPr>
      <a:lvl3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Arial" charset="0"/>
          <a:cs typeface="Lucida Sans Unicode" charset="0"/>
        </a:defRPr>
      </a:lvl3pPr>
      <a:lvl4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Arial" charset="0"/>
          <a:cs typeface="Lucida Sans Unicode" charset="0"/>
        </a:defRPr>
      </a:lvl4pPr>
      <a:lvl5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Arial" charset="0"/>
          <a:cs typeface="Lucida Sans Unicode" charset="0"/>
        </a:defRPr>
      </a:lvl5pPr>
      <a:lvl6pPr marL="457200" algn="l" defTabSz="449263" rtl="0" eaLnBrk="0" fontAlgn="base" hangingPunct="0">
        <a:lnSpc>
          <a:spcPct val="84000"/>
        </a:lnSpc>
        <a:spcBef>
          <a:spcPct val="0"/>
        </a:spcBef>
        <a:spcAft>
          <a:spcPct val="0"/>
        </a:spcAft>
        <a:buClr>
          <a:srgbClr val="006666"/>
        </a:buClr>
        <a:buSzPct val="100000"/>
        <a:buFont typeface="Arial" charset="0"/>
        <a:defRPr sz="3600" b="1">
          <a:solidFill>
            <a:srgbClr val="006666"/>
          </a:solidFill>
          <a:latin typeface="Arial" charset="0"/>
          <a:cs typeface="Lucida Sans Unicode" charset="0"/>
        </a:defRPr>
      </a:lvl6pPr>
      <a:lvl7pPr marL="914400" algn="l" defTabSz="449263" rtl="0" eaLnBrk="0" fontAlgn="base" hangingPunct="0">
        <a:lnSpc>
          <a:spcPct val="84000"/>
        </a:lnSpc>
        <a:spcBef>
          <a:spcPct val="0"/>
        </a:spcBef>
        <a:spcAft>
          <a:spcPct val="0"/>
        </a:spcAft>
        <a:buClr>
          <a:srgbClr val="006666"/>
        </a:buClr>
        <a:buSzPct val="100000"/>
        <a:buFont typeface="Arial" charset="0"/>
        <a:defRPr sz="3600" b="1">
          <a:solidFill>
            <a:srgbClr val="006666"/>
          </a:solidFill>
          <a:latin typeface="Arial" charset="0"/>
          <a:cs typeface="Lucida Sans Unicode" charset="0"/>
        </a:defRPr>
      </a:lvl7pPr>
      <a:lvl8pPr marL="1371600" algn="l" defTabSz="449263" rtl="0" eaLnBrk="0" fontAlgn="base" hangingPunct="0">
        <a:lnSpc>
          <a:spcPct val="84000"/>
        </a:lnSpc>
        <a:spcBef>
          <a:spcPct val="0"/>
        </a:spcBef>
        <a:spcAft>
          <a:spcPct val="0"/>
        </a:spcAft>
        <a:buClr>
          <a:srgbClr val="006666"/>
        </a:buClr>
        <a:buSzPct val="100000"/>
        <a:buFont typeface="Arial" charset="0"/>
        <a:defRPr sz="3600" b="1">
          <a:solidFill>
            <a:srgbClr val="006666"/>
          </a:solidFill>
          <a:latin typeface="Arial" charset="0"/>
          <a:cs typeface="Lucida Sans Unicode" charset="0"/>
        </a:defRPr>
      </a:lvl8pPr>
      <a:lvl9pPr marL="1828800" algn="l" defTabSz="449263" rtl="0" eaLnBrk="0" fontAlgn="base" hangingPunct="0">
        <a:lnSpc>
          <a:spcPct val="84000"/>
        </a:lnSpc>
        <a:spcBef>
          <a:spcPct val="0"/>
        </a:spcBef>
        <a:spcAft>
          <a:spcPct val="0"/>
        </a:spcAft>
        <a:buClr>
          <a:srgbClr val="006666"/>
        </a:buClr>
        <a:buSzPct val="100000"/>
        <a:buFont typeface="Arial" charset="0"/>
        <a:defRPr sz="3600" b="1">
          <a:solidFill>
            <a:srgbClr val="006666"/>
          </a:solidFill>
          <a:latin typeface="Arial" charset="0"/>
          <a:cs typeface="Lucida Sans Unicode" charset="0"/>
        </a:defRPr>
      </a:lvl9pPr>
    </p:titleStyle>
    <p:bodyStyle>
      <a:lvl1pPr marL="341313" indent="-341313" algn="l" defTabSz="449263" rtl="0" eaLnBrk="0" fontAlgn="base" hangingPunct="0">
        <a:lnSpc>
          <a:spcPct val="93000"/>
        </a:lnSpc>
        <a:spcBef>
          <a:spcPts val="700"/>
        </a:spcBef>
        <a:spcAft>
          <a:spcPct val="0"/>
        </a:spcAft>
        <a:buClr>
          <a:srgbClr val="003366"/>
        </a:buClr>
        <a:buSzPct val="75000"/>
        <a:buFont typeface="Wingdings" pitchFamily="2" charset="2"/>
        <a:buChar char=""/>
        <a:defRPr sz="2800">
          <a:solidFill>
            <a:srgbClr val="003366"/>
          </a:solidFill>
          <a:latin typeface="+mn-lt"/>
          <a:ea typeface="+mn-ea"/>
          <a:cs typeface="+mn-cs"/>
        </a:defRPr>
      </a:lvl1pPr>
      <a:lvl2pPr marL="741363" indent="-284163" algn="l" defTabSz="449263" rtl="0" eaLnBrk="0" fontAlgn="base" hangingPunct="0">
        <a:lnSpc>
          <a:spcPct val="93000"/>
        </a:lnSpc>
        <a:spcBef>
          <a:spcPts val="600"/>
        </a:spcBef>
        <a:spcAft>
          <a:spcPct val="0"/>
        </a:spcAft>
        <a:buClr>
          <a:srgbClr val="003366"/>
        </a:buClr>
        <a:buSzPct val="70000"/>
        <a:buFont typeface="Wingdings" pitchFamily="2" charset="2"/>
        <a:buChar char=""/>
        <a:defRPr sz="2400">
          <a:solidFill>
            <a:srgbClr val="003366"/>
          </a:solidFill>
          <a:latin typeface="+mn-lt"/>
          <a:cs typeface="+mn-cs"/>
        </a:defRPr>
      </a:lvl2pPr>
      <a:lvl3pPr marL="1143000" indent="-228600" algn="l" defTabSz="449263" rtl="0" eaLnBrk="0" fontAlgn="base" hangingPunct="0">
        <a:lnSpc>
          <a:spcPct val="93000"/>
        </a:lnSpc>
        <a:spcBef>
          <a:spcPts val="500"/>
        </a:spcBef>
        <a:spcAft>
          <a:spcPct val="0"/>
        </a:spcAft>
        <a:buClr>
          <a:srgbClr val="003366"/>
        </a:buClr>
        <a:buSzPct val="75000"/>
        <a:buFont typeface="Wingdings" pitchFamily="2" charset="2"/>
        <a:buChar char=""/>
        <a:defRPr sz="2000">
          <a:solidFill>
            <a:srgbClr val="003366"/>
          </a:solidFill>
          <a:latin typeface="+mn-lt"/>
          <a:cs typeface="+mn-cs"/>
        </a:defRPr>
      </a:lvl3pPr>
      <a:lvl4pPr marL="1600200" indent="-228600" algn="l" defTabSz="449263" rtl="0" eaLnBrk="0" fontAlgn="base" hangingPunct="0">
        <a:lnSpc>
          <a:spcPct val="93000"/>
        </a:lnSpc>
        <a:spcBef>
          <a:spcPts val="500"/>
        </a:spcBef>
        <a:spcAft>
          <a:spcPct val="0"/>
        </a:spcAft>
        <a:buClr>
          <a:srgbClr val="003366"/>
        </a:buClr>
        <a:buSzPct val="80000"/>
        <a:buFont typeface="Arial" pitchFamily="34" charset="0"/>
        <a:buChar char="–"/>
        <a:defRPr sz="2000">
          <a:solidFill>
            <a:srgbClr val="003366"/>
          </a:solidFill>
          <a:latin typeface="+mn-lt"/>
          <a:cs typeface="+mn-cs"/>
        </a:defRPr>
      </a:lvl4pPr>
      <a:lvl5pPr marL="2057400" indent="-228600" algn="l" defTabSz="449263" rtl="0" eaLnBrk="0" fontAlgn="base" hangingPunct="0">
        <a:lnSpc>
          <a:spcPct val="93000"/>
        </a:lnSpc>
        <a:spcBef>
          <a:spcPts val="500"/>
        </a:spcBef>
        <a:spcAft>
          <a:spcPct val="0"/>
        </a:spcAft>
        <a:buClr>
          <a:srgbClr val="003366"/>
        </a:buClr>
        <a:buSzPct val="65000"/>
        <a:buFont typeface="Wingdings" pitchFamily="2" charset="2"/>
        <a:buChar char=""/>
        <a:defRPr sz="2000">
          <a:solidFill>
            <a:srgbClr val="003366"/>
          </a:solidFill>
          <a:latin typeface="+mn-lt"/>
          <a:cs typeface="+mn-cs"/>
        </a:defRPr>
      </a:lvl5pPr>
      <a:lvl6pPr marL="2514600" indent="-228600" algn="l" defTabSz="449263" rtl="0" eaLnBrk="0" fontAlgn="base" hangingPunct="0">
        <a:lnSpc>
          <a:spcPct val="93000"/>
        </a:lnSpc>
        <a:spcBef>
          <a:spcPts val="500"/>
        </a:spcBef>
        <a:spcAft>
          <a:spcPct val="0"/>
        </a:spcAft>
        <a:buClr>
          <a:srgbClr val="003366"/>
        </a:buClr>
        <a:buSzPct val="65000"/>
        <a:buFont typeface="Wingdings" charset="2"/>
        <a:buChar char=""/>
        <a:defRPr sz="2000">
          <a:solidFill>
            <a:srgbClr val="003366"/>
          </a:solidFill>
          <a:latin typeface="+mn-lt"/>
          <a:cs typeface="+mn-cs"/>
        </a:defRPr>
      </a:lvl6pPr>
      <a:lvl7pPr marL="2971800" indent="-228600" algn="l" defTabSz="449263" rtl="0" eaLnBrk="0" fontAlgn="base" hangingPunct="0">
        <a:lnSpc>
          <a:spcPct val="93000"/>
        </a:lnSpc>
        <a:spcBef>
          <a:spcPts val="500"/>
        </a:spcBef>
        <a:spcAft>
          <a:spcPct val="0"/>
        </a:spcAft>
        <a:buClr>
          <a:srgbClr val="003366"/>
        </a:buClr>
        <a:buSzPct val="65000"/>
        <a:buFont typeface="Wingdings" charset="2"/>
        <a:buChar char=""/>
        <a:defRPr sz="2000">
          <a:solidFill>
            <a:srgbClr val="003366"/>
          </a:solidFill>
          <a:latin typeface="+mn-lt"/>
          <a:cs typeface="+mn-cs"/>
        </a:defRPr>
      </a:lvl7pPr>
      <a:lvl8pPr marL="3429000" indent="-228600" algn="l" defTabSz="449263" rtl="0" eaLnBrk="0" fontAlgn="base" hangingPunct="0">
        <a:lnSpc>
          <a:spcPct val="93000"/>
        </a:lnSpc>
        <a:spcBef>
          <a:spcPts val="500"/>
        </a:spcBef>
        <a:spcAft>
          <a:spcPct val="0"/>
        </a:spcAft>
        <a:buClr>
          <a:srgbClr val="003366"/>
        </a:buClr>
        <a:buSzPct val="65000"/>
        <a:buFont typeface="Wingdings" charset="2"/>
        <a:buChar char=""/>
        <a:defRPr sz="2000">
          <a:solidFill>
            <a:srgbClr val="003366"/>
          </a:solidFill>
          <a:latin typeface="+mn-lt"/>
          <a:cs typeface="+mn-cs"/>
        </a:defRPr>
      </a:lvl8pPr>
      <a:lvl9pPr marL="3886200" indent="-228600" algn="l" defTabSz="449263" rtl="0" eaLnBrk="0" fontAlgn="base" hangingPunct="0">
        <a:lnSpc>
          <a:spcPct val="93000"/>
        </a:lnSpc>
        <a:spcBef>
          <a:spcPts val="500"/>
        </a:spcBef>
        <a:spcAft>
          <a:spcPct val="0"/>
        </a:spcAft>
        <a:buClr>
          <a:srgbClr val="003366"/>
        </a:buClr>
        <a:buSzPct val="65000"/>
        <a:buFont typeface="Wingdings" charset="2"/>
        <a:buChar char=""/>
        <a:defRPr sz="2000">
          <a:solidFill>
            <a:srgbClr val="003366"/>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 typeface="Arial" charset="0"/>
              <a:buNone/>
              <a:defRPr sz="1200">
                <a:solidFill>
                  <a:schemeClr val="tx1">
                    <a:tint val="75000"/>
                  </a:schemeClr>
                </a:solidFill>
                <a:latin typeface="Arial" charset="0"/>
                <a:cs typeface="Lucida Sans Unicode" charset="0"/>
              </a:defRPr>
            </a:lvl1pPr>
          </a:lstStyle>
          <a:p>
            <a:pPr>
              <a:defRPr/>
            </a:pP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 typeface="Arial" charset="0"/>
              <a:buNone/>
              <a:defRPr sz="1200">
                <a:solidFill>
                  <a:schemeClr val="tx1">
                    <a:tint val="75000"/>
                  </a:schemeClr>
                </a:solidFill>
                <a:latin typeface="Arial" charset="0"/>
                <a:cs typeface="Lucida Sans Unicode" charset="0"/>
              </a:defRPr>
            </a:lvl1pPr>
          </a:lstStyle>
          <a:p>
            <a:pPr>
              <a:defRPr/>
            </a:pPr>
            <a:r>
              <a:rPr lang="fr-FR" smtClean="0"/>
              <a:t>JM Rodrigues JIAE Saint Etienne 16 mai 2014</a:t>
            </a: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Font typeface="Arial" charset="0"/>
              <a:buNone/>
              <a:defRPr sz="1200">
                <a:solidFill>
                  <a:schemeClr val="tx1">
                    <a:tint val="75000"/>
                  </a:schemeClr>
                </a:solidFill>
                <a:latin typeface="Arial" charset="0"/>
                <a:cs typeface="Lucida Sans Unicode" charset="0"/>
              </a:defRPr>
            </a:lvl1pPr>
          </a:lstStyle>
          <a:p>
            <a:pPr>
              <a:defRPr/>
            </a:pPr>
            <a:fld id="{BE04530D-4F44-4CD0-9817-2A360BEE998F}"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36513" y="0"/>
            <a:ext cx="5865813" cy="6856413"/>
            <a:chOff x="-23" y="0"/>
            <a:chExt cx="3695" cy="4319"/>
          </a:xfrm>
        </p:grpSpPr>
        <p:sp>
          <p:nvSpPr>
            <p:cNvPr id="3084" name="Rectangle 2"/>
            <p:cNvSpPr>
              <a:spLocks noChangeArrowheads="1"/>
            </p:cNvSpPr>
            <p:nvPr/>
          </p:nvSpPr>
          <p:spPr bwMode="auto">
            <a:xfrm>
              <a:off x="-23" y="0"/>
              <a:ext cx="2880" cy="4320"/>
            </a:xfrm>
            <a:prstGeom prst="rect">
              <a:avLst/>
            </a:prstGeom>
            <a:solidFill>
              <a:srgbClr val="99CC99"/>
            </a:solidFill>
            <a:ln w="9525">
              <a:noFill/>
              <a:round/>
              <a:headEnd/>
              <a:tailEnd/>
            </a:ln>
            <a:effectLst/>
          </p:spPr>
          <p:txBody>
            <a:bodyPr wrap="none" anchor="ctr"/>
            <a:lstStyle/>
            <a:p>
              <a:endParaRPr lang="en-US"/>
            </a:p>
          </p:txBody>
        </p:sp>
        <p:sp>
          <p:nvSpPr>
            <p:cNvPr id="3085" name="AutoShape 3"/>
            <p:cNvSpPr>
              <a:spLocks noChangeArrowheads="1"/>
            </p:cNvSpPr>
            <p:nvPr/>
          </p:nvSpPr>
          <p:spPr bwMode="auto">
            <a:xfrm>
              <a:off x="409" y="624"/>
              <a:ext cx="3264" cy="1200"/>
            </a:xfrm>
            <a:prstGeom prst="roundRect">
              <a:avLst>
                <a:gd name="adj" fmla="val 50000"/>
              </a:avLst>
            </a:prstGeom>
            <a:solidFill>
              <a:srgbClr val="FFFFFF"/>
            </a:solidFill>
            <a:ln w="9525">
              <a:noFill/>
              <a:round/>
              <a:headEnd/>
              <a:tailEnd/>
            </a:ln>
            <a:effectLst/>
          </p:spPr>
          <p:txBody>
            <a:bodyPr wrap="none" anchor="ctr"/>
            <a:lstStyle/>
            <a:p>
              <a:endParaRPr lang="en-US"/>
            </a:p>
          </p:txBody>
        </p:sp>
      </p:grpSp>
      <p:grpSp>
        <p:nvGrpSpPr>
          <p:cNvPr id="3075" name="Group 4"/>
          <p:cNvGrpSpPr>
            <a:grpSpLocks/>
          </p:cNvGrpSpPr>
          <p:nvPr/>
        </p:nvGrpSpPr>
        <p:grpSpPr bwMode="auto">
          <a:xfrm>
            <a:off x="3632200" y="4889500"/>
            <a:ext cx="4875213" cy="317500"/>
            <a:chOff x="2288" y="3080"/>
            <a:chExt cx="3071" cy="200"/>
          </a:xfrm>
        </p:grpSpPr>
        <p:sp>
          <p:nvSpPr>
            <p:cNvPr id="3082" name="AutoShape 5"/>
            <p:cNvSpPr>
              <a:spLocks noChangeArrowheads="1"/>
            </p:cNvSpPr>
            <p:nvPr/>
          </p:nvSpPr>
          <p:spPr bwMode="auto">
            <a:xfrm flipH="1">
              <a:off x="2288" y="3080"/>
              <a:ext cx="2914"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3083" name="AutoShape 6"/>
            <p:cNvSpPr>
              <a:spLocks noChangeArrowheads="1"/>
            </p:cNvSpPr>
            <p:nvPr/>
          </p:nvSpPr>
          <p:spPr bwMode="auto">
            <a:xfrm>
              <a:off x="5196" y="3080"/>
              <a:ext cx="164" cy="201"/>
            </a:xfrm>
            <a:prstGeom prst="flowChartDelay">
              <a:avLst/>
            </a:prstGeom>
            <a:solidFill>
              <a:srgbClr val="003366"/>
            </a:solidFill>
            <a:ln w="9525">
              <a:noFill/>
              <a:round/>
              <a:headEnd/>
              <a:tailEnd/>
            </a:ln>
            <a:effectLst/>
          </p:spPr>
          <p:txBody>
            <a:bodyPr wrap="none" anchor="ctr"/>
            <a:lstStyle/>
            <a:p>
              <a:endParaRPr lang="en-US"/>
            </a:p>
          </p:txBody>
        </p:sp>
      </p:grpSp>
      <p:pic>
        <p:nvPicPr>
          <p:cNvPr id="3076" name="Picture 7"/>
          <p:cNvPicPr>
            <a:picLocks noChangeAspect="1" noChangeArrowheads="1"/>
          </p:cNvPicPr>
          <p:nvPr/>
        </p:nvPicPr>
        <p:blipFill>
          <a:blip r:embed="rId13" cstate="print"/>
          <a:srcRect/>
          <a:stretch>
            <a:fillRect/>
          </a:stretch>
        </p:blipFill>
        <p:spPr bwMode="auto">
          <a:xfrm>
            <a:off x="142875" y="260350"/>
            <a:ext cx="1296988" cy="576263"/>
          </a:xfrm>
          <a:prstGeom prst="rect">
            <a:avLst/>
          </a:prstGeom>
          <a:solidFill>
            <a:srgbClr val="FFFFFF"/>
          </a:solidFill>
          <a:ln w="9525">
            <a:noFill/>
            <a:round/>
            <a:headEnd/>
            <a:tailEnd/>
          </a:ln>
          <a:effectLst/>
        </p:spPr>
      </p:pic>
      <p:sp>
        <p:nvSpPr>
          <p:cNvPr id="3077" name="Rectangle 8"/>
          <p:cNvSpPr>
            <a:spLocks noGrp="1" noChangeArrowheads="1"/>
          </p:cNvSpPr>
          <p:nvPr>
            <p:ph type="title"/>
          </p:nvPr>
        </p:nvSpPr>
        <p:spPr bwMode="auto">
          <a:xfrm>
            <a:off x="1187450" y="115888"/>
            <a:ext cx="6985000" cy="10795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Cliquez pour éditer le format du texte-titre</a:t>
            </a:r>
          </a:p>
        </p:txBody>
      </p:sp>
      <p:sp>
        <p:nvSpPr>
          <p:cNvPr id="3078" name="Rectangle 9"/>
          <p:cNvSpPr>
            <a:spLocks noGrp="1" noChangeArrowheads="1"/>
          </p:cNvSpPr>
          <p:nvPr>
            <p:ph type="body" idx="1"/>
          </p:nvPr>
        </p:nvSpPr>
        <p:spPr bwMode="auto">
          <a:xfrm>
            <a:off x="1187450" y="1700213"/>
            <a:ext cx="7342188" cy="4384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058" name="Rectangle 10"/>
          <p:cNvSpPr>
            <a:spLocks noGrp="1" noChangeArrowheads="1"/>
          </p:cNvSpPr>
          <p:nvPr>
            <p:ph type="dt"/>
          </p:nvPr>
        </p:nvSpPr>
        <p:spPr bwMode="auto">
          <a:xfrm>
            <a:off x="2438400" y="6248400"/>
            <a:ext cx="212883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lnSpc>
                <a:spcPct val="100000"/>
              </a:lnSpc>
              <a:buClr>
                <a:srgbClr val="FFFFFF"/>
              </a:buClr>
              <a:buFont typeface="Arial" charset="0"/>
              <a:buNone/>
              <a:tabLst>
                <a:tab pos="723900" algn="l"/>
                <a:tab pos="1447800" algn="l"/>
              </a:tabLst>
              <a:defRPr sz="1400">
                <a:solidFill>
                  <a:srgbClr val="FFFFFF"/>
                </a:solidFill>
                <a:latin typeface="Times New Roman" pitchFamily="16" charset="0"/>
                <a:cs typeface="Lucida Sans Unicode" charset="0"/>
              </a:defRPr>
            </a:lvl1pPr>
          </a:lstStyle>
          <a:p>
            <a:pPr>
              <a:defRPr/>
            </a:pPr>
            <a:endParaRPr lang="en-GB"/>
          </a:p>
        </p:txBody>
      </p:sp>
      <p:sp>
        <p:nvSpPr>
          <p:cNvPr id="2059" name="Rectangle 11"/>
          <p:cNvSpPr>
            <a:spLocks noGrp="1" noChangeArrowheads="1"/>
          </p:cNvSpPr>
          <p:nvPr>
            <p:ph type="ftr"/>
          </p:nvPr>
        </p:nvSpPr>
        <p:spPr bwMode="auto">
          <a:xfrm>
            <a:off x="5791200" y="6248400"/>
            <a:ext cx="2895600"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lnSpc>
                <a:spcPct val="100000"/>
              </a:lnSpc>
              <a:buClr>
                <a:srgbClr val="000000"/>
              </a:buClr>
              <a:buSzPct val="45000"/>
              <a:buFont typeface="Wingdings" charset="2"/>
              <a:buNone/>
              <a:tabLst>
                <a:tab pos="723900" algn="l"/>
                <a:tab pos="1447800" algn="l"/>
                <a:tab pos="2171700" algn="l"/>
                <a:tab pos="2895600" algn="l"/>
              </a:tabLst>
              <a:defRPr sz="1400">
                <a:solidFill>
                  <a:srgbClr val="003366"/>
                </a:solidFill>
                <a:latin typeface="Times New Roman" pitchFamily="16" charset="0"/>
                <a:cs typeface="Lucida Sans Unicode" charset="0"/>
              </a:defRPr>
            </a:lvl1pPr>
          </a:lstStyle>
          <a:p>
            <a:pPr>
              <a:defRPr/>
            </a:pPr>
            <a:r>
              <a:rPr lang="fr-FR" smtClean="0"/>
              <a:t>JM Rodrigues JIAE Saint Etienne 16 mai 2014</a:t>
            </a:r>
            <a:endParaRPr lang="en-GB"/>
          </a:p>
        </p:txBody>
      </p:sp>
      <p:sp>
        <p:nvSpPr>
          <p:cNvPr id="2060" name="Rectangle 12"/>
          <p:cNvSpPr>
            <a:spLocks noGrp="1" noChangeArrowheads="1"/>
          </p:cNvSpPr>
          <p:nvPr>
            <p:ph type="sldNum"/>
          </p:nvPr>
        </p:nvSpPr>
        <p:spPr bwMode="auto">
          <a:xfrm>
            <a:off x="76200" y="6246813"/>
            <a:ext cx="58578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l">
              <a:lnSpc>
                <a:spcPct val="100000"/>
              </a:lnSpc>
              <a:buClr>
                <a:srgbClr val="FFFFFF"/>
              </a:buClr>
              <a:buFont typeface="Arial" charset="0"/>
              <a:buNone/>
              <a:defRPr sz="2600" b="1">
                <a:solidFill>
                  <a:srgbClr val="FFFFFF"/>
                </a:solidFill>
                <a:latin typeface="Times New Roman" pitchFamily="16" charset="0"/>
                <a:cs typeface="Lucida Sans Unicode" charset="0"/>
              </a:defRPr>
            </a:lvl1pPr>
          </a:lstStyle>
          <a:p>
            <a:pPr>
              <a:defRPr/>
            </a:pPr>
            <a:fld id="{CD74BAE7-7D5D-40E3-B161-87969278BD3C}"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9" r:id="rId7"/>
    <p:sldLayoutId id="2147484744" r:id="rId8"/>
    <p:sldLayoutId id="2147484745" r:id="rId9"/>
    <p:sldLayoutId id="2147484746" r:id="rId10"/>
    <p:sldLayoutId id="2147484747" r:id="rId11"/>
  </p:sldLayoutIdLst>
  <p:hf hdr="0" dt="0"/>
  <p:txStyles>
    <p:titleStyle>
      <a:lvl1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mj-lt"/>
          <a:ea typeface="+mj-ea"/>
          <a:cs typeface="+mj-cs"/>
        </a:defRPr>
      </a:lvl1pPr>
      <a:lvl2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Arial" charset="0"/>
          <a:cs typeface="Lucida Sans Unicode" charset="0"/>
        </a:defRPr>
      </a:lvl2pPr>
      <a:lvl3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Arial" charset="0"/>
          <a:cs typeface="Lucida Sans Unicode" charset="0"/>
        </a:defRPr>
      </a:lvl3pPr>
      <a:lvl4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Arial" charset="0"/>
          <a:cs typeface="Lucida Sans Unicode" charset="0"/>
        </a:defRPr>
      </a:lvl4pPr>
      <a:lvl5pPr algn="l" defTabSz="449263" rtl="0" eaLnBrk="0" fontAlgn="base" hangingPunct="0">
        <a:lnSpc>
          <a:spcPct val="84000"/>
        </a:lnSpc>
        <a:spcBef>
          <a:spcPct val="0"/>
        </a:spcBef>
        <a:spcAft>
          <a:spcPct val="0"/>
        </a:spcAft>
        <a:buClr>
          <a:srgbClr val="006666"/>
        </a:buClr>
        <a:buSzPct val="100000"/>
        <a:buFont typeface="Arial" pitchFamily="34" charset="0"/>
        <a:defRPr sz="3600" b="1">
          <a:solidFill>
            <a:srgbClr val="006666"/>
          </a:solidFill>
          <a:latin typeface="Arial" charset="0"/>
          <a:cs typeface="Lucida Sans Unicode" charset="0"/>
        </a:defRPr>
      </a:lvl5pPr>
      <a:lvl6pPr marL="457200" algn="l" defTabSz="449263" rtl="0" eaLnBrk="0" fontAlgn="base" hangingPunct="0">
        <a:lnSpc>
          <a:spcPct val="84000"/>
        </a:lnSpc>
        <a:spcBef>
          <a:spcPct val="0"/>
        </a:spcBef>
        <a:spcAft>
          <a:spcPct val="0"/>
        </a:spcAft>
        <a:buClr>
          <a:srgbClr val="006666"/>
        </a:buClr>
        <a:buSzPct val="100000"/>
        <a:buFont typeface="Arial" charset="0"/>
        <a:defRPr sz="3600" b="1">
          <a:solidFill>
            <a:srgbClr val="006666"/>
          </a:solidFill>
          <a:latin typeface="Arial" charset="0"/>
          <a:cs typeface="Lucida Sans Unicode" charset="0"/>
        </a:defRPr>
      </a:lvl6pPr>
      <a:lvl7pPr marL="914400" algn="l" defTabSz="449263" rtl="0" eaLnBrk="0" fontAlgn="base" hangingPunct="0">
        <a:lnSpc>
          <a:spcPct val="84000"/>
        </a:lnSpc>
        <a:spcBef>
          <a:spcPct val="0"/>
        </a:spcBef>
        <a:spcAft>
          <a:spcPct val="0"/>
        </a:spcAft>
        <a:buClr>
          <a:srgbClr val="006666"/>
        </a:buClr>
        <a:buSzPct val="100000"/>
        <a:buFont typeface="Arial" charset="0"/>
        <a:defRPr sz="3600" b="1">
          <a:solidFill>
            <a:srgbClr val="006666"/>
          </a:solidFill>
          <a:latin typeface="Arial" charset="0"/>
          <a:cs typeface="Lucida Sans Unicode" charset="0"/>
        </a:defRPr>
      </a:lvl7pPr>
      <a:lvl8pPr marL="1371600" algn="l" defTabSz="449263" rtl="0" eaLnBrk="0" fontAlgn="base" hangingPunct="0">
        <a:lnSpc>
          <a:spcPct val="84000"/>
        </a:lnSpc>
        <a:spcBef>
          <a:spcPct val="0"/>
        </a:spcBef>
        <a:spcAft>
          <a:spcPct val="0"/>
        </a:spcAft>
        <a:buClr>
          <a:srgbClr val="006666"/>
        </a:buClr>
        <a:buSzPct val="100000"/>
        <a:buFont typeface="Arial" charset="0"/>
        <a:defRPr sz="3600" b="1">
          <a:solidFill>
            <a:srgbClr val="006666"/>
          </a:solidFill>
          <a:latin typeface="Arial" charset="0"/>
          <a:cs typeface="Lucida Sans Unicode" charset="0"/>
        </a:defRPr>
      </a:lvl8pPr>
      <a:lvl9pPr marL="1828800" algn="l" defTabSz="449263" rtl="0" eaLnBrk="0" fontAlgn="base" hangingPunct="0">
        <a:lnSpc>
          <a:spcPct val="84000"/>
        </a:lnSpc>
        <a:spcBef>
          <a:spcPct val="0"/>
        </a:spcBef>
        <a:spcAft>
          <a:spcPct val="0"/>
        </a:spcAft>
        <a:buClr>
          <a:srgbClr val="006666"/>
        </a:buClr>
        <a:buSzPct val="100000"/>
        <a:buFont typeface="Arial" charset="0"/>
        <a:defRPr sz="3600" b="1">
          <a:solidFill>
            <a:srgbClr val="006666"/>
          </a:solidFill>
          <a:latin typeface="Arial" charset="0"/>
          <a:cs typeface="Lucida Sans Unicode" charset="0"/>
        </a:defRPr>
      </a:lvl9pPr>
    </p:titleStyle>
    <p:bodyStyle>
      <a:lvl1pPr marL="341313" indent="-341313" algn="l" defTabSz="449263" rtl="0" eaLnBrk="0" fontAlgn="base" hangingPunct="0">
        <a:lnSpc>
          <a:spcPct val="93000"/>
        </a:lnSpc>
        <a:spcBef>
          <a:spcPts val="700"/>
        </a:spcBef>
        <a:spcAft>
          <a:spcPct val="0"/>
        </a:spcAft>
        <a:buClr>
          <a:srgbClr val="003366"/>
        </a:buClr>
        <a:buSzPct val="75000"/>
        <a:buFont typeface="Wingdings" pitchFamily="2" charset="2"/>
        <a:buChar char=""/>
        <a:defRPr sz="2800">
          <a:solidFill>
            <a:srgbClr val="003366"/>
          </a:solidFill>
          <a:latin typeface="+mn-lt"/>
          <a:ea typeface="+mn-ea"/>
          <a:cs typeface="+mn-cs"/>
        </a:defRPr>
      </a:lvl1pPr>
      <a:lvl2pPr marL="741363" indent="-284163" algn="l" defTabSz="449263" rtl="0" eaLnBrk="0" fontAlgn="base" hangingPunct="0">
        <a:lnSpc>
          <a:spcPct val="93000"/>
        </a:lnSpc>
        <a:spcBef>
          <a:spcPts val="600"/>
        </a:spcBef>
        <a:spcAft>
          <a:spcPct val="0"/>
        </a:spcAft>
        <a:buClr>
          <a:srgbClr val="003366"/>
        </a:buClr>
        <a:buSzPct val="70000"/>
        <a:buFont typeface="Wingdings" pitchFamily="2" charset="2"/>
        <a:buChar char=""/>
        <a:defRPr sz="2400">
          <a:solidFill>
            <a:srgbClr val="003366"/>
          </a:solidFill>
          <a:latin typeface="+mn-lt"/>
          <a:cs typeface="+mn-cs"/>
        </a:defRPr>
      </a:lvl2pPr>
      <a:lvl3pPr marL="1143000" indent="-228600" algn="l" defTabSz="449263" rtl="0" eaLnBrk="0" fontAlgn="base" hangingPunct="0">
        <a:lnSpc>
          <a:spcPct val="93000"/>
        </a:lnSpc>
        <a:spcBef>
          <a:spcPts val="500"/>
        </a:spcBef>
        <a:spcAft>
          <a:spcPct val="0"/>
        </a:spcAft>
        <a:buClr>
          <a:srgbClr val="003366"/>
        </a:buClr>
        <a:buSzPct val="75000"/>
        <a:buFont typeface="Wingdings" pitchFamily="2" charset="2"/>
        <a:buChar char=""/>
        <a:defRPr sz="2000">
          <a:solidFill>
            <a:srgbClr val="003366"/>
          </a:solidFill>
          <a:latin typeface="+mn-lt"/>
          <a:cs typeface="+mn-cs"/>
        </a:defRPr>
      </a:lvl3pPr>
      <a:lvl4pPr marL="1600200" indent="-228600" algn="l" defTabSz="449263" rtl="0" eaLnBrk="0" fontAlgn="base" hangingPunct="0">
        <a:lnSpc>
          <a:spcPct val="93000"/>
        </a:lnSpc>
        <a:spcBef>
          <a:spcPts val="500"/>
        </a:spcBef>
        <a:spcAft>
          <a:spcPct val="0"/>
        </a:spcAft>
        <a:buClr>
          <a:srgbClr val="003366"/>
        </a:buClr>
        <a:buSzPct val="80000"/>
        <a:buFont typeface="Arial" pitchFamily="34" charset="0"/>
        <a:buChar char="–"/>
        <a:defRPr sz="2000">
          <a:solidFill>
            <a:srgbClr val="003366"/>
          </a:solidFill>
          <a:latin typeface="+mn-lt"/>
          <a:cs typeface="+mn-cs"/>
        </a:defRPr>
      </a:lvl4pPr>
      <a:lvl5pPr marL="2057400" indent="-228600" algn="l" defTabSz="449263" rtl="0" eaLnBrk="0" fontAlgn="base" hangingPunct="0">
        <a:lnSpc>
          <a:spcPct val="93000"/>
        </a:lnSpc>
        <a:spcBef>
          <a:spcPts val="500"/>
        </a:spcBef>
        <a:spcAft>
          <a:spcPct val="0"/>
        </a:spcAft>
        <a:buClr>
          <a:srgbClr val="003366"/>
        </a:buClr>
        <a:buSzPct val="65000"/>
        <a:buFont typeface="Wingdings" pitchFamily="2" charset="2"/>
        <a:buChar char=""/>
        <a:defRPr sz="2000">
          <a:solidFill>
            <a:srgbClr val="003366"/>
          </a:solidFill>
          <a:latin typeface="+mn-lt"/>
          <a:cs typeface="+mn-cs"/>
        </a:defRPr>
      </a:lvl5pPr>
      <a:lvl6pPr marL="2514600" indent="-228600" algn="l" defTabSz="449263" rtl="0" eaLnBrk="0" fontAlgn="base" hangingPunct="0">
        <a:lnSpc>
          <a:spcPct val="93000"/>
        </a:lnSpc>
        <a:spcBef>
          <a:spcPts val="500"/>
        </a:spcBef>
        <a:spcAft>
          <a:spcPct val="0"/>
        </a:spcAft>
        <a:buClr>
          <a:srgbClr val="003366"/>
        </a:buClr>
        <a:buSzPct val="65000"/>
        <a:buFont typeface="Wingdings" charset="2"/>
        <a:buChar char=""/>
        <a:defRPr sz="2000">
          <a:solidFill>
            <a:srgbClr val="003366"/>
          </a:solidFill>
          <a:latin typeface="+mn-lt"/>
          <a:cs typeface="+mn-cs"/>
        </a:defRPr>
      </a:lvl6pPr>
      <a:lvl7pPr marL="2971800" indent="-228600" algn="l" defTabSz="449263" rtl="0" eaLnBrk="0" fontAlgn="base" hangingPunct="0">
        <a:lnSpc>
          <a:spcPct val="93000"/>
        </a:lnSpc>
        <a:spcBef>
          <a:spcPts val="500"/>
        </a:spcBef>
        <a:spcAft>
          <a:spcPct val="0"/>
        </a:spcAft>
        <a:buClr>
          <a:srgbClr val="003366"/>
        </a:buClr>
        <a:buSzPct val="65000"/>
        <a:buFont typeface="Wingdings" charset="2"/>
        <a:buChar char=""/>
        <a:defRPr sz="2000">
          <a:solidFill>
            <a:srgbClr val="003366"/>
          </a:solidFill>
          <a:latin typeface="+mn-lt"/>
          <a:cs typeface="+mn-cs"/>
        </a:defRPr>
      </a:lvl7pPr>
      <a:lvl8pPr marL="3429000" indent="-228600" algn="l" defTabSz="449263" rtl="0" eaLnBrk="0" fontAlgn="base" hangingPunct="0">
        <a:lnSpc>
          <a:spcPct val="93000"/>
        </a:lnSpc>
        <a:spcBef>
          <a:spcPts val="500"/>
        </a:spcBef>
        <a:spcAft>
          <a:spcPct val="0"/>
        </a:spcAft>
        <a:buClr>
          <a:srgbClr val="003366"/>
        </a:buClr>
        <a:buSzPct val="65000"/>
        <a:buFont typeface="Wingdings" charset="2"/>
        <a:buChar char=""/>
        <a:defRPr sz="2000">
          <a:solidFill>
            <a:srgbClr val="003366"/>
          </a:solidFill>
          <a:latin typeface="+mn-lt"/>
          <a:cs typeface="+mn-cs"/>
        </a:defRPr>
      </a:lvl8pPr>
      <a:lvl9pPr marL="3886200" indent="-228600" algn="l" defTabSz="449263" rtl="0" eaLnBrk="0" fontAlgn="base" hangingPunct="0">
        <a:lnSpc>
          <a:spcPct val="93000"/>
        </a:lnSpc>
        <a:spcBef>
          <a:spcPts val="500"/>
        </a:spcBef>
        <a:spcAft>
          <a:spcPct val="0"/>
        </a:spcAft>
        <a:buClr>
          <a:srgbClr val="003366"/>
        </a:buClr>
        <a:buSzPct val="65000"/>
        <a:buFont typeface="Wingdings" charset="2"/>
        <a:buChar char=""/>
        <a:defRPr sz="2000">
          <a:solidFill>
            <a:srgbClr val="003366"/>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0"/>
            <a:ext cx="4572000" cy="6884988"/>
          </a:xfrm>
          <a:prstGeom prst="rect">
            <a:avLst/>
          </a:prstGeom>
          <a:solidFill>
            <a:srgbClr val="99CC99"/>
          </a:solidFill>
          <a:ln w="9525">
            <a:noFill/>
            <a:round/>
            <a:headEnd/>
            <a:tailEnd/>
          </a:ln>
          <a:effectLst/>
        </p:spPr>
        <p:txBody>
          <a:bodyPr wrap="none" anchor="ctr"/>
          <a:lstStyle/>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t>Jean-Marie </a:t>
            </a:r>
            <a:r>
              <a:rPr lang="en-GB" b="1" dirty="0" err="1" smtClean="0"/>
              <a:t>Rodrigues</a:t>
            </a:r>
            <a:r>
              <a:rPr lang="en-GB" b="1" dirty="0" smtClean="0"/>
              <a:t>,</a:t>
            </a:r>
          </a:p>
          <a:p>
            <a:pPr algn="l" eaLnBrk="1" hangingPunct="1">
              <a:lnSpc>
                <a:spcPct val="90000"/>
              </a:lnSpc>
            </a:pPr>
            <a:r>
              <a:rPr lang="en-GB" b="1" baseline="30000" dirty="0" smtClean="0"/>
              <a:t> </a:t>
            </a:r>
            <a:r>
              <a:rPr lang="fr-FR" dirty="0" smtClean="0"/>
              <a:t>Professeur Informatique médicale . </a:t>
            </a:r>
            <a:r>
              <a:rPr lang="fr-FR" b="1" i="1" dirty="0" smtClean="0"/>
              <a:t/>
            </a:r>
            <a:br>
              <a:rPr lang="fr-FR" b="1" i="1" dirty="0" smtClean="0"/>
            </a:br>
            <a:r>
              <a:rPr lang="fr-FR" i="1" dirty="0" smtClean="0"/>
              <a:t>Université Jean Monnet Saint Etienne/Lyon</a:t>
            </a:r>
          </a:p>
          <a:p>
            <a:pPr algn="l" eaLnBrk="1" hangingPunct="1">
              <a:lnSpc>
                <a:spcPct val="90000"/>
              </a:lnSpc>
            </a:pPr>
            <a:r>
              <a:rPr lang="fr-FR" i="1" dirty="0" smtClean="0"/>
              <a:t>INSERM u1142 LIMICS UPMC Paris</a:t>
            </a:r>
          </a:p>
          <a:p>
            <a:pPr algn="l" eaLnBrk="1" hangingPunct="1">
              <a:lnSpc>
                <a:spcPct val="90000"/>
              </a:lnSpc>
            </a:pPr>
            <a:r>
              <a:rPr lang="fr-FR" i="1" dirty="0" smtClean="0"/>
              <a:t>Président AIM: France-aim.org</a:t>
            </a:r>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baseline="30000" dirty="0" smtClean="0"/>
          </a:p>
        </p:txBody>
      </p:sp>
      <p:sp>
        <p:nvSpPr>
          <p:cNvPr id="30723" name="AutoShape 2"/>
          <p:cNvSpPr>
            <a:spLocks noChangeArrowheads="1"/>
          </p:cNvSpPr>
          <p:nvPr/>
        </p:nvSpPr>
        <p:spPr bwMode="auto">
          <a:xfrm>
            <a:off x="685800" y="990600"/>
            <a:ext cx="5181600" cy="1905000"/>
          </a:xfrm>
          <a:prstGeom prst="roundRect">
            <a:avLst>
              <a:gd name="adj" fmla="val 50000"/>
            </a:avLst>
          </a:prstGeom>
          <a:solidFill>
            <a:srgbClr val="FFFFFF"/>
          </a:solidFill>
          <a:ln w="9525">
            <a:noFill/>
            <a:round/>
            <a:headEnd/>
            <a:tailEnd/>
          </a:ln>
          <a:effectLst/>
        </p:spPr>
        <p:txBody>
          <a:bodyPr wrap="none" anchor="ctr"/>
          <a:lstStyle/>
          <a:p>
            <a:endParaRPr lang="en-US"/>
          </a:p>
        </p:txBody>
      </p:sp>
      <p:sp>
        <p:nvSpPr>
          <p:cNvPr id="30724" name="Text Box 3"/>
          <p:cNvSpPr txBox="1">
            <a:spLocks noChangeArrowheads="1"/>
          </p:cNvSpPr>
          <p:nvPr/>
        </p:nvSpPr>
        <p:spPr bwMode="auto">
          <a:xfrm>
            <a:off x="898525" y="785794"/>
            <a:ext cx="8029575" cy="2071701"/>
          </a:xfrm>
          <a:prstGeom prst="rect">
            <a:avLst/>
          </a:prstGeom>
          <a:noFill/>
          <a:ln w="9525">
            <a:noFill/>
            <a:round/>
            <a:headEnd/>
            <a:tailEnd/>
          </a:ln>
          <a:effectLst/>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dirty="0" smtClean="0">
                <a:solidFill>
                  <a:srgbClr val="FF0000"/>
                </a:solidFill>
              </a:rPr>
              <a:t>Terminologies et Référentiels d’interopérabilité sémantique en Santé (Projets OMS , Européens ehr4cr,shn et  ANR </a:t>
            </a:r>
            <a:r>
              <a:rPr lang="fr-FR" sz="3200" dirty="0" err="1" smtClean="0">
                <a:solidFill>
                  <a:srgbClr val="FF0000"/>
                </a:solidFill>
              </a:rPr>
              <a:t>InTerstis</a:t>
            </a:r>
            <a:r>
              <a:rPr lang="fr-FR" sz="3200" dirty="0" smtClean="0">
                <a:solidFill>
                  <a:srgbClr val="FF0000"/>
                </a:solidFill>
              </a:rPr>
              <a:t>, </a:t>
            </a:r>
            <a:r>
              <a:rPr lang="fr-FR" sz="3200" dirty="0" err="1" smtClean="0">
                <a:solidFill>
                  <a:srgbClr val="FF0000"/>
                </a:solidFill>
              </a:rPr>
              <a:t>TerSan</a:t>
            </a:r>
            <a:r>
              <a:rPr lang="fr-FR" sz="3200" dirty="0" smtClean="0">
                <a:solidFill>
                  <a:srgbClr val="FF0000"/>
                </a:solidFill>
              </a:rPr>
              <a:t>) </a:t>
            </a:r>
            <a:r>
              <a:rPr lang="fr-FR" sz="3200" dirty="0" smtClean="0">
                <a:solidFill>
                  <a:schemeClr val="tx1"/>
                </a:solidFill>
              </a:rPr>
              <a:t>- </a:t>
            </a:r>
            <a:endParaRPr lang="fr-FR" sz="3200" b="1" i="1" dirty="0">
              <a:solidFill>
                <a:schemeClr val="tx1"/>
              </a:solidFill>
            </a:endParaRPr>
          </a:p>
        </p:txBody>
      </p:sp>
      <p:sp>
        <p:nvSpPr>
          <p:cNvPr id="30725" name="Text Box 4"/>
          <p:cNvSpPr txBox="1">
            <a:spLocks noChangeArrowheads="1"/>
          </p:cNvSpPr>
          <p:nvPr/>
        </p:nvSpPr>
        <p:spPr bwMode="auto">
          <a:xfrm>
            <a:off x="250825" y="5429264"/>
            <a:ext cx="4321175" cy="1744152"/>
          </a:xfrm>
          <a:prstGeom prst="rect">
            <a:avLst/>
          </a:prstGeom>
          <a:noFill/>
          <a:ln w="9525">
            <a:noFill/>
            <a:round/>
            <a:headEnd/>
            <a:tailEnd/>
          </a:ln>
          <a:effectLst/>
        </p:spPr>
        <p:txBody>
          <a:bodyPr anchor="b"/>
          <a:lstStyle/>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3366"/>
                </a:solidFill>
              </a:rPr>
              <a:t> </a:t>
            </a:r>
            <a:endParaRPr lang="en-GB" sz="2400" dirty="0" smtClean="0">
              <a:solidFill>
                <a:srgbClr val="003366"/>
              </a:solidFill>
            </a:endParaRPr>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smtClean="0">
              <a:solidFill>
                <a:srgbClr val="003366"/>
              </a:solidFill>
            </a:endParaRPr>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smtClean="0">
              <a:solidFill>
                <a:srgbClr val="003366"/>
              </a:solidFill>
            </a:endParaRPr>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2400" b="1" baseline="30000" dirty="0" smtClean="0"/>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1" baseline="30000" dirty="0" smtClean="0"/>
              <a:t>rodrigues@univ-st-etienne.fr</a:t>
            </a:r>
            <a:endParaRPr lang="en-GB" sz="2400" b="1" baseline="30000" dirty="0"/>
          </a:p>
          <a:p>
            <a:pPr algn="l">
              <a:lnSpc>
                <a:spcPct val="80000"/>
              </a:lnSpc>
              <a:spcBef>
                <a:spcPts val="500"/>
              </a:spcBef>
              <a:buSzPct val="75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baseline="30000" dirty="0"/>
          </a:p>
          <a:p>
            <a:pPr algn="l">
              <a:lnSpc>
                <a:spcPct val="80000"/>
              </a:lnSpc>
              <a:spcBef>
                <a:spcPts val="500"/>
              </a:spcBef>
              <a:buSzPct val="7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3366"/>
                </a:solidFill>
              </a:rPr>
              <a:t/>
            </a:r>
            <a:br>
              <a:rPr lang="en-GB" sz="2400" dirty="0">
                <a:solidFill>
                  <a:srgbClr val="003366"/>
                </a:solidFill>
              </a:rPr>
            </a:br>
            <a:endParaRPr lang="en-GB" sz="2000" baseline="30000" dirty="0">
              <a:solidFill>
                <a:srgbClr val="003366"/>
              </a:solidFill>
            </a:endParaRPr>
          </a:p>
          <a:p>
            <a:pPr algn="l" eaLnBrk="0" hangingPunct="0">
              <a:lnSpc>
                <a:spcPct val="100000"/>
              </a:lnSpc>
              <a:spcBef>
                <a:spcPts val="500"/>
              </a:spcBef>
              <a:buSzPct val="7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rgbClr val="003366"/>
              </a:solidFill>
            </a:endParaRPr>
          </a:p>
          <a:p>
            <a:pPr>
              <a:lnSpc>
                <a:spcPct val="80000"/>
              </a:lnSpc>
              <a:spcBef>
                <a:spcPts val="500"/>
              </a:spcBef>
              <a:buSzPct val="7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rgbClr val="003366"/>
              </a:solidFill>
            </a:endParaRPr>
          </a:p>
          <a:p>
            <a:pPr>
              <a:lnSpc>
                <a:spcPct val="80000"/>
              </a:lnSpc>
              <a:spcBef>
                <a:spcPts val="500"/>
              </a:spcBef>
              <a:buSzPct val="7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rgbClr val="003366"/>
              </a:solidFill>
            </a:endParaRPr>
          </a:p>
        </p:txBody>
      </p:sp>
      <p:sp>
        <p:nvSpPr>
          <p:cNvPr id="30726" name="Text Box 5"/>
          <p:cNvSpPr txBox="1">
            <a:spLocks noChangeArrowheads="1"/>
          </p:cNvSpPr>
          <p:nvPr/>
        </p:nvSpPr>
        <p:spPr bwMode="auto">
          <a:xfrm>
            <a:off x="4929190" y="5929313"/>
            <a:ext cx="3867148" cy="279180"/>
          </a:xfrm>
          <a:prstGeom prst="rect">
            <a:avLst/>
          </a:prstGeom>
          <a:noFill/>
          <a:ln w="9525">
            <a:noFill/>
            <a:round/>
            <a:headEnd/>
            <a:tailEnd/>
          </a:ln>
          <a:effectLst/>
        </p:spPr>
        <p:txBody>
          <a:bodyPr wrap="square" lIns="90000" tIns="46800" rIns="90000" bIns="46800">
            <a:spAutoFit/>
          </a:bodyPr>
          <a:lstStyle/>
          <a:p>
            <a:pPr algn="l">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smtClean="0">
                <a:solidFill>
                  <a:srgbClr val="003366"/>
                </a:solidFill>
              </a:rPr>
              <a:t>Journées</a:t>
            </a:r>
            <a:r>
              <a:rPr lang="en-GB" sz="1200" dirty="0" smtClean="0">
                <a:solidFill>
                  <a:srgbClr val="003366"/>
                </a:solidFill>
              </a:rPr>
              <a:t> </a:t>
            </a:r>
            <a:r>
              <a:rPr lang="en-GB" sz="1200" dirty="0" err="1" smtClean="0">
                <a:solidFill>
                  <a:srgbClr val="003366"/>
                </a:solidFill>
              </a:rPr>
              <a:t>Interopérabilité</a:t>
            </a:r>
            <a:r>
              <a:rPr lang="en-GB" sz="1200" dirty="0" smtClean="0">
                <a:solidFill>
                  <a:srgbClr val="003366"/>
                </a:solidFill>
              </a:rPr>
              <a:t> Applications  </a:t>
            </a:r>
            <a:r>
              <a:rPr lang="en-GB" sz="1200" dirty="0" err="1" smtClean="0">
                <a:solidFill>
                  <a:srgbClr val="003366"/>
                </a:solidFill>
              </a:rPr>
              <a:t>Entreprise</a:t>
            </a:r>
            <a:endParaRPr lang="en-GB" sz="1200" dirty="0">
              <a:solidFill>
                <a:srgbClr val="003366"/>
              </a:solidFill>
            </a:endParaRPr>
          </a:p>
        </p:txBody>
      </p:sp>
      <p:sp>
        <p:nvSpPr>
          <p:cNvPr id="30727" name="Text Box 6"/>
          <p:cNvSpPr txBox="1">
            <a:spLocks noChangeArrowheads="1"/>
          </p:cNvSpPr>
          <p:nvPr/>
        </p:nvSpPr>
        <p:spPr bwMode="auto">
          <a:xfrm>
            <a:off x="2840038" y="6056313"/>
            <a:ext cx="1592400" cy="402291"/>
          </a:xfrm>
          <a:prstGeom prst="rect">
            <a:avLst/>
          </a:prstGeom>
          <a:noFill/>
          <a:ln w="9525">
            <a:noFill/>
            <a:round/>
            <a:headEnd/>
            <a:tailEnd/>
          </a:ln>
          <a:effectLst/>
        </p:spPr>
        <p:txBody>
          <a:bodyPr wrap="none" lIns="90000" tIns="46800" rIns="90000" bIns="46800">
            <a:spAutoFit/>
          </a:bodyPr>
          <a:lstStyle/>
          <a:p>
            <a:pPr algn="l">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3366"/>
                </a:solidFill>
              </a:rPr>
              <a:t>16 Mai 2014</a:t>
            </a:r>
            <a:endParaRPr lang="en-GB" sz="2000" dirty="0">
              <a:solidFill>
                <a:srgbClr val="003366"/>
              </a:solidFill>
            </a:endParaRPr>
          </a:p>
        </p:txBody>
      </p:sp>
      <p:sp>
        <p:nvSpPr>
          <p:cNvPr id="30729" name="Espace réservé du numéro de diapositive 2"/>
          <p:cNvSpPr>
            <a:spLocks noGrp="1"/>
          </p:cNvSpPr>
          <p:nvPr>
            <p:ph type="sldNum" sz="quarter" idx="11"/>
          </p:nvPr>
        </p:nvSpPr>
        <p:spPr>
          <a:noFill/>
          <a:ln>
            <a:round/>
            <a:headEnd/>
            <a:tailEnd/>
          </a:ln>
        </p:spPr>
        <p:txBody>
          <a:bodyPr/>
          <a:lstStyle/>
          <a:p>
            <a:pPr>
              <a:buFont typeface="Arial" pitchFamily="34" charset="0"/>
              <a:buNone/>
            </a:pPr>
            <a:fld id="{9883E1A4-651D-4698-9345-B435C5525202}" type="slidenum">
              <a:rPr lang="en-GB" smtClean="0">
                <a:latin typeface="Times New Roman" pitchFamily="18" charset="0"/>
                <a:cs typeface="Lucida Sans Unicode" pitchFamily="34" charset="0"/>
              </a:rPr>
              <a:pPr>
                <a:buFont typeface="Arial" pitchFamily="34" charset="0"/>
                <a:buNone/>
              </a:pPr>
              <a:t>1</a:t>
            </a:fld>
            <a:endParaRPr lang="en-GB" smtClean="0">
              <a:latin typeface="Times New Roman" pitchFamily="18" charset="0"/>
              <a:cs typeface="Lucida Sans Unicode" pitchFamily="34" charset="0"/>
            </a:endParaRPr>
          </a:p>
        </p:txBody>
      </p:sp>
      <p:sp>
        <p:nvSpPr>
          <p:cNvPr id="30730" name="Espace réservé du pied de page 1"/>
          <p:cNvSpPr>
            <a:spLocks noGrp="1"/>
          </p:cNvSpPr>
          <p:nvPr>
            <p:ph type="ftr" sz="quarter" idx="10"/>
          </p:nvPr>
        </p:nvSpPr>
        <p:spPr>
          <a:noFill/>
          <a:ln>
            <a:round/>
            <a:headEnd/>
            <a:tailEnd/>
          </a:ln>
        </p:spPr>
        <p:txBody>
          <a:bodyPr/>
          <a:lstStyle/>
          <a:p>
            <a:pPr>
              <a:buFont typeface="Wingdings" pitchFamily="2" charset="2"/>
              <a:buNone/>
            </a:pPr>
            <a:r>
              <a:rPr lang="fr-FR" smtClean="0">
                <a:latin typeface="Times New Roman" pitchFamily="18" charset="0"/>
                <a:cs typeface="Lucida Sans Unicode" pitchFamily="34" charset="0"/>
              </a:rPr>
              <a:t>JM Rodrigues JIAE Saint Etienne 16 mai 2014</a:t>
            </a:r>
            <a:endParaRPr lang="en-GB" dirty="0" smtClean="0">
              <a:latin typeface="Times New Roman" pitchFamily="18" charset="0"/>
              <a:cs typeface="Lucida Sans Unicode" pitchFamily="34" charset="0"/>
            </a:endParaRPr>
          </a:p>
        </p:txBody>
      </p:sp>
      <p:pic>
        <p:nvPicPr>
          <p:cNvPr id="4" name="Picture 4" descr="Overview of Saint-Étienne"/>
          <p:cNvPicPr>
            <a:picLocks noChangeAspect="1" noChangeArrowheads="1"/>
          </p:cNvPicPr>
          <p:nvPr/>
        </p:nvPicPr>
        <p:blipFill>
          <a:blip r:embed="rId3"/>
          <a:srcRect/>
          <a:stretch>
            <a:fillRect/>
          </a:stretch>
        </p:blipFill>
        <p:spPr bwMode="auto">
          <a:xfrm>
            <a:off x="4929190" y="3071810"/>
            <a:ext cx="3786214" cy="2714644"/>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2159000" y="401638"/>
            <a:ext cx="6985000" cy="795337"/>
          </a:xfrm>
        </p:spPr>
        <p:txBody>
          <a:bodyPr/>
          <a:lstStyle/>
          <a:p>
            <a:pPr eaLnBrk="1" hangingPunct="1"/>
            <a:r>
              <a:rPr lang="en-US" altLang="en-US" smtClean="0"/>
              <a:t>Quels contextes pour les informations de santé</a:t>
            </a:r>
          </a:p>
        </p:txBody>
      </p:sp>
      <p:sp>
        <p:nvSpPr>
          <p:cNvPr id="9219" name="Content Placeholder 2"/>
          <p:cNvSpPr>
            <a:spLocks noGrp="1"/>
          </p:cNvSpPr>
          <p:nvPr>
            <p:ph idx="4294967295"/>
          </p:nvPr>
        </p:nvSpPr>
        <p:spPr>
          <a:xfrm>
            <a:off x="0" y="1071546"/>
            <a:ext cx="8148638" cy="4779979"/>
          </a:xfrm>
        </p:spPr>
        <p:txBody>
          <a:bodyPr/>
          <a:lstStyle/>
          <a:p>
            <a:pPr eaLnBrk="1" hangingPunct="1"/>
            <a:r>
              <a:rPr lang="en-US" altLang="en-US" dirty="0" smtClean="0"/>
              <a:t>Point of care/interface terminologies</a:t>
            </a:r>
          </a:p>
          <a:p>
            <a:pPr lvl="1" eaLnBrk="1" hangingPunct="1"/>
            <a:r>
              <a:rPr lang="en-US" altLang="en-US" dirty="0" err="1" smtClean="0"/>
              <a:t>Libres</a:t>
            </a:r>
            <a:r>
              <a:rPr lang="en-US" altLang="en-US" dirty="0" smtClean="0"/>
              <a:t>, </a:t>
            </a:r>
            <a:r>
              <a:rPr lang="en-US" altLang="en-US" dirty="0" err="1" smtClean="0"/>
              <a:t>ambigües</a:t>
            </a:r>
            <a:r>
              <a:rPr lang="en-US" altLang="en-US" dirty="0" smtClean="0"/>
              <a:t>, </a:t>
            </a:r>
            <a:r>
              <a:rPr lang="en-US" altLang="en-US" dirty="0" err="1" smtClean="0"/>
              <a:t>volumineuses</a:t>
            </a:r>
            <a:r>
              <a:rPr lang="en-US" altLang="en-US" dirty="0" smtClean="0"/>
              <a:t>, multi </a:t>
            </a:r>
            <a:r>
              <a:rPr lang="en-US" altLang="en-US" dirty="0" err="1" smtClean="0"/>
              <a:t>linguales</a:t>
            </a:r>
            <a:r>
              <a:rPr lang="en-US" altLang="en-US" dirty="0" smtClean="0"/>
              <a:t> et sans </a:t>
            </a:r>
            <a:r>
              <a:rPr lang="en-US" altLang="en-US" dirty="0" err="1" smtClean="0"/>
              <a:t>sémantique</a:t>
            </a:r>
            <a:r>
              <a:rPr lang="en-US" altLang="en-US" dirty="0" smtClean="0"/>
              <a:t> </a:t>
            </a:r>
            <a:r>
              <a:rPr lang="en-US" altLang="en-US" dirty="0" err="1" smtClean="0"/>
              <a:t>partagée</a:t>
            </a:r>
            <a:endParaRPr lang="en-US" altLang="en-US" dirty="0" smtClean="0"/>
          </a:p>
          <a:p>
            <a:pPr eaLnBrk="1" hangingPunct="1"/>
            <a:r>
              <a:rPr lang="en-US" altLang="en-US" dirty="0" smtClean="0"/>
              <a:t>Terminologies de </a:t>
            </a:r>
            <a:r>
              <a:rPr lang="en-US" altLang="en-US" dirty="0" err="1" smtClean="0"/>
              <a:t>référence</a:t>
            </a:r>
            <a:endParaRPr lang="en-US" altLang="en-US" dirty="0" smtClean="0"/>
          </a:p>
          <a:p>
            <a:pPr lvl="1" eaLnBrk="1" hangingPunct="1"/>
            <a:r>
              <a:rPr lang="en-US" altLang="en-US" dirty="0" err="1" smtClean="0"/>
              <a:t>Organisées</a:t>
            </a:r>
            <a:r>
              <a:rPr lang="en-US" altLang="en-US" dirty="0" smtClean="0"/>
              <a:t> </a:t>
            </a:r>
            <a:r>
              <a:rPr lang="en-US" altLang="en-US" dirty="0" err="1" smtClean="0"/>
              <a:t>selon</a:t>
            </a:r>
            <a:r>
              <a:rPr lang="en-US" altLang="en-US" dirty="0" smtClean="0"/>
              <a:t> un </a:t>
            </a:r>
            <a:r>
              <a:rPr lang="en-US" altLang="en-US" dirty="0" err="1" smtClean="0"/>
              <a:t>modèle</a:t>
            </a:r>
            <a:r>
              <a:rPr lang="en-US" altLang="en-US" dirty="0" smtClean="0"/>
              <a:t>(</a:t>
            </a:r>
            <a:r>
              <a:rPr lang="en-US" altLang="en-US" dirty="0" err="1" smtClean="0"/>
              <a:t>contrôlées</a:t>
            </a:r>
            <a:r>
              <a:rPr lang="en-US" altLang="en-US" dirty="0" smtClean="0"/>
              <a:t>), </a:t>
            </a:r>
            <a:r>
              <a:rPr lang="en-US" altLang="en-US" dirty="0" err="1" smtClean="0"/>
              <a:t>définitions</a:t>
            </a:r>
            <a:r>
              <a:rPr lang="en-US" altLang="en-US" dirty="0" smtClean="0"/>
              <a:t>, </a:t>
            </a:r>
            <a:r>
              <a:rPr lang="en-US" altLang="en-US" dirty="0" err="1" smtClean="0"/>
              <a:t>langues</a:t>
            </a:r>
            <a:r>
              <a:rPr lang="en-US" altLang="en-US" dirty="0" smtClean="0"/>
              <a:t> et </a:t>
            </a:r>
            <a:r>
              <a:rPr lang="en-US" altLang="en-US" dirty="0" err="1" smtClean="0"/>
              <a:t>sémantique</a:t>
            </a:r>
            <a:r>
              <a:rPr lang="en-US" altLang="en-US" dirty="0" smtClean="0"/>
              <a:t> non </a:t>
            </a:r>
            <a:r>
              <a:rPr lang="en-US" altLang="en-US" dirty="0" err="1" smtClean="0"/>
              <a:t>connectées</a:t>
            </a:r>
            <a:endParaRPr lang="en-US" altLang="en-US" dirty="0" smtClean="0"/>
          </a:p>
          <a:p>
            <a:pPr eaLnBrk="1" hangingPunct="1"/>
            <a:r>
              <a:rPr lang="en-US" altLang="en-US" dirty="0" smtClean="0"/>
              <a:t>Classifications</a:t>
            </a:r>
          </a:p>
          <a:p>
            <a:pPr lvl="1" eaLnBrk="1" hangingPunct="1"/>
            <a:r>
              <a:rPr lang="en-US" altLang="en-US" dirty="0" err="1" smtClean="0"/>
              <a:t>Organisées</a:t>
            </a:r>
            <a:r>
              <a:rPr lang="en-US" altLang="en-US" dirty="0" smtClean="0"/>
              <a:t> </a:t>
            </a:r>
            <a:r>
              <a:rPr lang="en-US" altLang="en-US" dirty="0" err="1" smtClean="0"/>
              <a:t>selon</a:t>
            </a:r>
            <a:r>
              <a:rPr lang="en-US" altLang="en-US" dirty="0" smtClean="0"/>
              <a:t> des </a:t>
            </a:r>
            <a:r>
              <a:rPr lang="en-US" altLang="en-US" dirty="0" err="1" smtClean="0"/>
              <a:t>régles</a:t>
            </a:r>
            <a:r>
              <a:rPr lang="en-US" altLang="en-US" dirty="0" smtClean="0"/>
              <a:t> </a:t>
            </a:r>
            <a:r>
              <a:rPr lang="en-US" altLang="en-US" dirty="0" err="1" smtClean="0"/>
              <a:t>nécessaires</a:t>
            </a:r>
            <a:r>
              <a:rPr lang="en-US" altLang="en-US" dirty="0" smtClean="0"/>
              <a:t> et </a:t>
            </a:r>
            <a:r>
              <a:rPr lang="en-US" altLang="en-US" dirty="0" err="1" smtClean="0"/>
              <a:t>suffisantes</a:t>
            </a:r>
            <a:r>
              <a:rPr lang="en-US" altLang="en-US" dirty="0" smtClean="0"/>
              <a:t> de </a:t>
            </a:r>
            <a:r>
              <a:rPr lang="en-US" altLang="en-US" dirty="0" err="1" smtClean="0"/>
              <a:t>définitions</a:t>
            </a:r>
            <a:r>
              <a:rPr lang="en-US" altLang="en-US" dirty="0" smtClean="0"/>
              <a:t> de classes standards de </a:t>
            </a:r>
            <a:r>
              <a:rPr lang="en-US" altLang="en-US" dirty="0" err="1" smtClean="0"/>
              <a:t>comparaison</a:t>
            </a:r>
            <a:r>
              <a:rPr lang="en-US" altLang="en-US" dirty="0" smtClean="0"/>
              <a:t> (un </a:t>
            </a:r>
            <a:r>
              <a:rPr lang="en-US" altLang="en-US" dirty="0" err="1" smtClean="0"/>
              <a:t>ou</a:t>
            </a:r>
            <a:r>
              <a:rPr lang="en-US" altLang="en-US" dirty="0" smtClean="0"/>
              <a:t> </a:t>
            </a:r>
            <a:r>
              <a:rPr lang="en-US" altLang="en-US" dirty="0" err="1" smtClean="0">
                <a:solidFill>
                  <a:schemeClr val="bg1"/>
                </a:solidFill>
              </a:rPr>
              <a:t>plusieurs</a:t>
            </a:r>
            <a:r>
              <a:rPr lang="en-US" altLang="en-US" dirty="0" smtClean="0">
                <a:solidFill>
                  <a:schemeClr val="bg1"/>
                </a:solidFill>
              </a:rPr>
              <a:t> </a:t>
            </a:r>
            <a:r>
              <a:rPr lang="en-US" altLang="en-US" dirty="0" err="1" smtClean="0">
                <a:solidFill>
                  <a:schemeClr val="bg1"/>
                </a:solidFill>
              </a:rPr>
              <a:t>objectifs</a:t>
            </a:r>
            <a:r>
              <a:rPr lang="en-US" altLang="en-US" dirty="0" smtClean="0"/>
              <a:t>)</a:t>
            </a:r>
          </a:p>
          <a:p>
            <a:pPr lvl="1" eaLnBrk="1" hangingPunct="1">
              <a:buFont typeface="Wingdings" pitchFamily="2" charset="2"/>
              <a:buNone/>
            </a:pPr>
            <a:endParaRPr lang="en-US" altLang="en-US" dirty="0" smtClean="0"/>
          </a:p>
          <a:p>
            <a:pPr eaLnBrk="1" hangingPunct="1">
              <a:buFontTx/>
              <a:buNone/>
            </a:pPr>
            <a:endParaRPr lang="en-US" altLang="en-US" dirty="0" smtClean="0"/>
          </a:p>
        </p:txBody>
      </p:sp>
      <p:sp>
        <p:nvSpPr>
          <p:cNvPr id="9220" name="Espace réservé du pied de page 4"/>
          <p:cNvSpPr txBox="1">
            <a:spLocks noGrp="1"/>
          </p:cNvSpPr>
          <p:nvPr/>
        </p:nvSpPr>
        <p:spPr bwMode="auto">
          <a:xfrm>
            <a:off x="5707063" y="6524625"/>
            <a:ext cx="2897187" cy="198438"/>
          </a:xfrm>
          <a:prstGeom prst="rect">
            <a:avLst/>
          </a:prstGeom>
          <a:noFill/>
          <a:ln w="9525">
            <a:noFill/>
            <a:miter lim="800000"/>
            <a:headEnd/>
            <a:tailEnd/>
          </a:ln>
        </p:spPr>
        <p:txBody>
          <a:bodyPr anchor="b"/>
          <a:lstStyle/>
          <a:p>
            <a:pPr algn="r" eaLnBrk="1" hangingPunct="1"/>
            <a:r>
              <a:rPr lang="sv-SE" altLang="en-US" sz="1200" i="1">
                <a:solidFill>
                  <a:schemeClr val="bg1"/>
                </a:solidFill>
                <a:latin typeface="Arial" charset="0"/>
              </a:rPr>
              <a:t>©  Jm Rodrigues 19 Juillet 2011</a:t>
            </a:r>
          </a:p>
        </p:txBody>
      </p:sp>
      <p:sp>
        <p:nvSpPr>
          <p:cNvPr id="9221" name="Espace réservé du numéro de diapositive 4"/>
          <p:cNvSpPr>
            <a:spLocks noGrp="1"/>
          </p:cNvSpPr>
          <p:nvPr>
            <p:ph type="sldNum" sz="quarter" idx="4294967295"/>
          </p:nvPr>
        </p:nvSpPr>
        <p:spPr>
          <a:xfrm>
            <a:off x="6553200" y="6248400"/>
            <a:ext cx="1905000" cy="457200"/>
          </a:xfrm>
          <a:prstGeom prst="rect">
            <a:avLst/>
          </a:prstGeom>
          <a:noFill/>
        </p:spPr>
        <p:txBody>
          <a:bodyPr/>
          <a:lstStyle/>
          <a:p>
            <a:pPr algn="l" eaLnBrk="1" hangingPunct="1"/>
            <a:fld id="{DE6E9EED-C645-4D01-B66C-9ABA7952ABAE}" type="slidenum">
              <a:rPr lang="sv-SE" altLang="en-US" sz="1600" smtClean="0">
                <a:solidFill>
                  <a:schemeClr val="bg1"/>
                </a:solidFill>
                <a:latin typeface="Arial" charset="0"/>
              </a:rPr>
              <a:pPr algn="l" eaLnBrk="1" hangingPunct="1"/>
              <a:t>10</a:t>
            </a:fld>
            <a:endParaRPr lang="sv-SE" altLang="en-US" sz="1600" smtClean="0">
              <a:solidFill>
                <a:schemeClr val="bg1"/>
              </a:solidFill>
              <a:latin typeface="Arial" charset="0"/>
            </a:endParaRPr>
          </a:p>
        </p:txBody>
      </p:sp>
      <p:sp>
        <p:nvSpPr>
          <p:cNvPr id="9222" name="Espace réservé du pied de page 5"/>
          <p:cNvSpPr>
            <a:spLocks noGrp="1"/>
          </p:cNvSpPr>
          <p:nvPr>
            <p:ph type="ftr" sz="quarter" idx="11"/>
          </p:nvPr>
        </p:nvSpPr>
        <p:spPr>
          <a:noFill/>
        </p:spPr>
        <p:txBody>
          <a:bodyPr/>
          <a:lstStyle/>
          <a:p>
            <a:pPr algn="r" eaLnBrk="1" hangingPunct="1"/>
            <a:r>
              <a:rPr lang="fr-FR" altLang="en-US" sz="1200" smtClean="0">
                <a:solidFill>
                  <a:schemeClr val="bg1"/>
                </a:solidFill>
                <a:latin typeface="Arial" charset="0"/>
              </a:rPr>
              <a:t>JM Rodrigues JIAE Saint Etienne 16 mai 2014</a:t>
            </a:r>
            <a:endParaRPr lang="sv-SE" altLang="en-US" sz="120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57200" y="676275"/>
            <a:ext cx="8229600" cy="852488"/>
          </a:xfrm>
        </p:spPr>
        <p:txBody>
          <a:bodyPr anchor="t"/>
          <a:lstStyle/>
          <a:p>
            <a:pPr algn="l" eaLnBrk="1" hangingPunct="1">
              <a:defRPr/>
            </a:pPr>
            <a:r>
              <a:rPr lang="fr-FR" sz="3600" b="1" dirty="0">
                <a:solidFill>
                  <a:srgbClr val="694F2C"/>
                </a:solidFill>
                <a:effectLst>
                  <a:outerShdw blurRad="38100" dist="38100" dir="2700000" algn="tl">
                    <a:srgbClr val="DDDDDD"/>
                  </a:outerShdw>
                </a:effectLst>
                <a:latin typeface="Calibri" pitchFamily="-72" charset="0"/>
                <a:ea typeface="Arial" pitchFamily="-72" charset="0"/>
                <a:cs typeface="Arial" pitchFamily="-72" charset="0"/>
              </a:rPr>
              <a:t>Les </a:t>
            </a:r>
            <a:r>
              <a:rPr lang="fr-FR" sz="3600" b="1" dirty="0" smtClean="0">
                <a:solidFill>
                  <a:srgbClr val="694F2C"/>
                </a:solidFill>
                <a:effectLst>
                  <a:outerShdw blurRad="38100" dist="38100" dir="2700000" algn="tl">
                    <a:srgbClr val="DDDDDD"/>
                  </a:outerShdw>
                </a:effectLst>
                <a:latin typeface="Calibri" pitchFamily="-72" charset="0"/>
                <a:ea typeface="Arial" pitchFamily="-72" charset="0"/>
                <a:cs typeface="Arial" pitchFamily="-72" charset="0"/>
              </a:rPr>
              <a:t>ressources terminologiques et ontologiques</a:t>
            </a:r>
            <a:endParaRPr lang="fr-FR" dirty="0">
              <a:latin typeface="Calibri" pitchFamily="-72" charset="0"/>
              <a:ea typeface="Arial" pitchFamily="-72" charset="0"/>
              <a:cs typeface="Arial" pitchFamily="-72" charset="0"/>
            </a:endParaRPr>
          </a:p>
        </p:txBody>
      </p:sp>
      <p:sp>
        <p:nvSpPr>
          <p:cNvPr id="15362" name="Text Box 4"/>
          <p:cNvSpPr txBox="1">
            <a:spLocks noChangeArrowheads="1"/>
          </p:cNvSpPr>
          <p:nvPr/>
        </p:nvSpPr>
        <p:spPr bwMode="auto">
          <a:xfrm>
            <a:off x="7696200" y="6248400"/>
            <a:ext cx="914400" cy="274638"/>
          </a:xfrm>
          <a:prstGeom prst="rect">
            <a:avLst/>
          </a:prstGeom>
          <a:noFill/>
          <a:ln w="9525">
            <a:noFill/>
            <a:miter lim="800000"/>
            <a:headEnd/>
            <a:tailEnd/>
          </a:ln>
        </p:spPr>
        <p:txBody>
          <a:bodyPr>
            <a:prstTxWarp prst="textNoShape">
              <a:avLst/>
            </a:prstTxWarp>
            <a:spAutoFit/>
          </a:bodyPr>
          <a:lstStyle/>
          <a:p>
            <a:pPr eaLnBrk="0" hangingPunct="0"/>
            <a:r>
              <a:rPr lang="fr-FR" sz="1200">
                <a:solidFill>
                  <a:schemeClr val="bg1"/>
                </a:solidFill>
              </a:rPr>
              <a:t>…</a:t>
            </a:r>
            <a:endParaRPr lang="fr-FR"/>
          </a:p>
        </p:txBody>
      </p:sp>
      <p:sp>
        <p:nvSpPr>
          <p:cNvPr id="15363" name="Text Box 5"/>
          <p:cNvSpPr txBox="1">
            <a:spLocks noChangeArrowheads="1"/>
          </p:cNvSpPr>
          <p:nvPr/>
        </p:nvSpPr>
        <p:spPr bwMode="auto">
          <a:xfrm>
            <a:off x="5895975" y="4695825"/>
            <a:ext cx="1371600" cy="274638"/>
          </a:xfrm>
          <a:prstGeom prst="rect">
            <a:avLst/>
          </a:prstGeom>
          <a:noFill/>
          <a:ln w="9525">
            <a:noFill/>
            <a:miter lim="800000"/>
            <a:headEnd/>
            <a:tailEnd/>
          </a:ln>
        </p:spPr>
        <p:txBody>
          <a:bodyPr>
            <a:prstTxWarp prst="textNoShape">
              <a:avLst/>
            </a:prstTxWarp>
            <a:spAutoFit/>
          </a:bodyPr>
          <a:lstStyle/>
          <a:p>
            <a:pPr eaLnBrk="0" hangingPunct="0"/>
            <a:r>
              <a:rPr lang="fr-FR" sz="1200">
                <a:solidFill>
                  <a:schemeClr val="bg1"/>
                </a:solidFill>
              </a:rPr>
              <a:t>Evaluer</a:t>
            </a:r>
            <a:endParaRPr lang="fr-FR"/>
          </a:p>
        </p:txBody>
      </p:sp>
      <p:sp>
        <p:nvSpPr>
          <p:cNvPr id="15364" name="Text Box 10"/>
          <p:cNvSpPr txBox="1">
            <a:spLocks noChangeArrowheads="1"/>
          </p:cNvSpPr>
          <p:nvPr/>
        </p:nvSpPr>
        <p:spPr bwMode="auto">
          <a:xfrm>
            <a:off x="2085975" y="5583238"/>
            <a:ext cx="1371600" cy="274637"/>
          </a:xfrm>
          <a:prstGeom prst="rect">
            <a:avLst/>
          </a:prstGeom>
          <a:noFill/>
          <a:ln w="9525">
            <a:noFill/>
            <a:miter lim="800000"/>
            <a:headEnd/>
            <a:tailEnd/>
          </a:ln>
        </p:spPr>
        <p:txBody>
          <a:bodyPr>
            <a:prstTxWarp prst="textNoShape">
              <a:avLst/>
            </a:prstTxWarp>
            <a:spAutoFit/>
          </a:bodyPr>
          <a:lstStyle/>
          <a:p>
            <a:pPr eaLnBrk="0" hangingPunct="0"/>
            <a:r>
              <a:rPr lang="fr-FR" sz="1200">
                <a:solidFill>
                  <a:schemeClr val="bg1"/>
                </a:solidFill>
              </a:rPr>
              <a:t>Annoter</a:t>
            </a:r>
            <a:endParaRPr lang="fr-FR"/>
          </a:p>
        </p:txBody>
      </p:sp>
      <p:sp>
        <p:nvSpPr>
          <p:cNvPr id="15365" name="Text Box 11"/>
          <p:cNvSpPr txBox="1">
            <a:spLocks noChangeArrowheads="1"/>
          </p:cNvSpPr>
          <p:nvPr/>
        </p:nvSpPr>
        <p:spPr bwMode="auto">
          <a:xfrm>
            <a:off x="3914775" y="5629275"/>
            <a:ext cx="1076325" cy="274638"/>
          </a:xfrm>
          <a:prstGeom prst="rect">
            <a:avLst/>
          </a:prstGeom>
          <a:noFill/>
          <a:ln w="9525">
            <a:noFill/>
            <a:miter lim="800000"/>
            <a:headEnd/>
            <a:tailEnd/>
          </a:ln>
        </p:spPr>
        <p:txBody>
          <a:bodyPr>
            <a:prstTxWarp prst="textNoShape">
              <a:avLst/>
            </a:prstTxWarp>
            <a:spAutoFit/>
          </a:bodyPr>
          <a:lstStyle/>
          <a:p>
            <a:pPr eaLnBrk="0" hangingPunct="0"/>
            <a:r>
              <a:rPr lang="fr-FR" sz="1200">
                <a:solidFill>
                  <a:schemeClr val="bg1"/>
                </a:solidFill>
              </a:rPr>
              <a:t>Visualiser</a:t>
            </a:r>
            <a:endParaRPr lang="fr-FR">
              <a:solidFill>
                <a:schemeClr val="bg1"/>
              </a:solidFill>
            </a:endParaRPr>
          </a:p>
        </p:txBody>
      </p:sp>
      <p:pic>
        <p:nvPicPr>
          <p:cNvPr id="15366" name="Picture 14" descr="Capture d’écran 2012-11-10 à 17"/>
          <p:cNvPicPr>
            <a:picLocks noChangeAspect="1" noChangeArrowheads="1"/>
          </p:cNvPicPr>
          <p:nvPr/>
        </p:nvPicPr>
        <p:blipFill>
          <a:blip r:embed="rId3"/>
          <a:srcRect/>
          <a:stretch>
            <a:fillRect/>
          </a:stretch>
        </p:blipFill>
        <p:spPr bwMode="auto">
          <a:xfrm>
            <a:off x="5932488" y="4497388"/>
            <a:ext cx="1135062" cy="395287"/>
          </a:xfrm>
          <a:prstGeom prst="rect">
            <a:avLst/>
          </a:prstGeom>
          <a:noFill/>
          <a:ln w="9525">
            <a:noFill/>
            <a:miter lim="800000"/>
            <a:headEnd/>
            <a:tailEnd/>
          </a:ln>
        </p:spPr>
      </p:pic>
      <p:pic>
        <p:nvPicPr>
          <p:cNvPr id="15367" name="Picture 15" descr="Capture d’écran 2012-11-10 à 17"/>
          <p:cNvPicPr>
            <a:picLocks noChangeAspect="1" noChangeArrowheads="1"/>
          </p:cNvPicPr>
          <p:nvPr/>
        </p:nvPicPr>
        <p:blipFill>
          <a:blip r:embed="rId4"/>
          <a:srcRect/>
          <a:stretch>
            <a:fillRect/>
          </a:stretch>
        </p:blipFill>
        <p:spPr bwMode="auto">
          <a:xfrm>
            <a:off x="6573838" y="2663825"/>
            <a:ext cx="563562" cy="639763"/>
          </a:xfrm>
          <a:prstGeom prst="rect">
            <a:avLst/>
          </a:prstGeom>
          <a:noFill/>
          <a:ln w="9525">
            <a:noFill/>
            <a:miter lim="800000"/>
            <a:headEnd/>
            <a:tailEnd/>
          </a:ln>
        </p:spPr>
      </p:pic>
      <p:pic>
        <p:nvPicPr>
          <p:cNvPr id="15368" name="Picture 50" descr="Capture d’écran 2012-11-10 à 17"/>
          <p:cNvPicPr>
            <a:picLocks noChangeAspect="1" noChangeArrowheads="1"/>
          </p:cNvPicPr>
          <p:nvPr/>
        </p:nvPicPr>
        <p:blipFill>
          <a:blip r:embed="rId5"/>
          <a:srcRect/>
          <a:stretch>
            <a:fillRect/>
          </a:stretch>
        </p:blipFill>
        <p:spPr bwMode="auto">
          <a:xfrm>
            <a:off x="5054600" y="3138488"/>
            <a:ext cx="1181100" cy="476250"/>
          </a:xfrm>
          <a:prstGeom prst="rect">
            <a:avLst/>
          </a:prstGeom>
          <a:noFill/>
          <a:ln w="9525">
            <a:noFill/>
            <a:miter lim="800000"/>
            <a:headEnd/>
            <a:tailEnd/>
          </a:ln>
        </p:spPr>
      </p:pic>
      <p:graphicFrame>
        <p:nvGraphicFramePr>
          <p:cNvPr id="36874" name="Group 10"/>
          <p:cNvGraphicFramePr>
            <a:graphicFrameLocks noGrp="1"/>
          </p:cNvGraphicFramePr>
          <p:nvPr/>
        </p:nvGraphicFramePr>
        <p:xfrm>
          <a:off x="76200" y="1962150"/>
          <a:ext cx="8943975" cy="4200525"/>
        </p:xfrm>
        <a:graphic>
          <a:graphicData uri="http://schemas.openxmlformats.org/drawingml/2006/table">
            <a:tbl>
              <a:tblPr/>
              <a:tblGrid>
                <a:gridCol w="1808163"/>
                <a:gridCol w="1422400"/>
                <a:gridCol w="1630362"/>
                <a:gridCol w="1522413"/>
                <a:gridCol w="1323975"/>
                <a:gridCol w="1236662"/>
              </a:tblGrid>
              <a:tr h="622300">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r>
                        <a:rPr kumimoji="0" lang="fr-FR" sz="1700" b="0" i="0" u="none" strike="noStrike" cap="none" normalizeH="0" baseline="0" dirty="0">
                          <a:ln>
                            <a:noFill/>
                          </a:ln>
                          <a:solidFill>
                            <a:schemeClr val="tx1"/>
                          </a:solidFill>
                          <a:effectLst/>
                          <a:latin typeface="Calibri" pitchFamily="-72" charset="0"/>
                          <a:ea typeface="Arial" pitchFamily="-72" charset="0"/>
                          <a:cs typeface="Arial" pitchFamily="-72" charset="0"/>
                        </a:rPr>
                        <a:t>Textes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r>
                        <a:rPr kumimoji="0" lang="fr-FR" sz="1700" b="0" i="0" u="none" strike="noStrike" cap="none" normalizeH="0" baseline="0">
                          <a:ln>
                            <a:noFill/>
                          </a:ln>
                          <a:solidFill>
                            <a:schemeClr val="tx1"/>
                          </a:solidFill>
                          <a:effectLst/>
                          <a:latin typeface="Calibri" pitchFamily="-72" charset="0"/>
                          <a:ea typeface="Arial" pitchFamily="-72" charset="0"/>
                          <a:cs typeface="Arial" pitchFamily="-72" charset="0"/>
                        </a:rPr>
                        <a:t>Base de Données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r>
                        <a:rPr kumimoji="0" lang="fr-FR" sz="1700" b="0" i="0" u="none" strike="noStrike" cap="none" normalizeH="0" baseline="0">
                          <a:ln>
                            <a:noFill/>
                          </a:ln>
                          <a:solidFill>
                            <a:schemeClr val="tx1"/>
                          </a:solidFill>
                          <a:effectLst/>
                          <a:latin typeface="Calibri" pitchFamily="-72" charset="0"/>
                          <a:ea typeface="Arial" pitchFamily="-72" charset="0"/>
                          <a:cs typeface="Arial" pitchFamily="-72" charset="0"/>
                        </a:rPr>
                        <a:t>Classifications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r>
                        <a:rPr kumimoji="0" lang="fr-FR" sz="1700" b="0" i="0" u="none" strike="noStrike" cap="none" normalizeH="0" baseline="0">
                          <a:ln>
                            <a:noFill/>
                          </a:ln>
                          <a:solidFill>
                            <a:schemeClr val="tx1"/>
                          </a:solidFill>
                          <a:effectLst/>
                          <a:latin typeface="Calibri" pitchFamily="-72" charset="0"/>
                          <a:ea typeface="Arial" pitchFamily="-72" charset="0"/>
                          <a:cs typeface="Arial" pitchFamily="-72" charset="0"/>
                        </a:rPr>
                        <a:t>Terminologies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r>
                        <a:rPr kumimoji="0" lang="fr-FR" sz="1700" b="0" i="0" u="none" strike="noStrike" cap="none" normalizeH="0" baseline="0">
                          <a:ln>
                            <a:noFill/>
                          </a:ln>
                          <a:solidFill>
                            <a:schemeClr val="tx1"/>
                          </a:solidFill>
                          <a:effectLst/>
                          <a:latin typeface="Calibri" pitchFamily="-72" charset="0"/>
                          <a:ea typeface="Arial" pitchFamily="-72" charset="0"/>
                          <a:cs typeface="Arial" pitchFamily="-72" charset="0"/>
                        </a:rPr>
                        <a:t>Thésaurus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r>
                        <a:rPr kumimoji="0" lang="fr-FR" sz="1700" b="0" i="0" u="none" strike="noStrike" cap="none" normalizeH="0" baseline="0">
                          <a:ln>
                            <a:noFill/>
                          </a:ln>
                          <a:solidFill>
                            <a:schemeClr val="tx1"/>
                          </a:solidFill>
                          <a:effectLst/>
                          <a:latin typeface="Calibri" pitchFamily="-72" charset="0"/>
                          <a:ea typeface="Arial" pitchFamily="-72" charset="0"/>
                          <a:cs typeface="Arial" pitchFamily="-72" charset="0"/>
                        </a:rPr>
                        <a:t>Ontologies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8225">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endParaRPr kumimoji="0" lang="en-US" sz="2800" b="0" i="0" u="none" strike="noStrike" cap="none" normalizeH="0" baseline="0">
                        <a:ln>
                          <a:noFill/>
                        </a:ln>
                        <a:solidFill>
                          <a:schemeClr val="tx1"/>
                        </a:solidFill>
                        <a:effectLst/>
                        <a:latin typeface="Calibri" pitchFamily="-72" charset="0"/>
                        <a:ea typeface="Arial" pitchFamily="-72" charset="0"/>
                        <a:cs typeface="Arial" pitchFamily="-7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endParaRPr kumimoji="0" lang="en-US" sz="2800" b="0" i="0" u="none" strike="noStrike" cap="none" normalizeH="0" baseline="0">
                        <a:ln>
                          <a:noFill/>
                        </a:ln>
                        <a:solidFill>
                          <a:schemeClr val="tx1"/>
                        </a:solidFill>
                        <a:effectLst/>
                        <a:latin typeface="Calibri" pitchFamily="-72" charset="0"/>
                        <a:ea typeface="Arial" pitchFamily="-72" charset="0"/>
                        <a:cs typeface="Arial" pitchFamily="-7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endParaRPr kumimoji="0" lang="fr-FR" sz="2800" b="0" i="0" u="none" strike="noStrike" cap="none" normalizeH="0" baseline="0">
                        <a:ln>
                          <a:noFill/>
                        </a:ln>
                        <a:solidFill>
                          <a:schemeClr val="tx1"/>
                        </a:solidFill>
                        <a:effectLst/>
                        <a:latin typeface="Calibri" pitchFamily="-72" charset="0"/>
                        <a:ea typeface="Arial" pitchFamily="-72" charset="0"/>
                        <a:cs typeface="Arial" pitchFamily="-72" charset="0"/>
                      </a:endParaRPr>
                    </a:p>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endParaRPr kumimoji="0" lang="fr-FR" sz="2800" b="0" i="0" u="none" strike="noStrike" cap="none" normalizeH="0" baseline="0">
                        <a:ln>
                          <a:noFill/>
                        </a:ln>
                        <a:solidFill>
                          <a:schemeClr val="tx1"/>
                        </a:solidFill>
                        <a:effectLst/>
                        <a:latin typeface="Calibri" pitchFamily="-72" charset="0"/>
                        <a:ea typeface="Arial" pitchFamily="-72" charset="0"/>
                        <a:cs typeface="Arial" pitchFamily="-72" charset="0"/>
                      </a:endParaRPr>
                    </a:p>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endParaRPr kumimoji="0" lang="fr-FR" sz="2800" b="0" i="0" u="none" strike="noStrike" cap="none" normalizeH="0" baseline="0">
                        <a:ln>
                          <a:noFill/>
                        </a:ln>
                        <a:solidFill>
                          <a:schemeClr val="tx1"/>
                        </a:solidFill>
                        <a:effectLst/>
                        <a:latin typeface="Calibri" pitchFamily="-72" charset="0"/>
                        <a:ea typeface="Arial" pitchFamily="-72" charset="0"/>
                        <a:cs typeface="Arial" pitchFamily="-72" charset="0"/>
                      </a:endParaRPr>
                    </a:p>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endParaRPr kumimoji="0" lang="fr-FR" sz="2800" b="0" i="0" u="none" strike="noStrike" cap="none" normalizeH="0" baseline="0">
                        <a:ln>
                          <a:noFill/>
                        </a:ln>
                        <a:solidFill>
                          <a:schemeClr val="tx1"/>
                        </a:solidFill>
                        <a:effectLst/>
                        <a:latin typeface="Calibri" pitchFamily="-72" charset="0"/>
                        <a:ea typeface="Arial" pitchFamily="-72" charset="0"/>
                        <a:cs typeface="Arial" pitchFamily="-72" charset="0"/>
                      </a:endParaRPr>
                    </a:p>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r>
                        <a:rPr kumimoji="0" lang="fr-FR" sz="2000" b="0" i="0" u="none" strike="noStrike" cap="none" normalizeH="0" baseline="0">
                          <a:ln>
                            <a:noFill/>
                          </a:ln>
                          <a:solidFill>
                            <a:schemeClr val="tx1"/>
                          </a:solidFill>
                          <a:effectLst/>
                          <a:latin typeface="Calibri" pitchFamily="-72" charset="0"/>
                          <a:ea typeface="Arial" pitchFamily="-72" charset="0"/>
                          <a:cs typeface="Arial" pitchFamily="-72" charset="0"/>
                        </a:rPr>
                        <a:t>   CIF</a:t>
                      </a:r>
                      <a:endParaRPr kumimoji="0" lang="fr-FR" sz="2800" b="0" i="0" u="none" strike="noStrike" cap="none" normalizeH="0" baseline="0">
                        <a:ln>
                          <a:noFill/>
                        </a:ln>
                        <a:solidFill>
                          <a:schemeClr val="tx1"/>
                        </a:solidFill>
                        <a:effectLst/>
                        <a:latin typeface="Calibri" pitchFamily="-72" charset="0"/>
                        <a:ea typeface="Arial" pitchFamily="-72" charset="0"/>
                        <a:cs typeface="Arial" pitchFamily="-7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endParaRPr kumimoji="0" lang="en-US" sz="2800" b="0" i="0" u="none" strike="noStrike" cap="none" normalizeH="0" baseline="0">
                        <a:ln>
                          <a:noFill/>
                        </a:ln>
                        <a:solidFill>
                          <a:schemeClr val="tx1"/>
                        </a:solidFill>
                        <a:effectLst/>
                        <a:latin typeface="Calibri" pitchFamily="-72" charset="0"/>
                        <a:ea typeface="Arial" pitchFamily="-72" charset="0"/>
                        <a:cs typeface="Arial" pitchFamily="-7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endParaRPr kumimoji="0" lang="en-US" sz="2800" b="0" i="0" u="none" strike="noStrike" cap="none" normalizeH="0" baseline="0">
                        <a:ln>
                          <a:noFill/>
                        </a:ln>
                        <a:solidFill>
                          <a:schemeClr val="tx1"/>
                        </a:solidFill>
                        <a:effectLst/>
                        <a:latin typeface="Calibri" pitchFamily="-72" charset="0"/>
                        <a:ea typeface="Arial" pitchFamily="-72" charset="0"/>
                        <a:cs typeface="Arial" pitchFamily="-7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72" charset="0"/>
                        <a:buNone/>
                        <a:tabLst/>
                      </a:pPr>
                      <a:endParaRPr kumimoji="0" lang="en-US" sz="2800" b="0" i="0" u="none" strike="noStrike" cap="none" normalizeH="0" baseline="0" dirty="0">
                        <a:ln>
                          <a:noFill/>
                        </a:ln>
                        <a:solidFill>
                          <a:schemeClr val="tx1"/>
                        </a:solidFill>
                        <a:effectLst/>
                        <a:latin typeface="Calibri" pitchFamily="-72" charset="0"/>
                        <a:ea typeface="Arial" pitchFamily="-72" charset="0"/>
                        <a:cs typeface="Arial" pitchFamily="-7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392" name="Picture 82" descr="Capture d’écran 2012-11-10 à 17"/>
          <p:cNvPicPr>
            <a:picLocks noChangeAspect="1" noChangeArrowheads="1"/>
          </p:cNvPicPr>
          <p:nvPr/>
        </p:nvPicPr>
        <p:blipFill>
          <a:blip r:embed="rId6"/>
          <a:srcRect/>
          <a:stretch>
            <a:fillRect/>
          </a:stretch>
        </p:blipFill>
        <p:spPr bwMode="auto">
          <a:xfrm>
            <a:off x="6537325" y="3425825"/>
            <a:ext cx="1017588" cy="195263"/>
          </a:xfrm>
          <a:prstGeom prst="rect">
            <a:avLst/>
          </a:prstGeom>
          <a:noFill/>
          <a:ln w="9525">
            <a:noFill/>
            <a:miter lim="800000"/>
            <a:headEnd/>
            <a:tailEnd/>
          </a:ln>
        </p:spPr>
      </p:pic>
      <p:grpSp>
        <p:nvGrpSpPr>
          <p:cNvPr id="2" name="Group 85"/>
          <p:cNvGrpSpPr>
            <a:grpSpLocks/>
          </p:cNvGrpSpPr>
          <p:nvPr/>
        </p:nvGrpSpPr>
        <p:grpSpPr bwMode="auto">
          <a:xfrm>
            <a:off x="2085975" y="4729163"/>
            <a:ext cx="819150" cy="671512"/>
            <a:chOff x="1296" y="3276"/>
            <a:chExt cx="516" cy="423"/>
          </a:xfrm>
        </p:grpSpPr>
        <p:pic>
          <p:nvPicPr>
            <p:cNvPr id="15425" name="Picture 83" descr="Capture d’écran 2012-11-10 à 17"/>
            <p:cNvPicPr>
              <a:picLocks noChangeAspect="1" noChangeArrowheads="1"/>
            </p:cNvPicPr>
            <p:nvPr/>
          </p:nvPicPr>
          <p:blipFill>
            <a:blip r:embed="rId7"/>
            <a:srcRect/>
            <a:stretch>
              <a:fillRect/>
            </a:stretch>
          </p:blipFill>
          <p:spPr bwMode="auto">
            <a:xfrm>
              <a:off x="1332" y="3276"/>
              <a:ext cx="396" cy="295"/>
            </a:xfrm>
            <a:prstGeom prst="rect">
              <a:avLst/>
            </a:prstGeom>
            <a:noFill/>
            <a:ln w="9525">
              <a:noFill/>
              <a:miter lim="800000"/>
              <a:headEnd/>
              <a:tailEnd/>
            </a:ln>
          </p:spPr>
        </p:pic>
        <p:pic>
          <p:nvPicPr>
            <p:cNvPr id="15426" name="Picture 84" descr="Capture d’écran 2012-11-10 à 17"/>
            <p:cNvPicPr>
              <a:picLocks noChangeAspect="1" noChangeArrowheads="1"/>
            </p:cNvPicPr>
            <p:nvPr/>
          </p:nvPicPr>
          <p:blipFill>
            <a:blip r:embed="rId8"/>
            <a:srcRect/>
            <a:stretch>
              <a:fillRect/>
            </a:stretch>
          </p:blipFill>
          <p:spPr bwMode="auto">
            <a:xfrm>
              <a:off x="1296" y="3544"/>
              <a:ext cx="516" cy="155"/>
            </a:xfrm>
            <a:prstGeom prst="rect">
              <a:avLst/>
            </a:prstGeom>
            <a:noFill/>
            <a:ln w="9525">
              <a:noFill/>
              <a:miter lim="800000"/>
              <a:headEnd/>
              <a:tailEnd/>
            </a:ln>
          </p:spPr>
        </p:pic>
      </p:grpSp>
      <p:pic>
        <p:nvPicPr>
          <p:cNvPr id="15394" name="Picture 87" descr="Capture d’écran 2012-11-10 à 17"/>
          <p:cNvPicPr>
            <a:picLocks noChangeAspect="1" noChangeArrowheads="1"/>
          </p:cNvPicPr>
          <p:nvPr/>
        </p:nvPicPr>
        <p:blipFill>
          <a:blip r:embed="rId9"/>
          <a:srcRect/>
          <a:stretch>
            <a:fillRect/>
          </a:stretch>
        </p:blipFill>
        <p:spPr bwMode="auto">
          <a:xfrm>
            <a:off x="2143125" y="5476875"/>
            <a:ext cx="800100" cy="609600"/>
          </a:xfrm>
          <a:prstGeom prst="rect">
            <a:avLst/>
          </a:prstGeom>
          <a:noFill/>
          <a:ln w="9525">
            <a:noFill/>
            <a:miter lim="800000"/>
            <a:headEnd/>
            <a:tailEnd/>
          </a:ln>
        </p:spPr>
      </p:pic>
      <p:pic>
        <p:nvPicPr>
          <p:cNvPr id="15395" name="Picture 120" descr="Capture d’écran 2012-11-10 à 17"/>
          <p:cNvPicPr>
            <a:picLocks noChangeAspect="1" noChangeArrowheads="1"/>
          </p:cNvPicPr>
          <p:nvPr/>
        </p:nvPicPr>
        <p:blipFill>
          <a:blip r:embed="rId10"/>
          <a:srcRect/>
          <a:stretch>
            <a:fillRect/>
          </a:stretch>
        </p:blipFill>
        <p:spPr bwMode="auto">
          <a:xfrm>
            <a:off x="3562350" y="2714625"/>
            <a:ext cx="965200" cy="838200"/>
          </a:xfrm>
          <a:prstGeom prst="rect">
            <a:avLst/>
          </a:prstGeom>
          <a:noFill/>
          <a:ln w="9525">
            <a:noFill/>
            <a:miter lim="800000"/>
            <a:headEnd/>
            <a:tailEnd/>
          </a:ln>
        </p:spPr>
      </p:pic>
      <p:pic>
        <p:nvPicPr>
          <p:cNvPr id="15396" name="Picture 121" descr="Capture d’écran 2012-11-10 à 18"/>
          <p:cNvPicPr>
            <a:picLocks noChangeAspect="1" noChangeArrowheads="1"/>
          </p:cNvPicPr>
          <p:nvPr/>
        </p:nvPicPr>
        <p:blipFill>
          <a:blip r:embed="rId11" cstate="print"/>
          <a:srcRect/>
          <a:stretch>
            <a:fillRect/>
          </a:stretch>
        </p:blipFill>
        <p:spPr bwMode="auto">
          <a:xfrm>
            <a:off x="2085975" y="2649538"/>
            <a:ext cx="423863" cy="346075"/>
          </a:xfrm>
          <a:prstGeom prst="rect">
            <a:avLst/>
          </a:prstGeom>
          <a:noFill/>
          <a:ln w="9525">
            <a:noFill/>
            <a:miter lim="800000"/>
            <a:headEnd/>
            <a:tailEnd/>
          </a:ln>
        </p:spPr>
      </p:pic>
      <p:pic>
        <p:nvPicPr>
          <p:cNvPr id="15397" name="Picture 122" descr="Capture d’écran 2012-11-10 à 18"/>
          <p:cNvPicPr>
            <a:picLocks noChangeAspect="1" noChangeArrowheads="1"/>
          </p:cNvPicPr>
          <p:nvPr/>
        </p:nvPicPr>
        <p:blipFill>
          <a:blip r:embed="rId12"/>
          <a:srcRect/>
          <a:stretch>
            <a:fillRect/>
          </a:stretch>
        </p:blipFill>
        <p:spPr bwMode="auto">
          <a:xfrm>
            <a:off x="7804150" y="4143380"/>
            <a:ext cx="1131888" cy="428628"/>
          </a:xfrm>
          <a:prstGeom prst="rect">
            <a:avLst/>
          </a:prstGeom>
          <a:noFill/>
          <a:ln w="9525">
            <a:noFill/>
            <a:miter lim="800000"/>
            <a:headEnd/>
            <a:tailEnd/>
          </a:ln>
        </p:spPr>
      </p:pic>
      <p:sp>
        <p:nvSpPr>
          <p:cNvPr id="15398" name="Text Box 141"/>
          <p:cNvSpPr txBox="1">
            <a:spLocks noChangeArrowheads="1"/>
          </p:cNvSpPr>
          <p:nvPr/>
        </p:nvSpPr>
        <p:spPr bwMode="auto">
          <a:xfrm>
            <a:off x="123825" y="2608263"/>
            <a:ext cx="1674813" cy="214312"/>
          </a:xfrm>
          <a:prstGeom prst="rect">
            <a:avLst/>
          </a:prstGeom>
          <a:noFill/>
          <a:ln w="9525">
            <a:noFill/>
            <a:miter lim="800000"/>
            <a:headEnd/>
            <a:tailEnd/>
          </a:ln>
        </p:spPr>
        <p:txBody>
          <a:bodyPr wrap="none">
            <a:prstTxWarp prst="textNoShape">
              <a:avLst/>
            </a:prstTxWarp>
            <a:spAutoFit/>
          </a:bodyPr>
          <a:lstStyle/>
          <a:p>
            <a:r>
              <a:rPr lang="fr-FR" sz="800">
                <a:ea typeface="Arial" pitchFamily="-72" charset="0"/>
                <a:cs typeface="Arial" pitchFamily="-72" charset="0"/>
              </a:rPr>
              <a:t>Résumé Caractéristiques Produit</a:t>
            </a:r>
            <a:endParaRPr lang="fr-FR" sz="1800">
              <a:ea typeface="Arial" pitchFamily="-72" charset="0"/>
              <a:cs typeface="Arial" pitchFamily="-72" charset="0"/>
            </a:endParaRPr>
          </a:p>
        </p:txBody>
      </p:sp>
      <p:grpSp>
        <p:nvGrpSpPr>
          <p:cNvPr id="3" name="Group 137"/>
          <p:cNvGrpSpPr>
            <a:grpSpLocks/>
          </p:cNvGrpSpPr>
          <p:nvPr/>
        </p:nvGrpSpPr>
        <p:grpSpPr bwMode="auto">
          <a:xfrm>
            <a:off x="182563" y="4819650"/>
            <a:ext cx="1463675" cy="1244600"/>
            <a:chOff x="97" y="1678"/>
            <a:chExt cx="922" cy="784"/>
          </a:xfrm>
        </p:grpSpPr>
        <p:pic>
          <p:nvPicPr>
            <p:cNvPr id="15422" name="Picture 134" descr="Capture d’écran 2012-11-10 à 18"/>
            <p:cNvPicPr>
              <a:picLocks noChangeAspect="1" noChangeArrowheads="1"/>
            </p:cNvPicPr>
            <p:nvPr/>
          </p:nvPicPr>
          <p:blipFill>
            <a:blip r:embed="rId13" cstate="print"/>
            <a:srcRect/>
            <a:stretch>
              <a:fillRect/>
            </a:stretch>
          </p:blipFill>
          <p:spPr bwMode="auto">
            <a:xfrm>
              <a:off x="512" y="1713"/>
              <a:ext cx="362" cy="356"/>
            </a:xfrm>
            <a:prstGeom prst="rect">
              <a:avLst/>
            </a:prstGeom>
            <a:noFill/>
            <a:ln w="9525">
              <a:noFill/>
              <a:miter lim="800000"/>
              <a:headEnd/>
              <a:tailEnd/>
            </a:ln>
          </p:spPr>
        </p:pic>
        <p:pic>
          <p:nvPicPr>
            <p:cNvPr id="15423" name="Picture 135" descr="Capture d’écran 2012-11-10 à 18"/>
            <p:cNvPicPr>
              <a:picLocks noChangeAspect="1" noChangeArrowheads="1"/>
            </p:cNvPicPr>
            <p:nvPr/>
          </p:nvPicPr>
          <p:blipFill>
            <a:blip r:embed="rId14"/>
            <a:srcRect/>
            <a:stretch>
              <a:fillRect/>
            </a:stretch>
          </p:blipFill>
          <p:spPr bwMode="auto">
            <a:xfrm>
              <a:off x="107" y="1678"/>
              <a:ext cx="405" cy="457"/>
            </a:xfrm>
            <a:prstGeom prst="rect">
              <a:avLst/>
            </a:prstGeom>
            <a:noFill/>
            <a:ln w="9525">
              <a:noFill/>
              <a:miter lim="800000"/>
              <a:headEnd/>
              <a:tailEnd/>
            </a:ln>
          </p:spPr>
        </p:pic>
        <p:pic>
          <p:nvPicPr>
            <p:cNvPr id="15424" name="Picture 136" descr="Capture d’écran 2012-11-10 à 18"/>
            <p:cNvPicPr>
              <a:picLocks noChangeAspect="1" noChangeArrowheads="1"/>
            </p:cNvPicPr>
            <p:nvPr/>
          </p:nvPicPr>
          <p:blipFill>
            <a:blip r:embed="rId15"/>
            <a:srcRect/>
            <a:stretch>
              <a:fillRect/>
            </a:stretch>
          </p:blipFill>
          <p:spPr bwMode="auto">
            <a:xfrm>
              <a:off x="97" y="2170"/>
              <a:ext cx="922" cy="292"/>
            </a:xfrm>
            <a:prstGeom prst="rect">
              <a:avLst/>
            </a:prstGeom>
            <a:noFill/>
            <a:ln w="9525">
              <a:noFill/>
              <a:miter lim="800000"/>
              <a:headEnd/>
              <a:tailEnd/>
            </a:ln>
          </p:spPr>
        </p:pic>
      </p:grpSp>
      <p:sp>
        <p:nvSpPr>
          <p:cNvPr id="15400" name="Text Box 142"/>
          <p:cNvSpPr txBox="1">
            <a:spLocks noChangeArrowheads="1"/>
          </p:cNvSpPr>
          <p:nvPr/>
        </p:nvSpPr>
        <p:spPr bwMode="auto">
          <a:xfrm>
            <a:off x="153988" y="4598988"/>
            <a:ext cx="534987" cy="214312"/>
          </a:xfrm>
          <a:prstGeom prst="rect">
            <a:avLst/>
          </a:prstGeom>
          <a:noFill/>
          <a:ln w="9525">
            <a:noFill/>
            <a:miter lim="800000"/>
            <a:headEnd/>
            <a:tailEnd/>
          </a:ln>
        </p:spPr>
        <p:txBody>
          <a:bodyPr wrap="none">
            <a:prstTxWarp prst="textNoShape">
              <a:avLst/>
            </a:prstTxWarp>
            <a:spAutoFit/>
          </a:bodyPr>
          <a:lstStyle/>
          <a:p>
            <a:r>
              <a:rPr lang="fr-FR" sz="800">
                <a:ea typeface="Arial" pitchFamily="-72" charset="0"/>
                <a:cs typeface="Arial" pitchFamily="-72" charset="0"/>
              </a:rPr>
              <a:t>Recette</a:t>
            </a:r>
            <a:endParaRPr lang="fr-FR" sz="1800">
              <a:ea typeface="Arial" pitchFamily="-72" charset="0"/>
              <a:cs typeface="Arial" pitchFamily="-72" charset="0"/>
            </a:endParaRPr>
          </a:p>
        </p:txBody>
      </p:sp>
      <p:pic>
        <p:nvPicPr>
          <p:cNvPr id="15402" name="Picture 146" descr="Capture d’écran 2012-11-12 à 12"/>
          <p:cNvPicPr>
            <a:picLocks noChangeAspect="1" noChangeArrowheads="1"/>
          </p:cNvPicPr>
          <p:nvPr/>
        </p:nvPicPr>
        <p:blipFill>
          <a:blip r:embed="rId16"/>
          <a:srcRect/>
          <a:stretch>
            <a:fillRect/>
          </a:stretch>
        </p:blipFill>
        <p:spPr bwMode="auto">
          <a:xfrm>
            <a:off x="4945063" y="2725738"/>
            <a:ext cx="1381125" cy="217487"/>
          </a:xfrm>
          <a:prstGeom prst="rect">
            <a:avLst/>
          </a:prstGeom>
          <a:noFill/>
          <a:ln w="9525">
            <a:noFill/>
            <a:miter lim="800000"/>
            <a:headEnd/>
            <a:tailEnd/>
          </a:ln>
        </p:spPr>
      </p:pic>
      <p:pic>
        <p:nvPicPr>
          <p:cNvPr id="15403" name="Picture 147" descr="Capture d’écran 2012-11-12 à 12"/>
          <p:cNvPicPr>
            <a:picLocks noChangeAspect="1" noChangeArrowheads="1"/>
          </p:cNvPicPr>
          <p:nvPr/>
        </p:nvPicPr>
        <p:blipFill>
          <a:blip r:embed="rId17"/>
          <a:srcRect/>
          <a:stretch>
            <a:fillRect/>
          </a:stretch>
        </p:blipFill>
        <p:spPr bwMode="auto">
          <a:xfrm>
            <a:off x="6537325" y="3724275"/>
            <a:ext cx="1050925" cy="307975"/>
          </a:xfrm>
          <a:prstGeom prst="rect">
            <a:avLst/>
          </a:prstGeom>
          <a:noFill/>
          <a:ln w="9525">
            <a:noFill/>
            <a:miter lim="800000"/>
            <a:headEnd/>
            <a:tailEnd/>
          </a:ln>
        </p:spPr>
      </p:pic>
      <p:pic>
        <p:nvPicPr>
          <p:cNvPr id="15404" name="Picture 148" descr="Capture d’écran 2012-11-12 à 12"/>
          <p:cNvPicPr>
            <a:picLocks noChangeAspect="1" noChangeArrowheads="1"/>
          </p:cNvPicPr>
          <p:nvPr/>
        </p:nvPicPr>
        <p:blipFill>
          <a:blip r:embed="rId18"/>
          <a:srcRect/>
          <a:stretch>
            <a:fillRect/>
          </a:stretch>
        </p:blipFill>
        <p:spPr bwMode="auto">
          <a:xfrm>
            <a:off x="2624138" y="2628900"/>
            <a:ext cx="635000" cy="385763"/>
          </a:xfrm>
          <a:prstGeom prst="rect">
            <a:avLst/>
          </a:prstGeom>
          <a:noFill/>
          <a:ln w="9525">
            <a:noFill/>
            <a:miter lim="800000"/>
            <a:headEnd/>
            <a:tailEnd/>
          </a:ln>
        </p:spPr>
      </p:pic>
      <p:pic>
        <p:nvPicPr>
          <p:cNvPr id="15405" name="Picture 149" descr="Capture d’écran 2012-11-12 à 12"/>
          <p:cNvPicPr>
            <a:picLocks noChangeAspect="1" noChangeArrowheads="1"/>
          </p:cNvPicPr>
          <p:nvPr/>
        </p:nvPicPr>
        <p:blipFill>
          <a:blip r:embed="rId19"/>
          <a:srcRect/>
          <a:stretch>
            <a:fillRect/>
          </a:stretch>
        </p:blipFill>
        <p:spPr bwMode="auto">
          <a:xfrm>
            <a:off x="2100263" y="3128963"/>
            <a:ext cx="842962" cy="341312"/>
          </a:xfrm>
          <a:prstGeom prst="rect">
            <a:avLst/>
          </a:prstGeom>
          <a:noFill/>
          <a:ln w="9525">
            <a:noFill/>
            <a:miter lim="800000"/>
            <a:headEnd/>
            <a:tailEnd/>
          </a:ln>
        </p:spPr>
      </p:pic>
      <p:pic>
        <p:nvPicPr>
          <p:cNvPr id="15406" name="Picture 151" descr="Capture d’écran 2012-11-12 à 12"/>
          <p:cNvPicPr>
            <a:picLocks noChangeAspect="1" noChangeArrowheads="1"/>
          </p:cNvPicPr>
          <p:nvPr/>
        </p:nvPicPr>
        <p:blipFill>
          <a:blip r:embed="rId20"/>
          <a:srcRect/>
          <a:stretch>
            <a:fillRect/>
          </a:stretch>
        </p:blipFill>
        <p:spPr bwMode="auto">
          <a:xfrm>
            <a:off x="2143125" y="3548063"/>
            <a:ext cx="565150" cy="244475"/>
          </a:xfrm>
          <a:prstGeom prst="rect">
            <a:avLst/>
          </a:prstGeom>
          <a:noFill/>
          <a:ln w="9525">
            <a:noFill/>
            <a:miter lim="800000"/>
            <a:headEnd/>
            <a:tailEnd/>
          </a:ln>
        </p:spPr>
      </p:pic>
      <p:pic>
        <p:nvPicPr>
          <p:cNvPr id="15407" name="Picture 152" descr="Capture d’écran 2012-11-12 à 12"/>
          <p:cNvPicPr>
            <a:picLocks noChangeAspect="1" noChangeArrowheads="1"/>
          </p:cNvPicPr>
          <p:nvPr/>
        </p:nvPicPr>
        <p:blipFill>
          <a:blip r:embed="rId21"/>
          <a:srcRect/>
          <a:stretch>
            <a:fillRect/>
          </a:stretch>
        </p:blipFill>
        <p:spPr bwMode="auto">
          <a:xfrm>
            <a:off x="3552825" y="3875088"/>
            <a:ext cx="684213" cy="365125"/>
          </a:xfrm>
          <a:prstGeom prst="rect">
            <a:avLst/>
          </a:prstGeom>
          <a:noFill/>
          <a:ln w="9525">
            <a:noFill/>
            <a:miter lim="800000"/>
            <a:headEnd/>
            <a:tailEnd/>
          </a:ln>
        </p:spPr>
      </p:pic>
      <p:pic>
        <p:nvPicPr>
          <p:cNvPr id="15408" name="Picture 153" descr="Capture d’écran 2012-11-12 à 12"/>
          <p:cNvPicPr>
            <a:picLocks noChangeAspect="1" noChangeArrowheads="1"/>
          </p:cNvPicPr>
          <p:nvPr/>
        </p:nvPicPr>
        <p:blipFill>
          <a:blip r:embed="rId22"/>
          <a:srcRect/>
          <a:stretch>
            <a:fillRect/>
          </a:stretch>
        </p:blipFill>
        <p:spPr bwMode="auto">
          <a:xfrm>
            <a:off x="7140575" y="4160838"/>
            <a:ext cx="447675" cy="514350"/>
          </a:xfrm>
          <a:prstGeom prst="rect">
            <a:avLst/>
          </a:prstGeom>
          <a:noFill/>
          <a:ln w="9525">
            <a:noFill/>
            <a:miter lim="800000"/>
            <a:headEnd/>
            <a:tailEnd/>
          </a:ln>
        </p:spPr>
      </p:pic>
      <p:pic>
        <p:nvPicPr>
          <p:cNvPr id="15409" name="Picture 154" descr="Capture d’écran 2012-11-12 à 12"/>
          <p:cNvPicPr>
            <a:picLocks noChangeAspect="1" noChangeArrowheads="1"/>
          </p:cNvPicPr>
          <p:nvPr/>
        </p:nvPicPr>
        <p:blipFill>
          <a:blip r:embed="rId23"/>
          <a:srcRect/>
          <a:stretch>
            <a:fillRect/>
          </a:stretch>
        </p:blipFill>
        <p:spPr bwMode="auto">
          <a:xfrm>
            <a:off x="7804150" y="3168650"/>
            <a:ext cx="561975" cy="254000"/>
          </a:xfrm>
          <a:prstGeom prst="rect">
            <a:avLst/>
          </a:prstGeom>
          <a:noFill/>
          <a:ln w="9525">
            <a:noFill/>
            <a:miter lim="800000"/>
            <a:headEnd/>
            <a:tailEnd/>
          </a:ln>
        </p:spPr>
      </p:pic>
      <p:pic>
        <p:nvPicPr>
          <p:cNvPr id="15410" name="Picture 155" descr="Capture d’écran 2012-11-12 à 12"/>
          <p:cNvPicPr>
            <a:picLocks noChangeAspect="1" noChangeArrowheads="1"/>
          </p:cNvPicPr>
          <p:nvPr/>
        </p:nvPicPr>
        <p:blipFill>
          <a:blip r:embed="rId24"/>
          <a:srcRect/>
          <a:stretch>
            <a:fillRect/>
          </a:stretch>
        </p:blipFill>
        <p:spPr bwMode="auto">
          <a:xfrm>
            <a:off x="7824788" y="2925763"/>
            <a:ext cx="650875" cy="203200"/>
          </a:xfrm>
          <a:prstGeom prst="rect">
            <a:avLst/>
          </a:prstGeom>
          <a:noFill/>
          <a:ln w="9525">
            <a:noFill/>
            <a:miter lim="800000"/>
            <a:headEnd/>
            <a:tailEnd/>
          </a:ln>
        </p:spPr>
      </p:pic>
      <p:pic>
        <p:nvPicPr>
          <p:cNvPr id="15411" name="Picture 156" descr="Capture d’écran 2012-11-12 à 12"/>
          <p:cNvPicPr>
            <a:picLocks noChangeAspect="1" noChangeArrowheads="1"/>
          </p:cNvPicPr>
          <p:nvPr/>
        </p:nvPicPr>
        <p:blipFill>
          <a:blip r:embed="rId25" cstate="print"/>
          <a:srcRect/>
          <a:stretch>
            <a:fillRect/>
          </a:stretch>
        </p:blipFill>
        <p:spPr bwMode="auto">
          <a:xfrm>
            <a:off x="7804150" y="2608263"/>
            <a:ext cx="1131888" cy="254000"/>
          </a:xfrm>
          <a:prstGeom prst="rect">
            <a:avLst/>
          </a:prstGeom>
          <a:noFill/>
          <a:ln w="9525">
            <a:noFill/>
            <a:miter lim="800000"/>
            <a:headEnd/>
            <a:tailEnd/>
          </a:ln>
        </p:spPr>
      </p:pic>
      <p:pic>
        <p:nvPicPr>
          <p:cNvPr id="15412" name="Picture 157" descr="Capture d’écran 2012-11-12 à 12"/>
          <p:cNvPicPr>
            <a:picLocks noChangeAspect="1" noChangeArrowheads="1"/>
          </p:cNvPicPr>
          <p:nvPr/>
        </p:nvPicPr>
        <p:blipFill>
          <a:blip r:embed="rId26"/>
          <a:srcRect/>
          <a:stretch>
            <a:fillRect/>
          </a:stretch>
        </p:blipFill>
        <p:spPr bwMode="auto">
          <a:xfrm>
            <a:off x="7196138" y="5222875"/>
            <a:ext cx="1206500" cy="330200"/>
          </a:xfrm>
          <a:prstGeom prst="rect">
            <a:avLst/>
          </a:prstGeom>
          <a:noFill/>
          <a:ln w="9525">
            <a:noFill/>
            <a:miter lim="800000"/>
            <a:headEnd/>
            <a:tailEnd/>
          </a:ln>
        </p:spPr>
      </p:pic>
      <p:pic>
        <p:nvPicPr>
          <p:cNvPr id="15413" name="Picture 158" descr="Capture d’écran 2012-11-12 à 12"/>
          <p:cNvPicPr>
            <a:picLocks noChangeAspect="1" noChangeArrowheads="1"/>
          </p:cNvPicPr>
          <p:nvPr/>
        </p:nvPicPr>
        <p:blipFill>
          <a:blip r:embed="rId27" cstate="print"/>
          <a:srcRect/>
          <a:stretch>
            <a:fillRect/>
          </a:stretch>
        </p:blipFill>
        <p:spPr bwMode="auto">
          <a:xfrm>
            <a:off x="8328025" y="4503738"/>
            <a:ext cx="565150" cy="466725"/>
          </a:xfrm>
          <a:prstGeom prst="rect">
            <a:avLst/>
          </a:prstGeom>
          <a:noFill/>
          <a:ln w="9525">
            <a:noFill/>
            <a:miter lim="800000"/>
            <a:headEnd/>
            <a:tailEnd/>
          </a:ln>
        </p:spPr>
      </p:pic>
      <p:sp>
        <p:nvSpPr>
          <p:cNvPr id="15414" name="Text Box 60"/>
          <p:cNvSpPr txBox="1">
            <a:spLocks noChangeArrowheads="1"/>
          </p:cNvSpPr>
          <p:nvPr/>
        </p:nvSpPr>
        <p:spPr bwMode="auto">
          <a:xfrm>
            <a:off x="8061325" y="4505325"/>
            <a:ext cx="514350" cy="274638"/>
          </a:xfrm>
          <a:prstGeom prst="rect">
            <a:avLst/>
          </a:prstGeom>
          <a:noFill/>
          <a:ln w="9525">
            <a:noFill/>
            <a:miter lim="800000"/>
            <a:headEnd/>
            <a:tailEnd/>
          </a:ln>
        </p:spPr>
        <p:txBody>
          <a:bodyPr wrap="none">
            <a:prstTxWarp prst="textNoShape">
              <a:avLst/>
            </a:prstTxWarp>
            <a:spAutoFit/>
          </a:bodyPr>
          <a:lstStyle/>
          <a:p>
            <a:r>
              <a:rPr lang="fr-FR" sz="1200">
                <a:ea typeface="Arial" pitchFamily="-72" charset="0"/>
                <a:cs typeface="Arial" pitchFamily="-72" charset="0"/>
              </a:rPr>
              <a:t>ODP</a:t>
            </a:r>
            <a:endParaRPr lang="fr-FR" sz="1800">
              <a:ea typeface="Arial" pitchFamily="-72" charset="0"/>
              <a:cs typeface="Arial" pitchFamily="-72" charset="0"/>
            </a:endParaRPr>
          </a:p>
        </p:txBody>
      </p:sp>
      <p:pic>
        <p:nvPicPr>
          <p:cNvPr id="15415" name="Picture 61" descr="Capture d’écran 2012-11-16 à 11"/>
          <p:cNvPicPr>
            <a:picLocks noChangeAspect="1" noChangeArrowheads="1"/>
          </p:cNvPicPr>
          <p:nvPr/>
        </p:nvPicPr>
        <p:blipFill>
          <a:blip r:embed="rId28"/>
          <a:srcRect/>
          <a:stretch>
            <a:fillRect/>
          </a:stretch>
        </p:blipFill>
        <p:spPr bwMode="auto">
          <a:xfrm>
            <a:off x="228600" y="2819400"/>
            <a:ext cx="1300163" cy="1828800"/>
          </a:xfrm>
          <a:prstGeom prst="rect">
            <a:avLst/>
          </a:prstGeom>
          <a:noFill/>
          <a:ln w="9525">
            <a:solidFill>
              <a:schemeClr val="accent2"/>
            </a:solidFill>
            <a:miter lim="800000"/>
            <a:headEnd/>
            <a:tailEnd/>
          </a:ln>
        </p:spPr>
      </p:pic>
      <p:sp>
        <p:nvSpPr>
          <p:cNvPr id="15416" name="Rectangle 62"/>
          <p:cNvSpPr>
            <a:spLocks noChangeArrowheads="1"/>
          </p:cNvSpPr>
          <p:nvPr/>
        </p:nvSpPr>
        <p:spPr bwMode="auto">
          <a:xfrm>
            <a:off x="152400" y="4800600"/>
            <a:ext cx="1524000" cy="1295400"/>
          </a:xfrm>
          <a:prstGeom prst="rect">
            <a:avLst/>
          </a:prstGeom>
          <a:noFill/>
          <a:ln w="9525">
            <a:solidFill>
              <a:schemeClr val="accent2"/>
            </a:solidFill>
            <a:miter lim="800000"/>
            <a:headEnd/>
            <a:tailEnd/>
          </a:ln>
        </p:spPr>
        <p:txBody>
          <a:bodyPr wrap="none" anchor="ctr">
            <a:prstTxWarp prst="textNoShape">
              <a:avLst/>
            </a:prstTxWarp>
          </a:bodyPr>
          <a:lstStyle/>
          <a:p>
            <a:endParaRPr lang="en-US" sz="1800"/>
          </a:p>
        </p:txBody>
      </p:sp>
      <p:pic>
        <p:nvPicPr>
          <p:cNvPr id="15417" name="Picture 63" descr="Capture d’écran 2012-11-27 à 07"/>
          <p:cNvPicPr>
            <a:picLocks noChangeAspect="1" noChangeArrowheads="1"/>
          </p:cNvPicPr>
          <p:nvPr/>
        </p:nvPicPr>
        <p:blipFill>
          <a:blip r:embed="rId29"/>
          <a:srcRect/>
          <a:stretch>
            <a:fillRect/>
          </a:stretch>
        </p:blipFill>
        <p:spPr bwMode="auto">
          <a:xfrm>
            <a:off x="7832754" y="3441700"/>
            <a:ext cx="811212" cy="260350"/>
          </a:xfrm>
          <a:prstGeom prst="rect">
            <a:avLst/>
          </a:prstGeom>
          <a:noFill/>
          <a:ln w="9525">
            <a:noFill/>
            <a:miter lim="800000"/>
            <a:headEnd/>
            <a:tailEnd/>
          </a:ln>
        </p:spPr>
      </p:pic>
      <p:pic>
        <p:nvPicPr>
          <p:cNvPr id="15418" name="Picture 64" descr="Capture d’écran 2012-11-27 à 07"/>
          <p:cNvPicPr>
            <a:picLocks noChangeAspect="1" noChangeArrowheads="1"/>
          </p:cNvPicPr>
          <p:nvPr/>
        </p:nvPicPr>
        <p:blipFill>
          <a:blip r:embed="rId30"/>
          <a:srcRect/>
          <a:stretch>
            <a:fillRect/>
          </a:stretch>
        </p:blipFill>
        <p:spPr bwMode="auto">
          <a:xfrm>
            <a:off x="5129213" y="3783013"/>
            <a:ext cx="974725" cy="295275"/>
          </a:xfrm>
          <a:prstGeom prst="rect">
            <a:avLst/>
          </a:prstGeom>
          <a:noFill/>
          <a:ln w="9525">
            <a:noFill/>
            <a:miter lim="800000"/>
            <a:headEnd/>
            <a:tailEnd/>
          </a:ln>
        </p:spPr>
      </p:pic>
      <p:pic>
        <p:nvPicPr>
          <p:cNvPr id="15419" name="Picture 65" descr="Capture d’écran 2012-11-27 à 07"/>
          <p:cNvPicPr>
            <a:picLocks noChangeAspect="1" noChangeArrowheads="1"/>
          </p:cNvPicPr>
          <p:nvPr/>
        </p:nvPicPr>
        <p:blipFill>
          <a:blip r:embed="rId31"/>
          <a:srcRect/>
          <a:stretch>
            <a:fillRect/>
          </a:stretch>
        </p:blipFill>
        <p:spPr bwMode="auto">
          <a:xfrm>
            <a:off x="3506788" y="4360863"/>
            <a:ext cx="627062" cy="268287"/>
          </a:xfrm>
          <a:prstGeom prst="rect">
            <a:avLst/>
          </a:prstGeom>
          <a:noFill/>
          <a:ln w="9525">
            <a:noFill/>
            <a:miter lim="800000"/>
            <a:headEnd/>
            <a:tailEnd/>
          </a:ln>
        </p:spPr>
      </p:pic>
      <p:pic>
        <p:nvPicPr>
          <p:cNvPr id="15420" name="Picture 66" descr="Capture d’écran 2012-11-27 à 07"/>
          <p:cNvPicPr>
            <a:picLocks noChangeAspect="1" noChangeArrowheads="1"/>
          </p:cNvPicPr>
          <p:nvPr/>
        </p:nvPicPr>
        <p:blipFill>
          <a:blip r:embed="rId32"/>
          <a:srcRect/>
          <a:stretch>
            <a:fillRect/>
          </a:stretch>
        </p:blipFill>
        <p:spPr bwMode="auto">
          <a:xfrm>
            <a:off x="3578225" y="3540125"/>
            <a:ext cx="754063" cy="241300"/>
          </a:xfrm>
          <a:prstGeom prst="rect">
            <a:avLst/>
          </a:prstGeom>
          <a:noFill/>
          <a:ln w="9525">
            <a:noFill/>
            <a:miter lim="800000"/>
            <a:headEnd/>
            <a:tailEnd/>
          </a:ln>
        </p:spPr>
      </p:pic>
      <p:sp>
        <p:nvSpPr>
          <p:cNvPr id="15421" name="Text Box 67"/>
          <p:cNvSpPr txBox="1">
            <a:spLocks noChangeArrowheads="1"/>
          </p:cNvSpPr>
          <p:nvPr/>
        </p:nvSpPr>
        <p:spPr bwMode="auto">
          <a:xfrm>
            <a:off x="6321425" y="6226175"/>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pic>
        <p:nvPicPr>
          <p:cNvPr id="15428" name="Picture 68" descr="Capture d’écran 2012-11-27 à 17"/>
          <p:cNvPicPr>
            <a:picLocks noChangeAspect="1" noChangeArrowheads="1"/>
          </p:cNvPicPr>
          <p:nvPr/>
        </p:nvPicPr>
        <p:blipFill>
          <a:blip r:embed="rId33"/>
          <a:srcRect/>
          <a:stretch>
            <a:fillRect/>
          </a:stretch>
        </p:blipFill>
        <p:spPr bwMode="auto">
          <a:xfrm>
            <a:off x="3856038" y="5557838"/>
            <a:ext cx="2951162" cy="452437"/>
          </a:xfrm>
          <a:prstGeom prst="rect">
            <a:avLst/>
          </a:prstGeom>
          <a:noFill/>
        </p:spPr>
      </p:pic>
      <p:sp>
        <p:nvSpPr>
          <p:cNvPr id="46" name="ZoneTexte 45"/>
          <p:cNvSpPr txBox="1"/>
          <p:nvPr/>
        </p:nvSpPr>
        <p:spPr>
          <a:xfrm>
            <a:off x="7858148" y="3643314"/>
            <a:ext cx="928693" cy="349968"/>
          </a:xfrm>
          <a:prstGeom prst="rect">
            <a:avLst/>
          </a:prstGeom>
          <a:noFill/>
        </p:spPr>
        <p:txBody>
          <a:bodyPr wrap="square" rtlCol="0">
            <a:spAutoFit/>
          </a:bodyPr>
          <a:lstStyle/>
          <a:p>
            <a:r>
              <a:rPr lang="fr-FR" dirty="0" smtClean="0">
                <a:solidFill>
                  <a:schemeClr val="accent6">
                    <a:lumMod val="50000"/>
                  </a:schemeClr>
                </a:solidFill>
              </a:rPr>
              <a:t>SUMO</a:t>
            </a:r>
            <a:endParaRPr lang="fr-FR" dirty="0">
              <a:solidFill>
                <a:schemeClr val="accent6">
                  <a:lumMod val="50000"/>
                </a:schemeClr>
              </a:solidFill>
            </a:endParaRPr>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22238"/>
            <a:ext cx="8281988" cy="1295400"/>
          </a:xfrm>
        </p:spPr>
        <p:txBody>
          <a:bodyPr/>
          <a:lstStyle/>
          <a:p>
            <a:pPr eaLnBrk="1" hangingPunct="1"/>
            <a:r>
              <a:rPr lang="fr-FR" b="0" smtClean="0"/>
              <a:t>ONTOLOGIE vs TERMINOLOGIE</a:t>
            </a:r>
            <a:r>
              <a:rPr lang="fr-FR" smtClean="0"/>
              <a:t> </a:t>
            </a:r>
          </a:p>
        </p:txBody>
      </p:sp>
      <p:sp>
        <p:nvSpPr>
          <p:cNvPr id="12291" name="Rectangle 3"/>
          <p:cNvSpPr>
            <a:spLocks noGrp="1" noChangeArrowheads="1"/>
          </p:cNvSpPr>
          <p:nvPr>
            <p:ph type="body" idx="1"/>
          </p:nvPr>
        </p:nvSpPr>
        <p:spPr>
          <a:xfrm>
            <a:off x="1187450" y="1571613"/>
            <a:ext cx="7342188" cy="4513276"/>
          </a:xfrm>
        </p:spPr>
        <p:txBody>
          <a:bodyPr/>
          <a:lstStyle/>
          <a:p>
            <a:pPr eaLnBrk="1" hangingPunct="1">
              <a:lnSpc>
                <a:spcPct val="90000"/>
              </a:lnSpc>
            </a:pPr>
            <a:r>
              <a:rPr lang="fr-FR" sz="2600" dirty="0" smtClean="0"/>
              <a:t>3 types d’ontologies</a:t>
            </a:r>
            <a:endParaRPr lang="en-GB" sz="2600" dirty="0" smtClean="0">
              <a:cs typeface="Times New Roman" pitchFamily="18" charset="0"/>
            </a:endParaRPr>
          </a:p>
          <a:p>
            <a:pPr lvl="1" eaLnBrk="1" hangingPunct="1">
              <a:lnSpc>
                <a:spcPct val="90000"/>
              </a:lnSpc>
            </a:pPr>
            <a:r>
              <a:rPr lang="en-GB" sz="2200" dirty="0" smtClean="0">
                <a:cs typeface="Arial" pitchFamily="34" charset="0"/>
              </a:rPr>
              <a:t>1 </a:t>
            </a:r>
            <a:r>
              <a:rPr lang="fr-FR" sz="2200" dirty="0" smtClean="0">
                <a:cs typeface="Arial" pitchFamily="34" charset="0"/>
              </a:rPr>
              <a:t>Ontologie</a:t>
            </a:r>
            <a:r>
              <a:rPr lang="en-GB" sz="2200" dirty="0" smtClean="0">
                <a:cs typeface="Arial" pitchFamily="34" charset="0"/>
              </a:rPr>
              <a:t> des </a:t>
            </a:r>
            <a:r>
              <a:rPr lang="fr-FR" sz="2200" dirty="0" smtClean="0">
                <a:cs typeface="Arial" pitchFamily="34" charset="0"/>
              </a:rPr>
              <a:t>universels</a:t>
            </a:r>
            <a:r>
              <a:rPr lang="en-GB" sz="2200" dirty="0" smtClean="0">
                <a:cs typeface="Arial" pitchFamily="34" charset="0"/>
              </a:rPr>
              <a:t> de base (top level/Meta ontology)</a:t>
            </a:r>
            <a:endParaRPr lang="en-GB" sz="2200" dirty="0" smtClean="0">
              <a:cs typeface="Times New Roman" pitchFamily="18" charset="0"/>
            </a:endParaRPr>
          </a:p>
          <a:p>
            <a:pPr lvl="1" eaLnBrk="1" hangingPunct="1">
              <a:lnSpc>
                <a:spcPct val="90000"/>
              </a:lnSpc>
            </a:pPr>
            <a:r>
              <a:rPr lang="fr-FR" sz="2200" dirty="0" smtClean="0">
                <a:cs typeface="Arial" pitchFamily="34" charset="0"/>
              </a:rPr>
              <a:t>2 Ontologies de référence </a:t>
            </a:r>
          </a:p>
          <a:p>
            <a:pPr lvl="1" eaLnBrk="1" hangingPunct="1">
              <a:lnSpc>
                <a:spcPct val="90000"/>
              </a:lnSpc>
            </a:pPr>
            <a:r>
              <a:rPr lang="fr-FR" sz="2200" dirty="0" smtClean="0">
                <a:cs typeface="Arial" pitchFamily="34" charset="0"/>
              </a:rPr>
              <a:t>Ontologie pour anatomie FMA</a:t>
            </a:r>
            <a:endParaRPr lang="fr-FR" sz="2200" dirty="0" smtClean="0">
              <a:cs typeface="Times New Roman" pitchFamily="18" charset="0"/>
            </a:endParaRPr>
          </a:p>
          <a:p>
            <a:pPr lvl="1" eaLnBrk="1" hangingPunct="1">
              <a:lnSpc>
                <a:spcPct val="90000"/>
              </a:lnSpc>
            </a:pPr>
            <a:r>
              <a:rPr lang="fr-FR" sz="2200" dirty="0" smtClean="0">
                <a:cs typeface="Arial" pitchFamily="34" charset="0"/>
              </a:rPr>
              <a:t>Ontologie pour biologie</a:t>
            </a:r>
            <a:endParaRPr lang="fr-FR" sz="2200" dirty="0" smtClean="0">
              <a:cs typeface="Times New Roman" pitchFamily="18" charset="0"/>
            </a:endParaRPr>
          </a:p>
          <a:p>
            <a:pPr lvl="1" eaLnBrk="1" hangingPunct="1">
              <a:lnSpc>
                <a:spcPct val="90000"/>
              </a:lnSpc>
            </a:pPr>
            <a:r>
              <a:rPr lang="fr-FR" sz="2200" dirty="0" smtClean="0">
                <a:cs typeface="Arial" pitchFamily="34" charset="0"/>
              </a:rPr>
              <a:t>Ontologie pour interventions</a:t>
            </a:r>
            <a:endParaRPr lang="fr-FR" sz="2200" dirty="0" smtClean="0">
              <a:cs typeface="Times New Roman" pitchFamily="18" charset="0"/>
            </a:endParaRPr>
          </a:p>
          <a:p>
            <a:pPr lvl="1" eaLnBrk="1" hangingPunct="1">
              <a:lnSpc>
                <a:spcPct val="90000"/>
              </a:lnSpc>
            </a:pPr>
            <a:r>
              <a:rPr lang="fr-FR" sz="2200" dirty="0" smtClean="0">
                <a:cs typeface="Arial" pitchFamily="34" charset="0"/>
              </a:rPr>
              <a:t>3 Ontologies d’application </a:t>
            </a:r>
            <a:endParaRPr lang="fr-FR" sz="2200" dirty="0" smtClean="0">
              <a:cs typeface="Times New Roman" pitchFamily="18" charset="0"/>
            </a:endParaRPr>
          </a:p>
          <a:p>
            <a:pPr lvl="1" eaLnBrk="1" hangingPunct="1">
              <a:lnSpc>
                <a:spcPct val="90000"/>
              </a:lnSpc>
              <a:buFont typeface="Wingdings" pitchFamily="2" charset="2"/>
              <a:buNone/>
            </a:pPr>
            <a:r>
              <a:rPr lang="fr-FR" sz="2200" dirty="0" smtClean="0">
                <a:cs typeface="Arial" pitchFamily="34" charset="0"/>
              </a:rPr>
              <a:t>basées sur les terminologies </a:t>
            </a:r>
            <a:endParaRPr lang="fr-FR" sz="2200" dirty="0" smtClean="0">
              <a:cs typeface="Times New Roman" pitchFamily="18" charset="0"/>
            </a:endParaRPr>
          </a:p>
          <a:p>
            <a:pPr lvl="1" eaLnBrk="1" hangingPunct="1">
              <a:lnSpc>
                <a:spcPct val="90000"/>
              </a:lnSpc>
              <a:buFont typeface="Wingdings" pitchFamily="2" charset="2"/>
              <a:buNone/>
            </a:pPr>
            <a:endParaRPr lang="fr-FR" sz="1800" i="1" dirty="0" smtClean="0"/>
          </a:p>
        </p:txBody>
      </p:sp>
      <p:sp>
        <p:nvSpPr>
          <p:cNvPr id="4" name="Espace réservé du numéro de diapositive 3"/>
          <p:cNvSpPr>
            <a:spLocks noGrp="1"/>
          </p:cNvSpPr>
          <p:nvPr>
            <p:ph type="sldNum" idx="12"/>
          </p:nvPr>
        </p:nvSpPr>
        <p:spPr/>
        <p:txBody>
          <a:bodyPr/>
          <a:lstStyle/>
          <a:p>
            <a:pPr>
              <a:defRPr/>
            </a:pPr>
            <a:fld id="{7F3F3523-6C10-4098-AB4D-C8C6D2576347}" type="slidenum">
              <a:rPr lang="en-GB" smtClean="0"/>
              <a:pPr>
                <a:defRPr/>
              </a:pPr>
              <a:t>12</a:t>
            </a:fld>
            <a:endParaRPr lang="en-GB"/>
          </a:p>
        </p:txBody>
      </p:sp>
      <p:sp>
        <p:nvSpPr>
          <p:cNvPr id="5" name="Espace réservé du pied de page 4"/>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BFO 2.0</a:t>
            </a:r>
            <a:endParaRPr lang="fr-FR"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13</a:t>
            </a:fld>
            <a:endParaRPr lang="en-GB"/>
          </a:p>
        </p:txBody>
      </p:sp>
      <p:pic>
        <p:nvPicPr>
          <p:cNvPr id="6" name="Picture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87450" y="2200655"/>
            <a:ext cx="7342188" cy="33837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5"/>
          <p:cNvGraphicFramePr>
            <a:graphicFrameLocks noGrp="1"/>
          </p:cNvGraphicFramePr>
          <p:nvPr/>
        </p:nvGraphicFramePr>
        <p:xfrm>
          <a:off x="109538" y="1214438"/>
          <a:ext cx="8534400" cy="5101852"/>
        </p:xfrm>
        <a:graphic>
          <a:graphicData uri="http://schemas.openxmlformats.org/drawingml/2006/table">
            <a:tbl>
              <a:tblPr/>
              <a:tblGrid>
                <a:gridCol w="1908175"/>
                <a:gridCol w="1125499"/>
                <a:gridCol w="1233526"/>
                <a:gridCol w="1295400"/>
                <a:gridCol w="1300163"/>
                <a:gridCol w="1671637"/>
              </a:tblGrid>
              <a:tr h="71171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cs typeface="Arial" charset="0"/>
                        </a:rPr>
                        <a:t>                     </a:t>
                      </a:r>
                      <a:r>
                        <a:rPr kumimoji="0" lang="en-US" sz="1600" b="1" i="0" u="none" strike="noStrike" cap="none" normalizeH="0" baseline="0" dirty="0" smtClean="0">
                          <a:ln>
                            <a:noFill/>
                          </a:ln>
                          <a:solidFill>
                            <a:schemeClr val="tx1"/>
                          </a:solidFill>
                          <a:effectLst/>
                          <a:latin typeface="+mj-lt"/>
                          <a:cs typeface="Arial" charset="0"/>
                        </a:rPr>
                        <a:t>RELATION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Arial" charset="0"/>
                        </a:rPr>
                        <a:t>                TO TIME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j-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cs typeface="Arial" charset="0"/>
                        </a:rPr>
                        <a:t> </a:t>
                      </a:r>
                      <a:endParaRPr kumimoji="0" lang="en-US" sz="1600" b="1" i="0" u="none" strike="noStrike" cap="none" normalizeH="0" baseline="0" dirty="0" smtClean="0">
                        <a:ln>
                          <a:noFill/>
                        </a:ln>
                        <a:solidFill>
                          <a:schemeClr val="tx1"/>
                        </a:solidFill>
                        <a:effectLst/>
                        <a:latin typeface="+mj-l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Arial" charset="0"/>
                        </a:rPr>
                        <a:t> GRANULARITY</a:t>
                      </a: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mj-lt"/>
                          <a:cs typeface="Arial" charset="0"/>
                        </a:rPr>
                        <a:t>CONTINUANT</a:t>
                      </a:r>
                      <a:endParaRPr kumimoji="0" lang="en-US" sz="1600" b="1" i="1"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mj-lt"/>
                          <a:cs typeface="Arial" charset="0"/>
                        </a:rPr>
                        <a:t>OCCURRENT</a:t>
                      </a:r>
                      <a:endParaRPr kumimoji="0" lang="en-US" sz="1600" b="1" i="1"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828257">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j-lt"/>
                          <a:cs typeface="Arial" charset="0"/>
                        </a:rPr>
                        <a:t>INDEPENDENT</a:t>
                      </a:r>
                      <a:endParaRPr kumimoji="0" lang="en-US" sz="1600" b="1" i="0" u="none" strike="noStrike" cap="none" normalizeH="0" baseline="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j-lt"/>
                          <a:cs typeface="Arial" charset="0"/>
                        </a:rPr>
                        <a:t>DEPENDENT</a:t>
                      </a:r>
                      <a:endParaRPr kumimoji="0" lang="en-US" sz="1600" b="1" i="0" u="none" strike="noStrike" cap="none" normalizeH="0" baseline="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mj-lt"/>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1493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mj-lt"/>
                          <a:cs typeface="Arial" charset="0"/>
                        </a:rPr>
                        <a:t>ORGAN AND</a:t>
                      </a:r>
                      <a:endParaRPr kumimoji="0" lang="en-US" sz="1600" b="1" i="1"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mj-lt"/>
                          <a:cs typeface="Arial" charset="0"/>
                        </a:rPr>
                        <a:t>ORGANISM</a:t>
                      </a:r>
                      <a:endParaRPr kumimoji="0" lang="en-US" sz="1600" b="1" i="1" u="none" strike="noStrike" cap="none" normalizeH="0" baseline="0" dirty="0" smtClean="0">
                        <a:ln>
                          <a:noFill/>
                        </a:ln>
                        <a:solidFill>
                          <a:schemeClr val="tx1"/>
                        </a:solidFill>
                        <a:effectLst/>
                        <a:latin typeface="+mj-lt"/>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Organism</a:t>
                      </a:r>
                      <a:endParaRPr kumimoji="0" lang="en-US" sz="1600" b="1"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(NCBI</a:t>
                      </a:r>
                      <a:endParaRPr kumimoji="0" lang="en-US" sz="1600" b="1"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Taxonomy)</a:t>
                      </a:r>
                      <a:endParaRPr kumimoji="0" lang="en-US" sz="1600" b="1" i="0"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cs typeface="Times New Roman" pitchFamily="18" charset="0"/>
                        </a:rPr>
                        <a:t>Anatomical Entity</a:t>
                      </a:r>
                      <a:endParaRPr kumimoji="0" lang="en-US" sz="2000" b="1"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(FMA, CARO</a:t>
                      </a:r>
                      <a:r>
                        <a:rPr kumimoji="0" lang="en-US" sz="1600" b="1" i="0" u="none" strike="noStrike" cap="none" normalizeH="0" baseline="0" dirty="0" smtClean="0">
                          <a:ln>
                            <a:noFill/>
                          </a:ln>
                          <a:solidFill>
                            <a:schemeClr val="tx1"/>
                          </a:solidFill>
                          <a:effectLst/>
                          <a:latin typeface="+mj-lt"/>
                          <a:cs typeface="Times New Roman" pitchFamily="18" charset="0"/>
                        </a:rPr>
                        <a:t>)</a:t>
                      </a:r>
                      <a:endParaRPr kumimoji="0" lang="en-US" sz="1600" b="1" i="0"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cs typeface="Times New Roman" pitchFamily="18" charset="0"/>
                        </a:rPr>
                        <a:t>Organ</a:t>
                      </a:r>
                      <a:endParaRPr kumimoji="0" lang="en-US" sz="2000" b="1"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cs typeface="Times New Roman" pitchFamily="18" charset="0"/>
                        </a:rPr>
                        <a:t>Function</a:t>
                      </a:r>
                      <a:endParaRPr kumimoji="0" lang="en-US" sz="2000" b="1"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Times New Roman" pitchFamily="18" charset="0"/>
                        </a:rPr>
                        <a:t>(</a:t>
                      </a:r>
                      <a:r>
                        <a:rPr kumimoji="0" lang="en-US" sz="1000" b="1" i="0" u="none" strike="noStrike" cap="none" normalizeH="0" baseline="0" dirty="0" smtClean="0">
                          <a:ln>
                            <a:noFill/>
                          </a:ln>
                          <a:solidFill>
                            <a:schemeClr val="tx1"/>
                          </a:solidFill>
                          <a:effectLst/>
                          <a:latin typeface="+mj-lt"/>
                          <a:cs typeface="Times New Roman" pitchFamily="18" charset="0"/>
                        </a:rPr>
                        <a:t>FMP, CPRO</a:t>
                      </a:r>
                      <a:r>
                        <a:rPr kumimoji="0" lang="en-US" sz="1600" b="1" i="0" u="none" strike="noStrike" cap="none" normalizeH="0" baseline="0" dirty="0" smtClean="0">
                          <a:ln>
                            <a:noFill/>
                          </a:ln>
                          <a:solidFill>
                            <a:schemeClr val="tx1"/>
                          </a:solidFill>
                          <a:effectLst/>
                          <a:latin typeface="+mj-lt"/>
                          <a:cs typeface="Times New Roman" pitchFamily="18" charset="0"/>
                        </a:rPr>
                        <a:t>)</a:t>
                      </a:r>
                      <a:endParaRPr kumimoji="0" lang="en-US" sz="1600" b="1" i="0"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j-lt"/>
                          <a:cs typeface="Times New Roman" pitchFamily="18" charset="0"/>
                        </a:rPr>
                        <a:t>Phenotypic Quality</a:t>
                      </a:r>
                      <a:br>
                        <a:rPr kumimoji="0" lang="en-US" sz="1600" b="0" i="0" u="none" strike="noStrike" cap="none" normalizeH="0" baseline="0" smtClean="0">
                          <a:ln>
                            <a:noFill/>
                          </a:ln>
                          <a:solidFill>
                            <a:schemeClr val="tx1"/>
                          </a:solidFill>
                          <a:effectLst/>
                          <a:latin typeface="+mj-lt"/>
                          <a:cs typeface="Times New Roman" pitchFamily="18" charset="0"/>
                        </a:rPr>
                      </a:br>
                      <a:r>
                        <a:rPr kumimoji="0" lang="en-US" sz="1600" b="0" i="0" u="none" strike="noStrike" cap="none" normalizeH="0" baseline="0" smtClean="0">
                          <a:ln>
                            <a:noFill/>
                          </a:ln>
                          <a:solidFill>
                            <a:schemeClr val="tx1"/>
                          </a:solidFill>
                          <a:effectLst/>
                          <a:latin typeface="+mj-lt"/>
                          <a:cs typeface="Times New Roman" pitchFamily="18" charset="0"/>
                        </a:rPr>
                        <a:t>(PaTO)</a:t>
                      </a:r>
                      <a:endParaRPr kumimoji="0" lang="en-US" sz="1600" b="0" i="0" u="none" strike="noStrike" cap="none" normalizeH="0" baseline="0" smtClean="0">
                        <a:ln>
                          <a:noFill/>
                        </a:ln>
                        <a:solidFill>
                          <a:schemeClr val="tx1"/>
                        </a:solidFill>
                        <a:effectLst/>
                        <a:latin typeface="+mj-lt"/>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cs typeface="Times New Roman" pitchFamily="18" charset="0"/>
                        </a:rPr>
                        <a:t>Biological Process</a:t>
                      </a:r>
                      <a:endParaRPr kumimoji="0" lang="en-US" sz="2000" b="1" i="0" u="none" strike="noStrike" cap="none" normalizeH="0" baseline="0" dirty="0" smtClean="0">
                        <a:ln>
                          <a:noFill/>
                        </a:ln>
                        <a:solidFill>
                          <a:schemeClr val="tx1"/>
                        </a:solidFill>
                        <a:effectLst/>
                        <a:latin typeface="+mj-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Arial" charset="0"/>
                        </a:rPr>
                        <a:t>(Activity)</a:t>
                      </a: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10193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mj-lt"/>
                          <a:cs typeface="Arial" charset="0"/>
                        </a:rPr>
                        <a:t>CELL AND CELLULAR COMPONENT</a:t>
                      </a:r>
                      <a:endParaRPr kumimoji="0" lang="en-US" sz="1600" b="1" i="1" u="none" strike="noStrike" cap="none" normalizeH="0" baseline="0" dirty="0" smtClean="0">
                        <a:ln>
                          <a:noFill/>
                        </a:ln>
                        <a:solidFill>
                          <a:schemeClr val="tx1"/>
                        </a:solidFill>
                        <a:effectLst/>
                        <a:latin typeface="+mj-lt"/>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j-lt"/>
                          <a:cs typeface="Times New Roman" pitchFamily="18" charset="0"/>
                        </a:rPr>
                        <a:t>Cell</a:t>
                      </a:r>
                      <a:endParaRPr kumimoji="0" lang="en-US" sz="1600" b="1" i="0" u="none" strike="noStrike" cap="none" normalizeH="0" baseline="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j-lt"/>
                          <a:cs typeface="Times New Roman" pitchFamily="18" charset="0"/>
                        </a:rPr>
                        <a:t>(CL)</a:t>
                      </a:r>
                      <a:endParaRPr kumimoji="0" lang="en-US" sz="1600" b="1" i="0" u="none" strike="noStrike" cap="none" normalizeH="0" baseline="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Cellular Component</a:t>
                      </a:r>
                      <a:endParaRPr kumimoji="0" lang="en-US" sz="1600" b="0"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(FMA, GO)</a:t>
                      </a:r>
                      <a:endParaRPr kumimoji="0" lang="en-US" sz="1600" b="0" i="0"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Cellular Function</a:t>
                      </a:r>
                      <a:endParaRPr kumimoji="0" lang="en-US" sz="1600" b="1"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(GO)</a:t>
                      </a:r>
                      <a:endParaRPr kumimoji="0" lang="en-US" sz="1600" b="1" i="0"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10193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mj-lt"/>
                          <a:cs typeface="Arial" charset="0"/>
                        </a:rPr>
                        <a:t>MOLECULE</a:t>
                      </a:r>
                      <a:endParaRPr kumimoji="0" lang="en-US" sz="1600" b="1" i="1" u="none" strike="noStrike" cap="none" normalizeH="0" baseline="0" dirty="0" smtClean="0">
                        <a:ln>
                          <a:noFill/>
                        </a:ln>
                        <a:solidFill>
                          <a:schemeClr val="tx1"/>
                        </a:solidFill>
                        <a:effectLst/>
                        <a:latin typeface="+mj-lt"/>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Molecule</a:t>
                      </a:r>
                      <a:endParaRPr kumimoji="0" lang="en-US" sz="1600" b="1"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a:t>
                      </a:r>
                      <a:r>
                        <a:rPr kumimoji="0" lang="en-US" sz="1600" b="0" i="0" u="none" strike="noStrike" cap="none" normalizeH="0" baseline="0" dirty="0" err="1" smtClean="0">
                          <a:ln>
                            <a:noFill/>
                          </a:ln>
                          <a:solidFill>
                            <a:schemeClr val="tx1"/>
                          </a:solidFill>
                          <a:effectLst/>
                          <a:latin typeface="+mj-lt"/>
                          <a:cs typeface="Times New Roman" pitchFamily="18" charset="0"/>
                        </a:rPr>
                        <a:t>ChEBI</a:t>
                      </a:r>
                      <a:r>
                        <a:rPr kumimoji="0" lang="en-US" sz="1600" b="0" i="0" u="none" strike="noStrike" cap="none" normalizeH="0" baseline="0" dirty="0" smtClean="0">
                          <a:ln>
                            <a:noFill/>
                          </a:ln>
                          <a:solidFill>
                            <a:schemeClr val="tx1"/>
                          </a:solidFill>
                          <a:effectLst/>
                          <a:latin typeface="+mj-lt"/>
                          <a:cs typeface="Times New Roman" pitchFamily="18" charset="0"/>
                        </a:rPr>
                        <a:t>, SO,</a:t>
                      </a:r>
                      <a:endParaRPr kumimoji="0" lang="en-US" sz="1600" b="1"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j-lt"/>
                          <a:cs typeface="Times New Roman" pitchFamily="18" charset="0"/>
                        </a:rPr>
                        <a:t>RnaO</a:t>
                      </a:r>
                      <a:r>
                        <a:rPr kumimoji="0" lang="en-US" sz="1600" b="0" i="0" u="none" strike="noStrike" cap="none" normalizeH="0" baseline="0" dirty="0" smtClean="0">
                          <a:ln>
                            <a:noFill/>
                          </a:ln>
                          <a:solidFill>
                            <a:schemeClr val="tx1"/>
                          </a:solidFill>
                          <a:effectLst/>
                          <a:latin typeface="+mj-lt"/>
                          <a:cs typeface="Times New Roman" pitchFamily="18" charset="0"/>
                        </a:rPr>
                        <a:t>, </a:t>
                      </a:r>
                      <a:r>
                        <a:rPr kumimoji="0" lang="en-US" sz="1600" b="0" i="0" u="none" strike="noStrike" cap="none" normalizeH="0" baseline="0" dirty="0" err="1" smtClean="0">
                          <a:ln>
                            <a:noFill/>
                          </a:ln>
                          <a:solidFill>
                            <a:schemeClr val="tx1"/>
                          </a:solidFill>
                          <a:effectLst/>
                          <a:latin typeface="+mj-lt"/>
                          <a:cs typeface="Times New Roman" pitchFamily="18" charset="0"/>
                        </a:rPr>
                        <a:t>PrO</a:t>
                      </a:r>
                      <a:r>
                        <a:rPr kumimoji="0" lang="en-US" sz="1600" b="0" i="0" u="none" strike="noStrike" cap="none" normalizeH="0" baseline="0" dirty="0" smtClean="0">
                          <a:ln>
                            <a:noFill/>
                          </a:ln>
                          <a:solidFill>
                            <a:schemeClr val="tx1"/>
                          </a:solidFill>
                          <a:effectLst/>
                          <a:latin typeface="+mj-lt"/>
                          <a:cs typeface="Times New Roman" pitchFamily="18" charset="0"/>
                        </a:rPr>
                        <a:t>)</a:t>
                      </a:r>
                      <a:endParaRPr kumimoji="0" lang="en-US" sz="1600" b="1" i="0"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Molecular Function</a:t>
                      </a:r>
                      <a:endParaRPr kumimoji="0" lang="en-US" sz="1600" b="0"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(GO)</a:t>
                      </a:r>
                      <a:endParaRPr kumimoji="0" lang="en-US" sz="1600" b="0" i="0"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Molecular Process</a:t>
                      </a:r>
                      <a:endParaRPr kumimoji="0" lang="en-US" sz="1600" b="1" i="0" u="none" strike="noStrike" cap="none" normalizeH="0" baseline="0" dirty="0" smtClean="0">
                        <a:ln>
                          <a:noFill/>
                        </a:ln>
                        <a:solidFill>
                          <a:schemeClr val="tx1"/>
                        </a:solidFill>
                        <a:effectLst/>
                        <a:latin typeface="+mj-l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(GO)</a:t>
                      </a:r>
                      <a:endParaRPr kumimoji="0" lang="en-US" sz="1600" b="1" i="0" u="none" strike="noStrike" cap="none" normalizeH="0" baseline="0" dirty="0" smtClean="0">
                        <a:ln>
                          <a:noFill/>
                        </a:ln>
                        <a:solidFill>
                          <a:schemeClr val="tx1"/>
                        </a:solidFill>
                        <a:effectLst/>
                        <a:latin typeface="+mj-lt"/>
                        <a:cs typeface="Arial"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r>
            </a:tbl>
          </a:graphicData>
        </a:graphic>
      </p:graphicFrame>
      <p:sp>
        <p:nvSpPr>
          <p:cNvPr id="24612" name="Titel 1"/>
          <p:cNvSpPr>
            <a:spLocks noGrp="1"/>
          </p:cNvSpPr>
          <p:nvPr>
            <p:ph type="title"/>
          </p:nvPr>
        </p:nvSpPr>
        <p:spPr>
          <a:xfrm>
            <a:off x="214313" y="122238"/>
            <a:ext cx="7715250" cy="806450"/>
          </a:xfrm>
        </p:spPr>
        <p:txBody>
          <a:bodyPr/>
          <a:lstStyle/>
          <a:p>
            <a:pPr eaLnBrk="1" hangingPunct="1"/>
            <a:r>
              <a:rPr lang="de-DE" sz="2400" smtClean="0">
                <a:solidFill>
                  <a:schemeClr val="tx1"/>
                </a:solidFill>
              </a:rPr>
              <a:t>An Ontology shall define the main characteristics of the categories as in the OBO Foundry: vision</a:t>
            </a:r>
          </a:p>
        </p:txBody>
      </p:sp>
      <p:sp>
        <p:nvSpPr>
          <p:cNvPr id="24613" name="Textfeld 4"/>
          <p:cNvSpPr txBox="1">
            <a:spLocks noChangeArrowheads="1"/>
          </p:cNvSpPr>
          <p:nvPr/>
        </p:nvSpPr>
        <p:spPr bwMode="auto">
          <a:xfrm>
            <a:off x="0" y="6297613"/>
            <a:ext cx="8643938" cy="600075"/>
          </a:xfrm>
          <a:prstGeom prst="rect">
            <a:avLst/>
          </a:prstGeom>
          <a:noFill/>
          <a:ln w="9525">
            <a:noFill/>
            <a:miter lim="800000"/>
            <a:headEnd/>
            <a:tailEnd/>
          </a:ln>
        </p:spPr>
        <p:txBody>
          <a:bodyPr>
            <a:spAutoFit/>
          </a:bodyPr>
          <a:lstStyle/>
          <a:p>
            <a:endParaRPr lang="en-US" sz="1100"/>
          </a:p>
          <a:p>
            <a:r>
              <a:rPr lang="en-US" sz="1100"/>
              <a:t>Smith B et al. The OBO Foundry: coordinated evolution of ontologies to support biomedical data integration. </a:t>
            </a:r>
            <a:br>
              <a:rPr lang="en-US" sz="1100"/>
            </a:br>
            <a:r>
              <a:rPr lang="en-US" sz="1100"/>
              <a:t>Nat Biotechnol. 2007 Nov;25(11):1251-5.</a:t>
            </a:r>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14</a:t>
            </a:fld>
            <a:endParaRPr lang="en-GB"/>
          </a:p>
        </p:txBody>
      </p:sp>
      <p:sp>
        <p:nvSpPr>
          <p:cNvPr id="6" name="Espace réservé du pied de page 5"/>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a:xfrm>
            <a:off x="457200" y="122238"/>
            <a:ext cx="7543800" cy="806450"/>
          </a:xfrm>
        </p:spPr>
        <p:txBody>
          <a:bodyPr/>
          <a:lstStyle/>
          <a:p>
            <a:pPr eaLnBrk="1"/>
            <a:r>
              <a:rPr lang="it-IT" dirty="0" smtClean="0">
                <a:solidFill>
                  <a:schemeClr val="tx1"/>
                </a:solidFill>
              </a:rPr>
              <a:t>					SUMO</a:t>
            </a:r>
          </a:p>
        </p:txBody>
      </p:sp>
      <p:pic>
        <p:nvPicPr>
          <p:cNvPr id="50179" name="Immagine 3"/>
          <p:cNvPicPr>
            <a:picLocks noChangeAspect="1"/>
          </p:cNvPicPr>
          <p:nvPr/>
        </p:nvPicPr>
        <p:blipFill>
          <a:blip r:embed="rId2"/>
          <a:srcRect b="50000"/>
          <a:stretch>
            <a:fillRect/>
          </a:stretch>
        </p:blipFill>
        <p:spPr bwMode="auto">
          <a:xfrm>
            <a:off x="977900" y="857250"/>
            <a:ext cx="7221538" cy="3817938"/>
          </a:xfrm>
          <a:prstGeom prst="rect">
            <a:avLst/>
          </a:prstGeom>
          <a:noFill/>
          <a:ln w="9525">
            <a:noFill/>
            <a:miter lim="800000"/>
            <a:headEnd/>
            <a:tailEnd/>
          </a:ln>
        </p:spPr>
      </p:pic>
      <p:sp>
        <p:nvSpPr>
          <p:cNvPr id="50180" name="Fumetto 3 5"/>
          <p:cNvSpPr>
            <a:spLocks noChangeArrowheads="1"/>
          </p:cNvSpPr>
          <p:nvPr/>
        </p:nvSpPr>
        <p:spPr bwMode="auto">
          <a:xfrm>
            <a:off x="500063" y="4714875"/>
            <a:ext cx="8512175" cy="1728788"/>
          </a:xfrm>
          <a:prstGeom prst="wedgeEllipseCallout">
            <a:avLst>
              <a:gd name="adj1" fmla="val 9366"/>
              <a:gd name="adj2" fmla="val -104176"/>
            </a:avLst>
          </a:prstGeom>
          <a:solidFill>
            <a:srgbClr val="00B8FF"/>
          </a:solidFill>
          <a:ln w="9525">
            <a:solidFill>
              <a:schemeClr val="tx1"/>
            </a:solidFill>
            <a:round/>
            <a:headEnd/>
            <a:tailEnd/>
          </a:ln>
        </p:spPr>
        <p:txBody>
          <a:bodyPr lIns="82945" tIns="41473" rIns="82945" bIns="41473"/>
          <a:lstStyle/>
          <a:p>
            <a:r>
              <a:rPr lang="it-IT"/>
              <a:t>"The class of things that happen and have temporal parts or stages. Examples include </a:t>
            </a:r>
            <a:r>
              <a:rPr lang="it-IT" b="1"/>
              <a:t>extended events </a:t>
            </a:r>
            <a:r>
              <a:rPr lang="it-IT"/>
              <a:t>like a </a:t>
            </a:r>
            <a:r>
              <a:rPr lang="it-IT" i="1"/>
              <a:t>football match </a:t>
            </a:r>
            <a:r>
              <a:rPr lang="it-IT"/>
              <a:t>or a </a:t>
            </a:r>
            <a:r>
              <a:rPr lang="it-IT" i="1"/>
              <a:t>race</a:t>
            </a:r>
            <a:r>
              <a:rPr lang="it-IT"/>
              <a:t>, </a:t>
            </a:r>
            <a:r>
              <a:rPr lang="it-IT" b="1"/>
              <a:t>actions</a:t>
            </a:r>
            <a:r>
              <a:rPr lang="it-IT"/>
              <a:t> like </a:t>
            </a:r>
            <a:r>
              <a:rPr lang="it-IT" i="1"/>
              <a:t>Pursuing</a:t>
            </a:r>
            <a:r>
              <a:rPr lang="it-IT"/>
              <a:t> and </a:t>
            </a:r>
            <a:r>
              <a:rPr lang="it-IT" i="1"/>
              <a:t>Reading</a:t>
            </a:r>
            <a:r>
              <a:rPr lang="it-IT"/>
              <a:t>, and </a:t>
            </a:r>
            <a:r>
              <a:rPr lang="it-IT" b="1"/>
              <a:t>biological processes</a:t>
            </a:r>
            <a:r>
              <a:rPr lang="it-IT"/>
              <a:t>. Note that a Process may have participants 'inside' it which are Objects, such as the players in a football match. </a:t>
            </a:r>
          </a:p>
          <a:p>
            <a:endParaRPr lang="it-IT"/>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15</a:t>
            </a:fld>
            <a:endParaRPr lang="en-GB"/>
          </a:p>
        </p:txBody>
      </p:sp>
      <p:sp>
        <p:nvSpPr>
          <p:cNvPr id="6" name="Espace réservé du pied de page 5"/>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ppendicite-corre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0" y="1279770"/>
            <a:ext cx="9144000" cy="4728308"/>
          </a:xfrm>
          <a:prstGeom prst="rect">
            <a:avLst/>
          </a:prstGeom>
        </p:spPr>
      </p:pic>
      <p:sp>
        <p:nvSpPr>
          <p:cNvPr id="2" name="Titre 1"/>
          <p:cNvSpPr>
            <a:spLocks noGrp="1"/>
          </p:cNvSpPr>
          <p:nvPr>
            <p:ph type="title"/>
          </p:nvPr>
        </p:nvSpPr>
        <p:spPr>
          <a:xfrm>
            <a:off x="107504" y="823499"/>
            <a:ext cx="4416786" cy="1475152"/>
          </a:xfrm>
        </p:spPr>
        <p:txBody>
          <a:bodyPr>
            <a:normAutofit/>
          </a:bodyPr>
          <a:lstStyle/>
          <a:p>
            <a:pPr algn="l"/>
            <a:r>
              <a:rPr lang="fr-FR" sz="3200" dirty="0" err="1" smtClean="0"/>
              <a:t>Lerudi</a:t>
            </a:r>
            <a:r>
              <a:rPr lang="fr-FR" sz="3200" dirty="0" smtClean="0"/>
              <a:t> : </a:t>
            </a:r>
            <a:br>
              <a:rPr lang="fr-FR" sz="3200" dirty="0" smtClean="0"/>
            </a:br>
            <a:r>
              <a:rPr lang="fr-FR" sz="3200" dirty="0"/>
              <a:t>E</a:t>
            </a:r>
            <a:r>
              <a:rPr lang="fr-FR" sz="3200" dirty="0" smtClean="0"/>
              <a:t>xtrait de l’ontologie</a:t>
            </a:r>
            <a:endParaRPr lang="fr-FR" sz="3200" dirty="0"/>
          </a:p>
        </p:txBody>
      </p:sp>
      <p:sp>
        <p:nvSpPr>
          <p:cNvPr id="3" name="Espace réservé du pied de page 2"/>
          <p:cNvSpPr>
            <a:spLocks noGrp="1"/>
          </p:cNvSpPr>
          <p:nvPr>
            <p:ph type="ftr" idx="11"/>
          </p:nvPr>
        </p:nvSpPr>
        <p:spPr/>
        <p:txBody>
          <a:bodyPr/>
          <a:lstStyle/>
          <a:p>
            <a:pPr>
              <a:defRPr/>
            </a:pPr>
            <a:r>
              <a:rPr lang="fr-FR" smtClean="0"/>
              <a:t>JM Rodrigues JIAE Saint Etienne 16 mai 2014</a:t>
            </a:r>
            <a:endParaRPr lang="en-GB"/>
          </a:p>
        </p:txBody>
      </p:sp>
      <p:sp>
        <p:nvSpPr>
          <p:cNvPr id="4" name="Espace réservé du numéro de diapositive 3"/>
          <p:cNvSpPr>
            <a:spLocks noGrp="1"/>
          </p:cNvSpPr>
          <p:nvPr>
            <p:ph type="sldNum" idx="12"/>
          </p:nvPr>
        </p:nvSpPr>
        <p:spPr/>
        <p:txBody>
          <a:bodyPr/>
          <a:lstStyle/>
          <a:p>
            <a:pPr>
              <a:defRPr/>
            </a:pPr>
            <a:fld id="{7F3F3523-6C10-4098-AB4D-C8C6D2576347}" type="slidenum">
              <a:rPr lang="en-GB" smtClean="0"/>
              <a:pPr>
                <a:defRPr/>
              </a:pPr>
              <a:t>16</a:t>
            </a:fld>
            <a:endParaRPr lang="en-GB"/>
          </a:p>
        </p:txBody>
      </p:sp>
    </p:spTree>
    <p:extLst>
      <p:ext uri="{BB962C8B-B14F-4D97-AF65-F5344CB8AC3E}">
        <p14:creationId xmlns:p14="http://schemas.microsoft.com/office/powerpoint/2010/main" val="30843673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des méthodes sémantiques</a:t>
            </a:r>
            <a:endParaRPr lang="fr-FR" dirty="0"/>
          </a:p>
        </p:txBody>
      </p:sp>
      <p:sp>
        <p:nvSpPr>
          <p:cNvPr id="3" name="Espace réservé du contenu 2"/>
          <p:cNvSpPr>
            <a:spLocks noGrp="1"/>
          </p:cNvSpPr>
          <p:nvPr>
            <p:ph idx="1"/>
          </p:nvPr>
        </p:nvSpPr>
        <p:spPr/>
        <p:txBody>
          <a:bodyPr/>
          <a:lstStyle/>
          <a:p>
            <a:r>
              <a:rPr lang="fr-FR" dirty="0" smtClean="0"/>
              <a:t>EN/ISO1828</a:t>
            </a:r>
          </a:p>
          <a:p>
            <a:endParaRPr lang="fr-FR" dirty="0" smtClean="0"/>
          </a:p>
          <a:p>
            <a:r>
              <a:rPr lang="fr-FR" dirty="0" smtClean="0"/>
              <a:t>OMS Sécurité du Patient</a:t>
            </a:r>
            <a:endParaRPr lang="fr-FR"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5707063" y="6524625"/>
            <a:ext cx="2897187" cy="198438"/>
          </a:xfrm>
          <a:prstGeom prst="rect">
            <a:avLst/>
          </a:prstGeom>
          <a:noFill/>
          <a:ln w="9525">
            <a:noFill/>
            <a:round/>
            <a:headEnd/>
            <a:tailEnd/>
          </a:ln>
          <a:effectLst/>
        </p:spPr>
        <p:txBody>
          <a:bodyPr lIns="90000" tIns="46800" rIns="90000" bIns="46800" anchor="b"/>
          <a:lstStyle/>
          <a:p>
            <a:pPr algn="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i="1">
              <a:solidFill>
                <a:srgbClr val="FFFFFF"/>
              </a:solidFill>
            </a:endParaRPr>
          </a:p>
        </p:txBody>
      </p:sp>
      <p:sp>
        <p:nvSpPr>
          <p:cNvPr id="65539" name="Text Box 2"/>
          <p:cNvSpPr txBox="1">
            <a:spLocks noChangeArrowheads="1"/>
          </p:cNvSpPr>
          <p:nvPr/>
        </p:nvSpPr>
        <p:spPr bwMode="auto">
          <a:xfrm>
            <a:off x="1187450" y="293688"/>
            <a:ext cx="6986588" cy="1408112"/>
          </a:xfrm>
          <a:prstGeom prst="rect">
            <a:avLst/>
          </a:prstGeom>
          <a:noFill/>
          <a:ln w="9525">
            <a:noFill/>
            <a:round/>
            <a:headEnd/>
            <a:tailEnd/>
          </a:ln>
          <a:effectLst/>
        </p:spPr>
        <p:txBody>
          <a:bodyPr anchor="b"/>
          <a:lstStyle/>
          <a:p>
            <a:pPr algn="l">
              <a:lnSpc>
                <a:spcPct val="90000"/>
              </a:lnSpc>
              <a:buClr>
                <a:srgbClr val="0066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rgbClr val="006666"/>
                </a:solidFill>
              </a:rPr>
              <a:t>UML diagram </a:t>
            </a:r>
            <a:r>
              <a:rPr lang="en-GB" sz="3200" b="1" dirty="0" smtClean="0">
                <a:solidFill>
                  <a:srgbClr val="006666"/>
                </a:solidFill>
              </a:rPr>
              <a:t> </a:t>
            </a:r>
            <a:r>
              <a:rPr lang="en-GB" sz="3200" b="1" dirty="0">
                <a:solidFill>
                  <a:srgbClr val="006666"/>
                </a:solidFill>
              </a:rPr>
              <a:t>EN/ISO1828</a:t>
            </a:r>
            <a:br>
              <a:rPr lang="en-GB" sz="3200" b="1" dirty="0">
                <a:solidFill>
                  <a:srgbClr val="006666"/>
                </a:solidFill>
              </a:rPr>
            </a:br>
            <a:r>
              <a:rPr lang="en-GB" sz="3200" b="1" dirty="0" err="1" smtClean="0">
                <a:solidFill>
                  <a:srgbClr val="006666"/>
                </a:solidFill>
              </a:rPr>
              <a:t>Systèmes</a:t>
            </a:r>
            <a:r>
              <a:rPr lang="en-GB" sz="3200" b="1" dirty="0" smtClean="0">
                <a:solidFill>
                  <a:srgbClr val="006666"/>
                </a:solidFill>
              </a:rPr>
              <a:t> </a:t>
            </a:r>
            <a:r>
              <a:rPr lang="en-GB" sz="3200" b="1" dirty="0" err="1" smtClean="0">
                <a:solidFill>
                  <a:srgbClr val="006666"/>
                </a:solidFill>
              </a:rPr>
              <a:t>Terminologiques</a:t>
            </a:r>
            <a:r>
              <a:rPr lang="en-GB" sz="3200" b="1" dirty="0" smtClean="0">
                <a:solidFill>
                  <a:srgbClr val="006666"/>
                </a:solidFill>
              </a:rPr>
              <a:t> des interventions </a:t>
            </a:r>
            <a:r>
              <a:rPr lang="en-GB" sz="3200" b="1" dirty="0" err="1" smtClean="0">
                <a:solidFill>
                  <a:srgbClr val="006666"/>
                </a:solidFill>
              </a:rPr>
              <a:t>chirurgicales</a:t>
            </a:r>
            <a:endParaRPr lang="en-GB" sz="3200" b="1" dirty="0">
              <a:solidFill>
                <a:srgbClr val="006666"/>
              </a:solidFill>
            </a:endParaRPr>
          </a:p>
        </p:txBody>
      </p:sp>
      <p:grpSp>
        <p:nvGrpSpPr>
          <p:cNvPr id="2" name="Group 3"/>
          <p:cNvGrpSpPr>
            <a:grpSpLocks/>
          </p:cNvGrpSpPr>
          <p:nvPr/>
        </p:nvGrpSpPr>
        <p:grpSpPr bwMode="auto">
          <a:xfrm>
            <a:off x="2232025" y="1700213"/>
            <a:ext cx="5253038" cy="4384675"/>
            <a:chOff x="1406" y="1071"/>
            <a:chExt cx="3309" cy="2762"/>
          </a:xfrm>
        </p:grpSpPr>
        <p:pic>
          <p:nvPicPr>
            <p:cNvPr id="65544" name="Picture 4"/>
            <p:cNvPicPr>
              <a:picLocks noChangeAspect="1" noChangeArrowheads="1"/>
            </p:cNvPicPr>
            <p:nvPr/>
          </p:nvPicPr>
          <p:blipFill>
            <a:blip r:embed="rId3"/>
            <a:srcRect/>
            <a:stretch>
              <a:fillRect/>
            </a:stretch>
          </p:blipFill>
          <p:spPr bwMode="auto">
            <a:xfrm>
              <a:off x="1406" y="1071"/>
              <a:ext cx="3310" cy="2763"/>
            </a:xfrm>
            <a:prstGeom prst="rect">
              <a:avLst/>
            </a:prstGeom>
            <a:noFill/>
            <a:ln w="9525">
              <a:noFill/>
              <a:round/>
              <a:headEnd/>
              <a:tailEnd/>
            </a:ln>
            <a:effectLst/>
          </p:spPr>
        </p:pic>
        <p:sp>
          <p:nvSpPr>
            <p:cNvPr id="65545" name="Text Box 5"/>
            <p:cNvSpPr txBox="1">
              <a:spLocks noChangeArrowheads="1"/>
            </p:cNvSpPr>
            <p:nvPr/>
          </p:nvSpPr>
          <p:spPr bwMode="auto">
            <a:xfrm>
              <a:off x="1406" y="1071"/>
              <a:ext cx="3310" cy="2763"/>
            </a:xfrm>
            <a:prstGeom prst="rect">
              <a:avLst/>
            </a:prstGeom>
            <a:noFill/>
            <a:ln w="9525">
              <a:noFill/>
              <a:round/>
              <a:headEnd/>
              <a:tailEnd/>
            </a:ln>
            <a:effectLst/>
          </p:spPr>
          <p:txBody>
            <a:bodyPr wrap="none" anchor="ctr"/>
            <a:lstStyle/>
            <a:p>
              <a:endParaRPr lang="en-US"/>
            </a:p>
          </p:txBody>
        </p:sp>
      </p:grpSp>
      <p:sp>
        <p:nvSpPr>
          <p:cNvPr id="65541" name="Text Box 6"/>
          <p:cNvSpPr txBox="1">
            <a:spLocks noChangeArrowheads="1"/>
          </p:cNvSpPr>
          <p:nvPr/>
        </p:nvSpPr>
        <p:spPr bwMode="auto">
          <a:xfrm>
            <a:off x="8567738" y="6381750"/>
            <a:ext cx="468312" cy="349250"/>
          </a:xfrm>
          <a:prstGeom prst="rect">
            <a:avLst/>
          </a:prstGeom>
          <a:noFill/>
          <a:ln w="9525">
            <a:noFill/>
            <a:round/>
            <a:headEnd/>
            <a:tailEnd/>
          </a:ln>
          <a:effectLst/>
        </p:spPr>
        <p:txBody>
          <a:bodyPr lIns="90000" tIns="46800" rIns="90000" bIns="46800" anchor="b" anchorCtr="1"/>
          <a:lstStyle/>
          <a:p>
            <a:pPr algn="l">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152EA00-F34E-4150-BC8E-5CCE8309C074}" type="slidenum">
              <a:rPr lang="en-GB" sz="1600" b="1">
                <a:solidFill>
                  <a:srgbClr val="FFFFFF"/>
                </a:solidFill>
              </a:rPr>
              <a:pPr algn="l">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n-GB" sz="1600" b="1">
              <a:solidFill>
                <a:srgbClr val="FFFFFF"/>
              </a:solidFill>
            </a:endParaRPr>
          </a:p>
        </p:txBody>
      </p:sp>
      <p:sp>
        <p:nvSpPr>
          <p:cNvPr id="65542" name="Espace réservé du numéro de diapositive 2"/>
          <p:cNvSpPr>
            <a:spLocks noGrp="1"/>
          </p:cNvSpPr>
          <p:nvPr>
            <p:ph type="sldNum" sz="quarter" idx="11"/>
          </p:nvPr>
        </p:nvSpPr>
        <p:spPr>
          <a:noFill/>
          <a:ln>
            <a:round/>
            <a:headEnd/>
            <a:tailEnd/>
          </a:ln>
        </p:spPr>
        <p:txBody>
          <a:bodyPr/>
          <a:lstStyle/>
          <a:p>
            <a:pPr>
              <a:buFont typeface="Arial" pitchFamily="34" charset="0"/>
              <a:buNone/>
            </a:pPr>
            <a:fld id="{92DACA68-3E11-4681-A09A-680721B5E242}" type="slidenum">
              <a:rPr lang="en-GB" smtClean="0">
                <a:latin typeface="Arial" pitchFamily="34" charset="0"/>
                <a:cs typeface="Lucida Sans Unicode" pitchFamily="34" charset="0"/>
              </a:rPr>
              <a:pPr>
                <a:buFont typeface="Arial" pitchFamily="34" charset="0"/>
                <a:buNone/>
              </a:pPr>
              <a:t>18</a:t>
            </a:fld>
            <a:endParaRPr lang="en-GB" smtClean="0">
              <a:latin typeface="Arial" pitchFamily="34" charset="0"/>
              <a:cs typeface="Lucida Sans Unicode" pitchFamily="34" charset="0"/>
            </a:endParaRPr>
          </a:p>
        </p:txBody>
      </p:sp>
      <p:sp>
        <p:nvSpPr>
          <p:cNvPr id="65543" name="Espace réservé du pied de page 1"/>
          <p:cNvSpPr>
            <a:spLocks noGrp="1"/>
          </p:cNvSpPr>
          <p:nvPr>
            <p:ph type="ftr" sz="quarter" idx="10"/>
          </p:nvPr>
        </p:nvSpPr>
        <p:spPr>
          <a:noFill/>
          <a:ln>
            <a:round/>
            <a:headEnd/>
            <a:tailEnd/>
          </a:ln>
        </p:spPr>
        <p:txBody>
          <a:bodyPr/>
          <a:lstStyle/>
          <a:p>
            <a:pPr>
              <a:buFont typeface="Arial" pitchFamily="34" charset="0"/>
              <a:buNone/>
            </a:pPr>
            <a:r>
              <a:rPr lang="fr-FR" smtClean="0">
                <a:latin typeface="Arial" pitchFamily="34" charset="0"/>
                <a:cs typeface="Lucida Sans Unicode" pitchFamily="34" charset="0"/>
              </a:rPr>
              <a:t>JM Rodrigues JIAE Saint Etienne 16 mai 2014</a:t>
            </a:r>
            <a:endParaRPr lang="en-GB">
              <a:latin typeface="Arial" pitchFamily="34" charset="0"/>
              <a:cs typeface="Lucida Sans Unicode"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numéro de diapositive 1"/>
          <p:cNvSpPr>
            <a:spLocks noGrp="1"/>
          </p:cNvSpPr>
          <p:nvPr>
            <p:ph type="sldNum" sz="quarter" idx="11"/>
          </p:nvPr>
        </p:nvSpPr>
        <p:spPr>
          <a:noFill/>
          <a:ln>
            <a:round/>
            <a:headEnd/>
            <a:tailEnd/>
          </a:ln>
        </p:spPr>
        <p:txBody>
          <a:bodyPr/>
          <a:lstStyle/>
          <a:p>
            <a:pPr>
              <a:buFont typeface="Arial" pitchFamily="34" charset="0"/>
              <a:buNone/>
            </a:pPr>
            <a:fld id="{0A89A10A-FD33-4E65-970C-17A8031F83A3}" type="slidenum">
              <a:rPr lang="en-GB" smtClean="0">
                <a:latin typeface="Arial" pitchFamily="34" charset="0"/>
                <a:cs typeface="Lucida Sans Unicode" pitchFamily="34" charset="0"/>
              </a:rPr>
              <a:pPr>
                <a:buFont typeface="Arial" pitchFamily="34" charset="0"/>
                <a:buNone/>
              </a:pPr>
              <a:t>19</a:t>
            </a:fld>
            <a:endParaRPr lang="en-GB" smtClean="0">
              <a:latin typeface="Arial" pitchFamily="34" charset="0"/>
              <a:cs typeface="Lucida Sans Unicode" pitchFamily="34" charset="0"/>
            </a:endParaRPr>
          </a:p>
        </p:txBody>
      </p:sp>
      <p:pic>
        <p:nvPicPr>
          <p:cNvPr id="64515" name="Picture 2"/>
          <p:cNvPicPr>
            <a:picLocks noChangeAspect="1" noChangeArrowheads="1"/>
          </p:cNvPicPr>
          <p:nvPr/>
        </p:nvPicPr>
        <p:blipFill>
          <a:blip r:embed="rId2"/>
          <a:srcRect/>
          <a:stretch>
            <a:fillRect/>
          </a:stretch>
        </p:blipFill>
        <p:spPr bwMode="auto">
          <a:xfrm>
            <a:off x="1619250" y="981075"/>
            <a:ext cx="5616575" cy="5040313"/>
          </a:xfrm>
          <a:prstGeom prst="rect">
            <a:avLst/>
          </a:prstGeom>
          <a:noFill/>
          <a:ln w="9525">
            <a:noFill/>
            <a:miter lim="800000"/>
            <a:headEnd/>
            <a:tailEnd/>
          </a:ln>
          <a:effectLst/>
        </p:spPr>
      </p:pic>
      <p:sp>
        <p:nvSpPr>
          <p:cNvPr id="64516" name="ZoneTexte 2"/>
          <p:cNvSpPr txBox="1">
            <a:spLocks noChangeArrowheads="1"/>
          </p:cNvSpPr>
          <p:nvPr/>
        </p:nvSpPr>
        <p:spPr bwMode="auto">
          <a:xfrm>
            <a:off x="856875" y="476250"/>
            <a:ext cx="5455404" cy="349968"/>
          </a:xfrm>
          <a:prstGeom prst="rect">
            <a:avLst/>
          </a:prstGeom>
          <a:noFill/>
          <a:ln w="9525">
            <a:noFill/>
            <a:miter lim="800000"/>
            <a:headEnd/>
            <a:tailEnd/>
          </a:ln>
        </p:spPr>
        <p:txBody>
          <a:bodyPr wrap="none">
            <a:spAutoFit/>
          </a:bodyPr>
          <a:lstStyle/>
          <a:p>
            <a:r>
              <a:rPr lang="en-US" dirty="0">
                <a:solidFill>
                  <a:schemeClr val="tx2"/>
                </a:solidFill>
              </a:rPr>
              <a:t>SURGICAL PROCEDURES </a:t>
            </a:r>
            <a:r>
              <a:rPr lang="en-US" dirty="0" smtClean="0">
                <a:solidFill>
                  <a:schemeClr val="tx2"/>
                </a:solidFill>
              </a:rPr>
              <a:t>CAST en Protégé/ULO</a:t>
            </a:r>
            <a:endParaRPr lang="en-US" dirty="0">
              <a:solidFill>
                <a:schemeClr val="tx2"/>
              </a:solidFill>
            </a:endParaRPr>
          </a:p>
        </p:txBody>
      </p:sp>
      <p:sp>
        <p:nvSpPr>
          <p:cNvPr id="64517" name="Espace réservé du pied de page 1"/>
          <p:cNvSpPr>
            <a:spLocks noGrp="1"/>
          </p:cNvSpPr>
          <p:nvPr>
            <p:ph type="ftr" sz="quarter" idx="10"/>
          </p:nvPr>
        </p:nvSpPr>
        <p:spPr>
          <a:noFill/>
          <a:ln>
            <a:round/>
            <a:headEnd/>
            <a:tailEnd/>
          </a:ln>
        </p:spPr>
        <p:txBody>
          <a:bodyPr/>
          <a:lstStyle/>
          <a:p>
            <a:pPr>
              <a:buFont typeface="Arial" pitchFamily="34" charset="0"/>
              <a:buNone/>
            </a:pPr>
            <a:r>
              <a:rPr lang="fr-FR" smtClean="0">
                <a:latin typeface="Arial" pitchFamily="34" charset="0"/>
                <a:cs typeface="Lucida Sans Unicode" pitchFamily="34" charset="0"/>
              </a:rPr>
              <a:t>JM Rodrigues JIAE Saint Etienne 16 mai 2014</a:t>
            </a:r>
            <a:endParaRPr lang="en-GB">
              <a:latin typeface="Arial"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GB" sz="2000" dirty="0" smtClean="0">
                <a:latin typeface="Times New Roman" pitchFamily="18" charset="0"/>
                <a:cs typeface="Times New Roman" pitchFamily="18" charset="0"/>
              </a:rPr>
              <a:t>Plan. </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en-GB" sz="2000" dirty="0" smtClean="0">
              <a:latin typeface="Times New Roman" pitchFamily="18" charset="0"/>
            </a:endParaRPr>
          </a:p>
        </p:txBody>
      </p:sp>
      <p:sp>
        <p:nvSpPr>
          <p:cNvPr id="4099" name="Rectangle 3"/>
          <p:cNvSpPr>
            <a:spLocks noGrp="1" noChangeArrowheads="1"/>
          </p:cNvSpPr>
          <p:nvPr>
            <p:ph type="body" idx="1"/>
          </p:nvPr>
        </p:nvSpPr>
        <p:spPr/>
        <p:txBody>
          <a:bodyPr/>
          <a:lstStyle/>
          <a:p>
            <a:pPr marL="381000" indent="-381000" eaLnBrk="1" hangingPunct="1">
              <a:buFont typeface="Wingdings" pitchFamily="2" charset="2"/>
              <a:buNone/>
            </a:pPr>
            <a:r>
              <a:rPr lang="en-GB" dirty="0" smtClean="0">
                <a:solidFill>
                  <a:srgbClr val="FF6600"/>
                </a:solidFill>
              </a:rPr>
              <a:t>1 </a:t>
            </a:r>
            <a:r>
              <a:rPr lang="fr-FR" dirty="0" err="1" smtClean="0">
                <a:solidFill>
                  <a:srgbClr val="FF6600"/>
                </a:solidFill>
              </a:rPr>
              <a:t>Inter-opérabilité</a:t>
            </a:r>
            <a:r>
              <a:rPr lang="fr-FR" dirty="0" smtClean="0">
                <a:solidFill>
                  <a:srgbClr val="FF6600"/>
                </a:solidFill>
              </a:rPr>
              <a:t> et </a:t>
            </a:r>
            <a:r>
              <a:rPr lang="fr-FR" dirty="0" err="1" smtClean="0">
                <a:solidFill>
                  <a:srgbClr val="FF6600"/>
                </a:solidFill>
              </a:rPr>
              <a:t>Inter-opérabilité</a:t>
            </a:r>
            <a:r>
              <a:rPr lang="fr-FR" dirty="0" smtClean="0">
                <a:solidFill>
                  <a:srgbClr val="FF6600"/>
                </a:solidFill>
              </a:rPr>
              <a:t> sémantique </a:t>
            </a:r>
            <a:endParaRPr lang="fr-FR" dirty="0" smtClean="0"/>
          </a:p>
          <a:p>
            <a:pPr marL="381000" indent="-381000" eaLnBrk="1" hangingPunct="1">
              <a:buFont typeface="Wingdings" pitchFamily="2" charset="2"/>
              <a:buNone/>
            </a:pPr>
            <a:r>
              <a:rPr lang="fr-FR" dirty="0" smtClean="0"/>
              <a:t>2 Terminologies et Ontologies </a:t>
            </a:r>
          </a:p>
          <a:p>
            <a:pPr marL="381000" indent="-381000" eaLnBrk="1" hangingPunct="1">
              <a:buFont typeface="Wingdings" pitchFamily="2" charset="2"/>
              <a:buNone/>
            </a:pPr>
            <a:endParaRPr lang="fr-FR" dirty="0" smtClean="0"/>
          </a:p>
          <a:p>
            <a:pPr marL="381000" indent="-381000" eaLnBrk="1" hangingPunct="1">
              <a:buFont typeface="Wingdings" pitchFamily="2" charset="2"/>
              <a:buNone/>
            </a:pPr>
            <a:r>
              <a:rPr lang="fr-FR" dirty="0" smtClean="0"/>
              <a:t>3 Projets de recherche</a:t>
            </a:r>
          </a:p>
          <a:p>
            <a:pPr marL="381000" indent="-381000" eaLnBrk="1" hangingPunct="1">
              <a:buFont typeface="Wingdings" pitchFamily="2" charset="2"/>
              <a:buNone/>
            </a:pPr>
            <a:r>
              <a:rPr lang="fr-FR" dirty="0" smtClean="0"/>
              <a:t>	-Internationaux (WHO,IHTSDO)</a:t>
            </a:r>
          </a:p>
          <a:p>
            <a:pPr marL="381000" indent="-381000" eaLnBrk="1" hangingPunct="1">
              <a:buFont typeface="Wingdings" pitchFamily="2" charset="2"/>
              <a:buNone/>
            </a:pPr>
            <a:r>
              <a:rPr lang="fr-FR" dirty="0" smtClean="0"/>
              <a:t>	-Européens(EHR4CR, SHN)</a:t>
            </a:r>
          </a:p>
          <a:p>
            <a:pPr marL="381000" indent="-381000" eaLnBrk="1" hangingPunct="1">
              <a:buFont typeface="Wingdings" pitchFamily="2" charset="2"/>
              <a:buNone/>
            </a:pPr>
            <a:r>
              <a:rPr lang="fr-FR" dirty="0" smtClean="0"/>
              <a:t>	-Français (</a:t>
            </a:r>
            <a:r>
              <a:rPr lang="fr-FR" dirty="0" err="1" smtClean="0"/>
              <a:t>InterStis</a:t>
            </a:r>
            <a:r>
              <a:rPr lang="fr-FR" dirty="0" smtClean="0"/>
              <a:t>, </a:t>
            </a:r>
            <a:r>
              <a:rPr lang="fr-FR" dirty="0" err="1" smtClean="0"/>
              <a:t>TerSan</a:t>
            </a:r>
            <a:r>
              <a:rPr lang="fr-FR" dirty="0" smtClean="0"/>
              <a:t>)</a:t>
            </a:r>
          </a:p>
        </p:txBody>
      </p:sp>
      <p:sp>
        <p:nvSpPr>
          <p:cNvPr id="4" name="Espace réservé du numéro de diapositive 3"/>
          <p:cNvSpPr>
            <a:spLocks noGrp="1"/>
          </p:cNvSpPr>
          <p:nvPr>
            <p:ph type="sldNum" idx="12"/>
          </p:nvPr>
        </p:nvSpPr>
        <p:spPr/>
        <p:txBody>
          <a:bodyPr/>
          <a:lstStyle/>
          <a:p>
            <a:pPr>
              <a:defRPr/>
            </a:pPr>
            <a:fld id="{7F3F3523-6C10-4098-AB4D-C8C6D2576347}" type="slidenum">
              <a:rPr lang="en-GB" smtClean="0"/>
              <a:pPr>
                <a:defRPr/>
              </a:pPr>
              <a:t>2</a:t>
            </a:fld>
            <a:endParaRPr lang="en-GB"/>
          </a:p>
        </p:txBody>
      </p:sp>
      <p:sp>
        <p:nvSpPr>
          <p:cNvPr id="5" name="Espace réservé du pied de page 4"/>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sz="3200" b="0" dirty="0" smtClean="0">
                <a:solidFill>
                  <a:schemeClr val="bg1"/>
                </a:solidFill>
              </a:rPr>
              <a:t>EN ISO 1828</a:t>
            </a:r>
            <a:r>
              <a:rPr lang="fr-FR" sz="2500" b="0" dirty="0" smtClean="0"/>
              <a:t> (</a:t>
            </a:r>
            <a:r>
              <a:rPr lang="fr-FR" sz="2500" b="0" dirty="0" smtClean="0">
                <a:cs typeface="Times New Roman" pitchFamily="18" charset="0"/>
              </a:rPr>
              <a:t>Structure catégorielle pour les classifications et systèmes de codage des interventions chirurgicales</a:t>
            </a:r>
            <a:r>
              <a:rPr lang="fr-FR" sz="3200" b="0" dirty="0" smtClean="0"/>
              <a:t>)</a:t>
            </a:r>
          </a:p>
        </p:txBody>
      </p:sp>
      <p:sp>
        <p:nvSpPr>
          <p:cNvPr id="15363" name="Rectangle 3"/>
          <p:cNvSpPr>
            <a:spLocks noGrp="1" noChangeArrowheads="1"/>
          </p:cNvSpPr>
          <p:nvPr>
            <p:ph type="body" idx="1"/>
          </p:nvPr>
        </p:nvSpPr>
        <p:spPr>
          <a:xfrm>
            <a:off x="1187450" y="1571613"/>
            <a:ext cx="7342188" cy="4513276"/>
          </a:xfrm>
        </p:spPr>
        <p:txBody>
          <a:bodyPr/>
          <a:lstStyle/>
          <a:p>
            <a:pPr eaLnBrk="1" hangingPunct="1"/>
            <a:r>
              <a:rPr lang="fr-FR" sz="2600" dirty="0" smtClean="0"/>
              <a:t>Structure catégorielle : </a:t>
            </a:r>
            <a:r>
              <a:rPr lang="fr-FR" sz="2600" b="1" dirty="0" smtClean="0">
                <a:cs typeface="Times New Roman" pitchFamily="18" charset="0"/>
              </a:rPr>
              <a:t>ensemble minimal de contraintes du domaine pour représenter des systèmes de concepts dans un domaine précis afin de parvenir à un but précis</a:t>
            </a:r>
            <a:r>
              <a:rPr lang="fr-FR" sz="2600" dirty="0" smtClean="0"/>
              <a:t> .</a:t>
            </a:r>
          </a:p>
          <a:p>
            <a:pPr lvl="1" algn="just" eaLnBrk="1" hangingPunct="1"/>
            <a:r>
              <a:rPr lang="it-IT" sz="2200" dirty="0" smtClean="0">
                <a:latin typeface="Times New Roman" pitchFamily="18" charset="0"/>
                <a:cs typeface="Times New Roman" pitchFamily="18" charset="0"/>
              </a:rPr>
              <a:t>a)la liste des catégories sémantiques</a:t>
            </a:r>
          </a:p>
          <a:p>
            <a:pPr lvl="1" algn="just" eaLnBrk="1" hangingPunct="1"/>
            <a:r>
              <a:rPr lang="it-IT" sz="2200" dirty="0" smtClean="0">
                <a:latin typeface="Times New Roman" pitchFamily="18" charset="0"/>
                <a:cs typeface="Times New Roman" pitchFamily="18" charset="0"/>
              </a:rPr>
              <a:t>b)le but de la structure catégorielle</a:t>
            </a:r>
            <a:endParaRPr lang="fr-FR" sz="2200" dirty="0" smtClean="0"/>
          </a:p>
          <a:p>
            <a:pPr lvl="1" algn="just" eaLnBrk="1" hangingPunct="1"/>
            <a:r>
              <a:rPr lang="it-IT" sz="2200" dirty="0" smtClean="0">
                <a:latin typeface="Times New Roman" pitchFamily="18" charset="0"/>
                <a:cs typeface="Times New Roman" pitchFamily="18" charset="0"/>
              </a:rPr>
              <a:t>c)	la liste des liens sémantiques pertinents avec les catégories sémantiques associées,</a:t>
            </a:r>
          </a:p>
          <a:p>
            <a:pPr lvl="1" algn="just" eaLnBrk="1" hangingPunct="1">
              <a:buNone/>
            </a:pPr>
            <a:endParaRPr lang="it-IT" sz="2200" dirty="0" smtClean="0">
              <a:latin typeface="Times New Roman" pitchFamily="18" charset="0"/>
              <a:cs typeface="Times New Roman" pitchFamily="18" charset="0"/>
            </a:endParaRPr>
          </a:p>
          <a:p>
            <a:pPr lvl="1" algn="just" eaLnBrk="1" hangingPunct="1"/>
            <a:r>
              <a:rPr lang="it-IT" sz="2200" dirty="0" smtClean="0">
                <a:latin typeface="Helvetica" charset="0"/>
                <a:cs typeface="Times New Roman" pitchFamily="18" charset="0"/>
              </a:rPr>
              <a:t>d)</a:t>
            </a:r>
            <a:r>
              <a:rPr lang="it-IT" sz="2200" dirty="0" smtClean="0">
                <a:cs typeface="Times New Roman" pitchFamily="18" charset="0"/>
              </a:rPr>
              <a:t>les règles combinatoires minimales qui permettent la génération et la validation des concepts bien construits</a:t>
            </a:r>
            <a:endParaRPr lang="fr-FR" sz="2200" dirty="0" smtClean="0">
              <a:cs typeface="Times New Roman" pitchFamily="18" charset="0"/>
            </a:endParaRPr>
          </a:p>
          <a:p>
            <a:pPr lvl="2" eaLnBrk="1" hangingPunct="1">
              <a:buFont typeface="Wingdings" pitchFamily="2" charset="2"/>
              <a:buNone/>
            </a:pPr>
            <a:endParaRPr lang="en-GB" sz="2700" dirty="0" smtClean="0">
              <a:cs typeface="Times New Roman" pitchFamily="18" charset="0"/>
            </a:endParaRPr>
          </a:p>
          <a:p>
            <a:pPr eaLnBrk="1" hangingPunct="1"/>
            <a:endParaRPr lang="fr-FR" sz="2600" dirty="0" smtClean="0"/>
          </a:p>
        </p:txBody>
      </p:sp>
      <p:sp>
        <p:nvSpPr>
          <p:cNvPr id="4" name="Espace réservé du numéro de diapositive 3"/>
          <p:cNvSpPr>
            <a:spLocks noGrp="1"/>
          </p:cNvSpPr>
          <p:nvPr>
            <p:ph type="sldNum" idx="12"/>
          </p:nvPr>
        </p:nvSpPr>
        <p:spPr/>
        <p:txBody>
          <a:bodyPr/>
          <a:lstStyle/>
          <a:p>
            <a:pPr>
              <a:defRPr/>
            </a:pPr>
            <a:fld id="{7F3F3523-6C10-4098-AB4D-C8C6D2576347}" type="slidenum">
              <a:rPr lang="en-GB" smtClean="0"/>
              <a:pPr>
                <a:defRPr/>
              </a:pPr>
              <a:t>20</a:t>
            </a:fld>
            <a:endParaRPr lang="en-GB"/>
          </a:p>
        </p:txBody>
      </p:sp>
      <p:sp>
        <p:nvSpPr>
          <p:cNvPr id="5" name="Espace réservé du pied de page 4"/>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5707063" y="6524625"/>
            <a:ext cx="2897187" cy="198438"/>
          </a:xfrm>
          <a:prstGeom prst="rect">
            <a:avLst/>
          </a:prstGeom>
          <a:noFill/>
          <a:ln w="9525">
            <a:noFill/>
            <a:round/>
            <a:headEnd/>
            <a:tailEnd/>
          </a:ln>
          <a:effectLst/>
        </p:spPr>
        <p:txBody>
          <a:bodyPr lIns="90000" tIns="46800" rIns="90000" bIns="46800" anchor="b"/>
          <a:lstStyle/>
          <a:p>
            <a:pPr algn="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i="1">
              <a:solidFill>
                <a:srgbClr val="FFFFFF"/>
              </a:solidFill>
            </a:endParaRPr>
          </a:p>
        </p:txBody>
      </p:sp>
      <p:sp>
        <p:nvSpPr>
          <p:cNvPr id="62467" name="Text Box 2"/>
          <p:cNvSpPr txBox="1">
            <a:spLocks noChangeArrowheads="1"/>
          </p:cNvSpPr>
          <p:nvPr/>
        </p:nvSpPr>
        <p:spPr bwMode="auto">
          <a:xfrm>
            <a:off x="8567738" y="6381750"/>
            <a:ext cx="468312" cy="349250"/>
          </a:xfrm>
          <a:prstGeom prst="rect">
            <a:avLst/>
          </a:prstGeom>
          <a:noFill/>
          <a:ln w="9525">
            <a:noFill/>
            <a:round/>
            <a:headEnd/>
            <a:tailEnd/>
          </a:ln>
          <a:effectLst/>
        </p:spPr>
        <p:txBody>
          <a:bodyPr lIns="90000" tIns="46800" rIns="90000" bIns="46800" anchor="b" anchorCtr="1"/>
          <a:lstStyle/>
          <a:p>
            <a:pPr algn="l">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ADA29A3-6DDD-4137-A0F4-1E13D2B4A416}" type="slidenum">
              <a:rPr lang="en-GB" sz="1600" b="1">
                <a:solidFill>
                  <a:srgbClr val="FFFFFF"/>
                </a:solidFill>
              </a:rPr>
              <a:pPr algn="l">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n-GB" sz="1600" b="1">
              <a:solidFill>
                <a:srgbClr val="FFFFFF"/>
              </a:solidFill>
            </a:endParaRPr>
          </a:p>
        </p:txBody>
      </p:sp>
      <p:sp>
        <p:nvSpPr>
          <p:cNvPr id="62468" name="Text Box 3"/>
          <p:cNvSpPr txBox="1">
            <a:spLocks noChangeArrowheads="1"/>
          </p:cNvSpPr>
          <p:nvPr/>
        </p:nvSpPr>
        <p:spPr bwMode="auto">
          <a:xfrm>
            <a:off x="4787900" y="6248400"/>
            <a:ext cx="2133600" cy="457200"/>
          </a:xfrm>
          <a:prstGeom prst="rect">
            <a:avLst/>
          </a:prstGeom>
          <a:noFill/>
          <a:ln w="9525">
            <a:noFill/>
            <a:round/>
            <a:headEnd/>
            <a:tailEnd/>
          </a:ln>
          <a:effectLst/>
        </p:spPr>
        <p:txBody>
          <a:bodyPr lIns="90000" tIns="46800" rIns="90000" bIns="46800"/>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6D3E923-464B-42AB-BAB5-ECCCA85C966A}" type="slidenum">
              <a:rPr lang="en-GB" sz="1000">
                <a:solidFill>
                  <a:srgbClr val="003366"/>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n-GB" sz="1000">
              <a:solidFill>
                <a:srgbClr val="003366"/>
              </a:solidFill>
            </a:endParaRPr>
          </a:p>
        </p:txBody>
      </p:sp>
      <p:sp>
        <p:nvSpPr>
          <p:cNvPr id="62469" name="Text Box 4"/>
          <p:cNvSpPr txBox="1">
            <a:spLocks noChangeArrowheads="1"/>
          </p:cNvSpPr>
          <p:nvPr/>
        </p:nvSpPr>
        <p:spPr bwMode="auto">
          <a:xfrm>
            <a:off x="457200" y="142852"/>
            <a:ext cx="8229600" cy="6416698"/>
          </a:xfrm>
          <a:prstGeom prst="rect">
            <a:avLst/>
          </a:prstGeom>
          <a:noFill/>
          <a:ln w="9525">
            <a:noFill/>
            <a:round/>
            <a:headEnd/>
            <a:tailEnd/>
          </a:ln>
          <a:effectLst/>
        </p:spPr>
        <p:txBody>
          <a:bodyPr/>
          <a:lstStyle/>
          <a:p>
            <a:pPr marL="341313" indent="-341313" algn="l">
              <a:lnSpc>
                <a:spcPct val="100000"/>
              </a:lnSpc>
              <a:spcBef>
                <a:spcPts val="650"/>
              </a:spcBef>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b="1" dirty="0" err="1" smtClean="0">
                <a:solidFill>
                  <a:srgbClr val="FF0000"/>
                </a:solidFill>
              </a:rPr>
              <a:t>C</a:t>
            </a:r>
            <a:r>
              <a:rPr lang="en-GB" sz="2600" b="1" dirty="0" err="1" smtClean="0">
                <a:solidFill>
                  <a:srgbClr val="FF0000"/>
                </a:solidFill>
              </a:rPr>
              <a:t>ontraintes</a:t>
            </a:r>
            <a:r>
              <a:rPr lang="en-GB" sz="2600" b="1" dirty="0" smtClean="0">
                <a:solidFill>
                  <a:srgbClr val="FF0000"/>
                </a:solidFill>
              </a:rPr>
              <a:t> </a:t>
            </a:r>
            <a:r>
              <a:rPr lang="en-GB" sz="2600" b="1" dirty="0" err="1" smtClean="0">
                <a:solidFill>
                  <a:srgbClr val="FF0000"/>
                </a:solidFill>
              </a:rPr>
              <a:t>minimales</a:t>
            </a:r>
            <a:r>
              <a:rPr lang="en-GB" sz="2600" b="1" dirty="0" smtClean="0">
                <a:solidFill>
                  <a:srgbClr val="FF0000"/>
                </a:solidFill>
              </a:rPr>
              <a:t> </a:t>
            </a:r>
            <a:r>
              <a:rPr lang="en-GB" sz="2600" b="1" dirty="0">
                <a:solidFill>
                  <a:srgbClr val="FF0000"/>
                </a:solidFill>
              </a:rPr>
              <a:t>(1)‏</a:t>
            </a:r>
          </a:p>
          <a:p>
            <a:pPr marL="341313" indent="-341313" algn="l">
              <a:lnSpc>
                <a:spcPct val="100000"/>
              </a:lnSpc>
              <a:spcBef>
                <a:spcPts val="700"/>
              </a:spcBef>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a:solidFill>
                  <a:srgbClr val="003366"/>
                </a:solidFill>
              </a:rPr>
              <a:t>1</a:t>
            </a:r>
            <a:r>
              <a:rPr lang="en-GB" sz="2400" dirty="0">
                <a:solidFill>
                  <a:srgbClr val="003366"/>
                </a:solidFill>
              </a:rPr>
              <a:t> Each surgical procedure terminological phrase shall, as a minimum, consist of a </a:t>
            </a:r>
            <a:r>
              <a:rPr lang="en-GB" sz="2400" b="1" dirty="0">
                <a:solidFill>
                  <a:srgbClr val="003366"/>
                </a:solidFill>
              </a:rPr>
              <a:t>surgical deed</a:t>
            </a:r>
            <a:r>
              <a:rPr lang="en-GB" sz="2400" dirty="0">
                <a:solidFill>
                  <a:srgbClr val="003366"/>
                </a:solidFill>
              </a:rPr>
              <a:t>  and have the semantic link ‘</a:t>
            </a:r>
            <a:r>
              <a:rPr lang="en-GB" sz="2400" b="1" dirty="0" err="1">
                <a:solidFill>
                  <a:srgbClr val="003366"/>
                </a:solidFill>
              </a:rPr>
              <a:t>hasObject</a:t>
            </a:r>
            <a:r>
              <a:rPr lang="en-GB" sz="2400" dirty="0">
                <a:solidFill>
                  <a:srgbClr val="003366"/>
                </a:solidFill>
              </a:rPr>
              <a:t>’.</a:t>
            </a:r>
          </a:p>
          <a:p>
            <a:pPr marL="341313" indent="-341313" algn="l">
              <a:lnSpc>
                <a:spcPct val="100000"/>
              </a:lnSpc>
              <a:spcBef>
                <a:spcPts val="700"/>
              </a:spcBef>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a:solidFill>
                  <a:srgbClr val="003366"/>
                </a:solidFill>
              </a:rPr>
              <a:t>2</a:t>
            </a:r>
            <a:r>
              <a:rPr lang="en-GB" sz="2400" dirty="0">
                <a:solidFill>
                  <a:srgbClr val="003366"/>
                </a:solidFill>
              </a:rPr>
              <a:t> Each surgical procedure terminological phrase shall contain the </a:t>
            </a:r>
            <a:r>
              <a:rPr lang="en-GB" sz="2400" b="1" dirty="0">
                <a:solidFill>
                  <a:srgbClr val="003366"/>
                </a:solidFill>
              </a:rPr>
              <a:t>category human anatomy</a:t>
            </a:r>
            <a:r>
              <a:rPr lang="en-GB" sz="2400" dirty="0">
                <a:solidFill>
                  <a:srgbClr val="003366"/>
                </a:solidFill>
              </a:rPr>
              <a:t>  in relation with the semantic link </a:t>
            </a:r>
            <a:r>
              <a:rPr lang="en-GB" sz="2400" b="1" dirty="0">
                <a:solidFill>
                  <a:srgbClr val="003366"/>
                </a:solidFill>
              </a:rPr>
              <a:t>‘</a:t>
            </a:r>
            <a:r>
              <a:rPr lang="en-GB" sz="2400" b="1" dirty="0" err="1">
                <a:solidFill>
                  <a:srgbClr val="003366"/>
                </a:solidFill>
              </a:rPr>
              <a:t>hasObject</a:t>
            </a:r>
            <a:r>
              <a:rPr lang="en-GB" sz="2400" b="1" dirty="0">
                <a:solidFill>
                  <a:srgbClr val="003366"/>
                </a:solidFill>
              </a:rPr>
              <a:t>’</a:t>
            </a:r>
            <a:r>
              <a:rPr lang="en-GB" sz="2400" dirty="0">
                <a:solidFill>
                  <a:srgbClr val="003366"/>
                </a:solidFill>
              </a:rPr>
              <a:t> or </a:t>
            </a:r>
            <a:r>
              <a:rPr lang="en-GB" sz="2400" b="1" dirty="0">
                <a:solidFill>
                  <a:srgbClr val="003366"/>
                </a:solidFill>
              </a:rPr>
              <a:t>‘</a:t>
            </a:r>
            <a:r>
              <a:rPr lang="en-GB" sz="2400" b="1" dirty="0" err="1">
                <a:solidFill>
                  <a:srgbClr val="003366"/>
                </a:solidFill>
              </a:rPr>
              <a:t>hasSite</a:t>
            </a:r>
            <a:r>
              <a:rPr lang="en-GB" sz="2400" b="1" dirty="0">
                <a:solidFill>
                  <a:srgbClr val="003366"/>
                </a:solidFill>
              </a:rPr>
              <a:t>’</a:t>
            </a:r>
            <a:r>
              <a:rPr lang="en-GB" sz="2400" dirty="0">
                <a:solidFill>
                  <a:srgbClr val="003366"/>
                </a:solidFill>
              </a:rPr>
              <a:t> .It can also have both. </a:t>
            </a:r>
            <a:endParaRPr lang="en-GB" sz="2400" dirty="0" smtClean="0">
              <a:solidFill>
                <a:srgbClr val="003366"/>
              </a:solidFill>
            </a:endParaRPr>
          </a:p>
          <a:p>
            <a:pPr marL="341313" indent="-341313" algn="l">
              <a:lnSpc>
                <a:spcPct val="100000"/>
              </a:lnSpc>
              <a:spcBef>
                <a:spcPts val="700"/>
              </a:spcBef>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smtClean="0">
                <a:solidFill>
                  <a:srgbClr val="003366"/>
                </a:solidFill>
              </a:rPr>
              <a:t>3</a:t>
            </a:r>
            <a:r>
              <a:rPr lang="en-GB" sz="2400" dirty="0" smtClean="0">
                <a:solidFill>
                  <a:srgbClr val="003366"/>
                </a:solidFill>
              </a:rPr>
              <a:t> </a:t>
            </a:r>
            <a:r>
              <a:rPr lang="en-GB" sz="2400" dirty="0">
                <a:solidFill>
                  <a:srgbClr val="003366"/>
                </a:solidFill>
              </a:rPr>
              <a:t>The surgical procedure terminological phrase shall include the category</a:t>
            </a:r>
            <a:r>
              <a:rPr lang="en-GB" sz="2400" b="1" dirty="0">
                <a:solidFill>
                  <a:srgbClr val="003366"/>
                </a:solidFill>
              </a:rPr>
              <a:t> lesion</a:t>
            </a:r>
            <a:r>
              <a:rPr lang="en-GB" sz="2400" dirty="0">
                <a:solidFill>
                  <a:srgbClr val="003366"/>
                </a:solidFill>
              </a:rPr>
              <a:t>  when the surgical deed is applied to a modified human anatomy structure without mention of the disease cause of the lesion</a:t>
            </a:r>
          </a:p>
        </p:txBody>
      </p:sp>
      <p:sp>
        <p:nvSpPr>
          <p:cNvPr id="62470" name="Espace réservé du numéro de diapositive 2"/>
          <p:cNvSpPr>
            <a:spLocks noGrp="1"/>
          </p:cNvSpPr>
          <p:nvPr>
            <p:ph type="sldNum" sz="quarter" idx="11"/>
          </p:nvPr>
        </p:nvSpPr>
        <p:spPr>
          <a:noFill/>
          <a:ln>
            <a:round/>
            <a:headEnd/>
            <a:tailEnd/>
          </a:ln>
        </p:spPr>
        <p:txBody>
          <a:bodyPr/>
          <a:lstStyle/>
          <a:p>
            <a:pPr>
              <a:buFont typeface="Arial" pitchFamily="34" charset="0"/>
              <a:buNone/>
            </a:pPr>
            <a:fld id="{32AF1B83-20FB-49C5-9BB7-22AB5C03C81B}" type="slidenum">
              <a:rPr lang="en-GB" smtClean="0">
                <a:latin typeface="Arial" pitchFamily="34" charset="0"/>
                <a:cs typeface="Lucida Sans Unicode" pitchFamily="34" charset="0"/>
              </a:rPr>
              <a:pPr>
                <a:buFont typeface="Arial" pitchFamily="34" charset="0"/>
                <a:buNone/>
              </a:pPr>
              <a:t>21</a:t>
            </a:fld>
            <a:endParaRPr lang="en-GB" smtClean="0">
              <a:latin typeface="Arial" pitchFamily="34" charset="0"/>
              <a:cs typeface="Lucida Sans Unicode" pitchFamily="34" charset="0"/>
            </a:endParaRPr>
          </a:p>
        </p:txBody>
      </p:sp>
      <p:sp>
        <p:nvSpPr>
          <p:cNvPr id="62471" name="Espace réservé du pied de page 1"/>
          <p:cNvSpPr>
            <a:spLocks noGrp="1"/>
          </p:cNvSpPr>
          <p:nvPr>
            <p:ph type="ftr" sz="quarter" idx="10"/>
          </p:nvPr>
        </p:nvSpPr>
        <p:spPr>
          <a:noFill/>
          <a:ln>
            <a:round/>
            <a:headEnd/>
            <a:tailEnd/>
          </a:ln>
        </p:spPr>
        <p:txBody>
          <a:bodyPr/>
          <a:lstStyle/>
          <a:p>
            <a:pPr>
              <a:buFont typeface="Arial" pitchFamily="34" charset="0"/>
              <a:buNone/>
            </a:pPr>
            <a:r>
              <a:rPr lang="fr-FR" smtClean="0">
                <a:latin typeface="Arial" pitchFamily="34" charset="0"/>
                <a:cs typeface="Lucida Sans Unicode" pitchFamily="34" charset="0"/>
              </a:rPr>
              <a:t>JM Rodrigues JIAE Saint Etienne 16 mai 2014</a:t>
            </a:r>
            <a:endParaRPr lang="en-GB">
              <a:latin typeface="Arial" pitchFamily="34" charset="0"/>
              <a:cs typeface="Lucida Sans Unicode"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5707063" y="6524625"/>
            <a:ext cx="2897187" cy="198438"/>
          </a:xfrm>
          <a:prstGeom prst="rect">
            <a:avLst/>
          </a:prstGeom>
          <a:noFill/>
          <a:ln w="9525">
            <a:noFill/>
            <a:round/>
            <a:headEnd/>
            <a:tailEnd/>
          </a:ln>
          <a:effectLst/>
        </p:spPr>
        <p:txBody>
          <a:bodyPr lIns="90000" tIns="46800" rIns="90000" bIns="46800" anchor="b"/>
          <a:lstStyle/>
          <a:p>
            <a:pPr algn="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i="1">
              <a:solidFill>
                <a:srgbClr val="FFFFFF"/>
              </a:solidFill>
            </a:endParaRPr>
          </a:p>
        </p:txBody>
      </p:sp>
      <p:sp>
        <p:nvSpPr>
          <p:cNvPr id="63491" name="Text Box 2"/>
          <p:cNvSpPr txBox="1">
            <a:spLocks noChangeArrowheads="1"/>
          </p:cNvSpPr>
          <p:nvPr/>
        </p:nvSpPr>
        <p:spPr bwMode="auto">
          <a:xfrm>
            <a:off x="8567738" y="6381750"/>
            <a:ext cx="468312" cy="349250"/>
          </a:xfrm>
          <a:prstGeom prst="rect">
            <a:avLst/>
          </a:prstGeom>
          <a:noFill/>
          <a:ln w="9525">
            <a:noFill/>
            <a:round/>
            <a:headEnd/>
            <a:tailEnd/>
          </a:ln>
          <a:effectLst/>
        </p:spPr>
        <p:txBody>
          <a:bodyPr lIns="90000" tIns="46800" rIns="90000" bIns="46800" anchor="b" anchorCtr="1"/>
          <a:lstStyle/>
          <a:p>
            <a:pPr algn="l">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11407E4-CE04-460D-A1D5-24A111AFFE8B}" type="slidenum">
              <a:rPr lang="en-GB" sz="1600" b="1">
                <a:solidFill>
                  <a:srgbClr val="FFFFFF"/>
                </a:solidFill>
              </a:rPr>
              <a:pPr algn="l">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en-GB" sz="1600" b="1">
              <a:solidFill>
                <a:srgbClr val="FFFFFF"/>
              </a:solidFill>
            </a:endParaRPr>
          </a:p>
        </p:txBody>
      </p:sp>
      <p:sp>
        <p:nvSpPr>
          <p:cNvPr id="63492" name="Text Box 4"/>
          <p:cNvSpPr txBox="1">
            <a:spLocks noChangeArrowheads="1"/>
          </p:cNvSpPr>
          <p:nvPr/>
        </p:nvSpPr>
        <p:spPr bwMode="auto">
          <a:xfrm>
            <a:off x="457200" y="285750"/>
            <a:ext cx="8229600" cy="5845175"/>
          </a:xfrm>
          <a:prstGeom prst="rect">
            <a:avLst/>
          </a:prstGeom>
          <a:noFill/>
          <a:ln w="9525">
            <a:noFill/>
            <a:round/>
            <a:headEnd/>
            <a:tailEnd/>
          </a:ln>
          <a:effectLst/>
        </p:spPr>
        <p:txBody>
          <a:bodyPr/>
          <a:lstStyle/>
          <a:p>
            <a:pPr marL="341313" indent="-341313" algn="l">
              <a:lnSpc>
                <a:spcPct val="100000"/>
              </a:lnSpc>
              <a:spcBef>
                <a:spcPts val="650"/>
              </a:spcBef>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b="1" dirty="0" err="1" smtClean="0">
                <a:solidFill>
                  <a:srgbClr val="FF0000"/>
                </a:solidFill>
              </a:rPr>
              <a:t>C</a:t>
            </a:r>
            <a:r>
              <a:rPr lang="en-GB" sz="2600" b="1" dirty="0" err="1" smtClean="0">
                <a:solidFill>
                  <a:srgbClr val="FF0000"/>
                </a:solidFill>
              </a:rPr>
              <a:t>ontraintes</a:t>
            </a:r>
            <a:r>
              <a:rPr lang="en-GB" sz="2600" b="1" dirty="0" smtClean="0">
                <a:solidFill>
                  <a:srgbClr val="FF0000"/>
                </a:solidFill>
              </a:rPr>
              <a:t> </a:t>
            </a:r>
            <a:r>
              <a:rPr lang="en-GB" sz="2600" b="1" dirty="0" err="1" smtClean="0">
                <a:solidFill>
                  <a:srgbClr val="FF0000"/>
                </a:solidFill>
              </a:rPr>
              <a:t>minimales</a:t>
            </a:r>
            <a:r>
              <a:rPr lang="en-GB" sz="2600" b="1" dirty="0" smtClean="0">
                <a:solidFill>
                  <a:srgbClr val="FF0000"/>
                </a:solidFill>
              </a:rPr>
              <a:t>(2</a:t>
            </a:r>
            <a:r>
              <a:rPr lang="en-GB" sz="2600" b="1" dirty="0">
                <a:solidFill>
                  <a:srgbClr val="FF0000"/>
                </a:solidFill>
              </a:rPr>
              <a:t>)‏</a:t>
            </a:r>
          </a:p>
          <a:p>
            <a:pPr marL="341313" indent="-341313" algn="l">
              <a:lnSpc>
                <a:spcPct val="100000"/>
              </a:lnSpc>
              <a:spcBef>
                <a:spcPts val="700"/>
              </a:spcBef>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a:solidFill>
                  <a:srgbClr val="003366"/>
                </a:solidFill>
              </a:rPr>
              <a:t>4</a:t>
            </a:r>
            <a:r>
              <a:rPr lang="en-GB" sz="2400" dirty="0">
                <a:solidFill>
                  <a:srgbClr val="003366"/>
                </a:solidFill>
              </a:rPr>
              <a:t> Each surgical procedure terminological phrase may need more than one surgical deed. One surgical deed shall be chosen as a main deed and the others as </a:t>
            </a:r>
            <a:r>
              <a:rPr lang="en-GB" sz="2400" dirty="0" err="1">
                <a:solidFill>
                  <a:srgbClr val="003366"/>
                </a:solidFill>
              </a:rPr>
              <a:t>subprocess</a:t>
            </a:r>
            <a:r>
              <a:rPr lang="en-GB" sz="2400" dirty="0">
                <a:solidFill>
                  <a:srgbClr val="003366"/>
                </a:solidFill>
              </a:rPr>
              <a:t> deeds related to the main deed by the semantic link </a:t>
            </a:r>
            <a:r>
              <a:rPr lang="en-GB" sz="2400" b="1" dirty="0" err="1">
                <a:solidFill>
                  <a:srgbClr val="003366"/>
                </a:solidFill>
              </a:rPr>
              <a:t>hasSubsurgicaldeed</a:t>
            </a:r>
            <a:r>
              <a:rPr lang="en-GB" sz="2400" b="1" dirty="0">
                <a:solidFill>
                  <a:srgbClr val="003366"/>
                </a:solidFill>
              </a:rPr>
              <a:t>’</a:t>
            </a:r>
            <a:r>
              <a:rPr lang="en-GB" sz="2400" dirty="0">
                <a:solidFill>
                  <a:srgbClr val="003366"/>
                </a:solidFill>
              </a:rPr>
              <a:t> . </a:t>
            </a:r>
          </a:p>
          <a:p>
            <a:pPr marL="341313" indent="-341313" algn="l">
              <a:lnSpc>
                <a:spcPct val="100000"/>
              </a:lnSpc>
              <a:spcBef>
                <a:spcPts val="700"/>
              </a:spcBef>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a:solidFill>
                  <a:srgbClr val="003366"/>
                </a:solidFill>
              </a:rPr>
              <a:t>5.5 </a:t>
            </a:r>
            <a:r>
              <a:rPr lang="en-GB" sz="2400" dirty="0">
                <a:solidFill>
                  <a:srgbClr val="003366"/>
                </a:solidFill>
              </a:rPr>
              <a:t>Each surgical procedure sub-process terminological phrase shall as a minimum, consists of a </a:t>
            </a:r>
            <a:r>
              <a:rPr lang="en-GB" sz="2400" b="1" dirty="0">
                <a:solidFill>
                  <a:srgbClr val="003366"/>
                </a:solidFill>
              </a:rPr>
              <a:t>surgical deed</a:t>
            </a:r>
            <a:r>
              <a:rPr lang="en-GB" sz="2400" dirty="0">
                <a:solidFill>
                  <a:srgbClr val="003366"/>
                </a:solidFill>
              </a:rPr>
              <a:t>  ,the semantic link </a:t>
            </a:r>
            <a:r>
              <a:rPr lang="en-GB" sz="2400" b="1" dirty="0">
                <a:solidFill>
                  <a:srgbClr val="003366"/>
                </a:solidFill>
              </a:rPr>
              <a:t>‘</a:t>
            </a:r>
            <a:r>
              <a:rPr lang="en-GB" sz="2400" b="1" dirty="0" err="1">
                <a:solidFill>
                  <a:srgbClr val="003366"/>
                </a:solidFill>
              </a:rPr>
              <a:t>hasObject</a:t>
            </a:r>
            <a:r>
              <a:rPr lang="en-GB" sz="2400" b="1" dirty="0">
                <a:solidFill>
                  <a:srgbClr val="003366"/>
                </a:solidFill>
              </a:rPr>
              <a:t>’</a:t>
            </a:r>
            <a:r>
              <a:rPr lang="en-GB" sz="2400" dirty="0">
                <a:solidFill>
                  <a:srgbClr val="003366"/>
                </a:solidFill>
              </a:rPr>
              <a:t> (4.4.1) and of the category </a:t>
            </a:r>
            <a:r>
              <a:rPr lang="en-GB" sz="2400" b="1" dirty="0">
                <a:solidFill>
                  <a:srgbClr val="003366"/>
                </a:solidFill>
              </a:rPr>
              <a:t>human anatomy  </a:t>
            </a:r>
            <a:r>
              <a:rPr lang="en-GB" sz="2400" dirty="0">
                <a:solidFill>
                  <a:srgbClr val="003366"/>
                </a:solidFill>
              </a:rPr>
              <a:t>in relation with</a:t>
            </a:r>
            <a:r>
              <a:rPr lang="en-GB" sz="2400" b="1" dirty="0">
                <a:solidFill>
                  <a:srgbClr val="003366"/>
                </a:solidFill>
              </a:rPr>
              <a:t> </a:t>
            </a:r>
            <a:r>
              <a:rPr lang="en-GB" sz="2400" dirty="0">
                <a:solidFill>
                  <a:srgbClr val="003366"/>
                </a:solidFill>
              </a:rPr>
              <a:t>the semantic links </a:t>
            </a:r>
            <a:r>
              <a:rPr lang="en-GB" sz="2400" b="1" dirty="0">
                <a:solidFill>
                  <a:srgbClr val="003366"/>
                </a:solidFill>
              </a:rPr>
              <a:t>‘</a:t>
            </a:r>
            <a:r>
              <a:rPr lang="en-GB" sz="2400" b="1" dirty="0" err="1">
                <a:solidFill>
                  <a:srgbClr val="003366"/>
                </a:solidFill>
              </a:rPr>
              <a:t>hasObject</a:t>
            </a:r>
            <a:r>
              <a:rPr lang="en-GB" sz="2400" b="1" dirty="0">
                <a:solidFill>
                  <a:srgbClr val="003366"/>
                </a:solidFill>
              </a:rPr>
              <a:t>’</a:t>
            </a:r>
            <a:r>
              <a:rPr lang="en-GB" sz="2400" dirty="0">
                <a:solidFill>
                  <a:srgbClr val="003366"/>
                </a:solidFill>
              </a:rPr>
              <a:t> (4.4.1) or </a:t>
            </a:r>
            <a:r>
              <a:rPr lang="en-GB" sz="2400" b="1" dirty="0">
                <a:solidFill>
                  <a:srgbClr val="003366"/>
                </a:solidFill>
              </a:rPr>
              <a:t>‘</a:t>
            </a:r>
            <a:r>
              <a:rPr lang="en-GB" sz="2400" b="1" dirty="0" err="1">
                <a:solidFill>
                  <a:srgbClr val="003366"/>
                </a:solidFill>
              </a:rPr>
              <a:t>hasSite</a:t>
            </a:r>
            <a:r>
              <a:rPr lang="en-GB" sz="2400" b="1" dirty="0">
                <a:solidFill>
                  <a:srgbClr val="003366"/>
                </a:solidFill>
              </a:rPr>
              <a:t>’</a:t>
            </a:r>
            <a:r>
              <a:rPr lang="en-GB" sz="2400" dirty="0">
                <a:solidFill>
                  <a:srgbClr val="003366"/>
                </a:solidFill>
              </a:rPr>
              <a:t> (4.4.2)‏</a:t>
            </a:r>
          </a:p>
        </p:txBody>
      </p:sp>
      <p:sp>
        <p:nvSpPr>
          <p:cNvPr id="63493" name="Espace réservé du numéro de diapositive 2"/>
          <p:cNvSpPr>
            <a:spLocks noGrp="1"/>
          </p:cNvSpPr>
          <p:nvPr>
            <p:ph type="sldNum" sz="quarter" idx="11"/>
          </p:nvPr>
        </p:nvSpPr>
        <p:spPr>
          <a:noFill/>
          <a:ln>
            <a:round/>
            <a:headEnd/>
            <a:tailEnd/>
          </a:ln>
        </p:spPr>
        <p:txBody>
          <a:bodyPr/>
          <a:lstStyle/>
          <a:p>
            <a:pPr>
              <a:buFont typeface="Arial" pitchFamily="34" charset="0"/>
              <a:buNone/>
            </a:pPr>
            <a:fld id="{ED344D6C-79B4-41BF-9D26-1A2737DF3FD3}" type="slidenum">
              <a:rPr lang="en-GB" smtClean="0">
                <a:latin typeface="Arial" pitchFamily="34" charset="0"/>
                <a:cs typeface="Lucida Sans Unicode" pitchFamily="34" charset="0"/>
              </a:rPr>
              <a:pPr>
                <a:buFont typeface="Arial" pitchFamily="34" charset="0"/>
                <a:buNone/>
              </a:pPr>
              <a:t>22</a:t>
            </a:fld>
            <a:endParaRPr lang="en-GB" smtClean="0">
              <a:latin typeface="Arial" pitchFamily="34" charset="0"/>
              <a:cs typeface="Lucida Sans Unicode" pitchFamily="34" charset="0"/>
            </a:endParaRPr>
          </a:p>
        </p:txBody>
      </p:sp>
      <p:sp>
        <p:nvSpPr>
          <p:cNvPr id="63494" name="Espace réservé du pied de page 1"/>
          <p:cNvSpPr>
            <a:spLocks noGrp="1"/>
          </p:cNvSpPr>
          <p:nvPr>
            <p:ph type="ftr" sz="quarter" idx="10"/>
          </p:nvPr>
        </p:nvSpPr>
        <p:spPr>
          <a:noFill/>
          <a:ln>
            <a:round/>
            <a:headEnd/>
            <a:tailEnd/>
          </a:ln>
        </p:spPr>
        <p:txBody>
          <a:bodyPr/>
          <a:lstStyle/>
          <a:p>
            <a:pPr>
              <a:buFont typeface="Arial" pitchFamily="34" charset="0"/>
              <a:buNone/>
            </a:pPr>
            <a:r>
              <a:rPr lang="fr-FR" smtClean="0">
                <a:latin typeface="Arial" pitchFamily="34" charset="0"/>
                <a:cs typeface="Lucida Sans Unicode" pitchFamily="34" charset="0"/>
              </a:rPr>
              <a:t>JM Rodrigues JIAE Saint Etienne 16 mai 2014</a:t>
            </a:r>
            <a:endParaRPr lang="en-GB">
              <a:latin typeface="Arial" pitchFamily="34" charset="0"/>
              <a:cs typeface="Lucida Sans Unicode"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2"/>
          <p:cNvSpPr>
            <a:spLocks noGrp="1"/>
          </p:cNvSpPr>
          <p:nvPr>
            <p:ph type="title"/>
          </p:nvPr>
        </p:nvSpPr>
        <p:spPr/>
        <p:txBody>
          <a:bodyPr/>
          <a:lstStyle/>
          <a:p>
            <a:endParaRPr lang="fr-FR" smtClean="0"/>
          </a:p>
        </p:txBody>
      </p:sp>
      <p:pic>
        <p:nvPicPr>
          <p:cNvPr id="70659" name="Image 4"/>
          <p:cNvPicPr>
            <a:picLocks noChangeAspect="1" noChangeArrowheads="1"/>
          </p:cNvPicPr>
          <p:nvPr/>
        </p:nvPicPr>
        <p:blipFill>
          <a:blip r:embed="rId3"/>
          <a:srcRect/>
          <a:stretch>
            <a:fillRect/>
          </a:stretch>
        </p:blipFill>
        <p:spPr bwMode="auto">
          <a:xfrm>
            <a:off x="-107950" y="188913"/>
            <a:ext cx="9396413" cy="6292850"/>
          </a:xfrm>
          <a:prstGeom prst="rect">
            <a:avLst/>
          </a:prstGeom>
          <a:noFill/>
          <a:ln w="9525">
            <a:noFill/>
            <a:miter lim="800000"/>
            <a:headEnd/>
            <a:tailEnd/>
          </a:ln>
        </p:spPr>
      </p:pic>
      <p:sp>
        <p:nvSpPr>
          <p:cNvPr id="70660" name="Espace réservé du numéro de diapositive 1"/>
          <p:cNvSpPr>
            <a:spLocks noGrp="1"/>
          </p:cNvSpPr>
          <p:nvPr>
            <p:ph type="sldNum" sz="quarter" idx="12"/>
          </p:nvPr>
        </p:nvSpPr>
        <p:spPr>
          <a:noFill/>
          <a:ln>
            <a:round/>
            <a:headEnd/>
            <a:tailEnd/>
          </a:ln>
        </p:spPr>
        <p:txBody>
          <a:bodyPr/>
          <a:lstStyle/>
          <a:p>
            <a:pPr>
              <a:buFont typeface="Arial" pitchFamily="34" charset="0"/>
              <a:buNone/>
            </a:pPr>
            <a:fld id="{4D095255-D161-4979-B353-C64230DE9233}" type="slidenum">
              <a:rPr lang="en-GB" smtClean="0">
                <a:latin typeface="Arial" pitchFamily="34" charset="0"/>
                <a:cs typeface="Lucida Sans Unicode" pitchFamily="34" charset="0"/>
              </a:rPr>
              <a:pPr>
                <a:buFont typeface="Arial" pitchFamily="34" charset="0"/>
                <a:buNone/>
              </a:pPr>
              <a:t>23</a:t>
            </a:fld>
            <a:endParaRPr lang="en-GB" smtClean="0">
              <a:latin typeface="Arial" pitchFamily="34" charset="0"/>
              <a:cs typeface="Lucida Sans Unicode" pitchFamily="34" charset="0"/>
            </a:endParaRPr>
          </a:p>
        </p:txBody>
      </p:sp>
      <p:sp>
        <p:nvSpPr>
          <p:cNvPr id="70661" name="Espace réservé du pied de page 1"/>
          <p:cNvSpPr>
            <a:spLocks noGrp="1"/>
          </p:cNvSpPr>
          <p:nvPr>
            <p:ph type="ftr" sz="quarter" idx="11"/>
          </p:nvPr>
        </p:nvSpPr>
        <p:spPr>
          <a:noFill/>
          <a:ln>
            <a:round/>
            <a:headEnd/>
            <a:tailEnd/>
          </a:ln>
        </p:spPr>
        <p:txBody>
          <a:bodyPr/>
          <a:lstStyle/>
          <a:p>
            <a:pPr>
              <a:buFont typeface="Arial" pitchFamily="34" charset="0"/>
              <a:buNone/>
            </a:pPr>
            <a:r>
              <a:rPr lang="fr-FR" smtClean="0">
                <a:latin typeface="Arial" pitchFamily="34" charset="0"/>
                <a:cs typeface="Lucida Sans Unicode" pitchFamily="34" charset="0"/>
              </a:rPr>
              <a:t>JM Rodrigues JIAE Saint Etienne 16 mai 2014</a:t>
            </a:r>
            <a:endParaRPr lang="en-GB">
              <a:latin typeface="Arial"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1260475" y="-242888"/>
            <a:ext cx="7850188" cy="1079501"/>
          </a:xfrm>
        </p:spPr>
        <p:txBody>
          <a:bodyPr/>
          <a:lstStyle/>
          <a:p>
            <a:r>
              <a:rPr lang="en-US" dirty="0" err="1" smtClean="0"/>
              <a:t>Alignement</a:t>
            </a:r>
            <a:r>
              <a:rPr lang="en-US" dirty="0" smtClean="0"/>
              <a:t> </a:t>
            </a:r>
            <a:r>
              <a:rPr lang="en-US" dirty="0" smtClean="0"/>
              <a:t>CAST/ULO </a:t>
            </a:r>
          </a:p>
        </p:txBody>
      </p:sp>
      <p:sp>
        <p:nvSpPr>
          <p:cNvPr id="46083" name="Espace réservé du numéro de diapositive 3"/>
          <p:cNvSpPr>
            <a:spLocks noGrp="1"/>
          </p:cNvSpPr>
          <p:nvPr>
            <p:ph type="sldNum" sz="quarter" idx="12"/>
          </p:nvPr>
        </p:nvSpPr>
        <p:spPr>
          <a:noFill/>
          <a:ln>
            <a:round/>
            <a:headEnd/>
            <a:tailEnd/>
          </a:ln>
        </p:spPr>
        <p:txBody>
          <a:bodyPr/>
          <a:lstStyle/>
          <a:p>
            <a:pPr>
              <a:buFont typeface="Arial" pitchFamily="34" charset="0"/>
              <a:buNone/>
            </a:pPr>
            <a:fld id="{1104A424-922E-40D2-8B51-CE1F77F7F041}" type="slidenum">
              <a:rPr lang="en-GB" smtClean="0">
                <a:latin typeface="Arial" pitchFamily="34" charset="0"/>
                <a:cs typeface="Lucida Sans Unicode" pitchFamily="34" charset="0"/>
              </a:rPr>
              <a:pPr>
                <a:buFont typeface="Arial" pitchFamily="34" charset="0"/>
                <a:buNone/>
              </a:pPr>
              <a:t>24</a:t>
            </a:fld>
            <a:endParaRPr lang="en-GB" smtClean="0">
              <a:latin typeface="Arial" pitchFamily="34" charset="0"/>
              <a:cs typeface="Lucida Sans Unicode" pitchFamily="34" charset="0"/>
            </a:endParaRPr>
          </a:p>
        </p:txBody>
      </p:sp>
      <p:graphicFrame>
        <p:nvGraphicFramePr>
          <p:cNvPr id="6" name="Tableau 5"/>
          <p:cNvGraphicFramePr>
            <a:graphicFrameLocks noGrp="1"/>
          </p:cNvGraphicFramePr>
          <p:nvPr/>
        </p:nvGraphicFramePr>
        <p:xfrm>
          <a:off x="539551" y="980728"/>
          <a:ext cx="8604450" cy="5329131"/>
        </p:xfrm>
        <a:graphic>
          <a:graphicData uri="http://schemas.openxmlformats.org/drawingml/2006/table">
            <a:tbl>
              <a:tblPr firstRow="1" firstCol="1" bandRow="1" bandCol="1">
                <a:tableStyleId>{5C22544A-7EE6-4342-B048-85BDC9FD1C3A}</a:tableStyleId>
              </a:tblPr>
              <a:tblGrid>
                <a:gridCol w="1504227"/>
                <a:gridCol w="2057099"/>
                <a:gridCol w="2521562"/>
                <a:gridCol w="2521562"/>
              </a:tblGrid>
              <a:tr h="197668">
                <a:tc>
                  <a:txBody>
                    <a:bodyPr/>
                    <a:lstStyle/>
                    <a:p>
                      <a:pPr algn="ctr">
                        <a:spcAft>
                          <a:spcPts val="0"/>
                        </a:spcAft>
                      </a:pPr>
                      <a:r>
                        <a:rPr lang="en-GB" sz="1400" dirty="0">
                          <a:effectLst/>
                        </a:rPr>
                        <a:t> </a:t>
                      </a:r>
                      <a:endParaRPr lang="fr-FR" sz="2000" dirty="0">
                        <a:effectLst/>
                        <a:latin typeface="Times"/>
                        <a:ea typeface="Times New Roman"/>
                        <a:cs typeface="Times New Roman"/>
                      </a:endParaRPr>
                    </a:p>
                  </a:txBody>
                  <a:tcPr marL="17780" marR="17780" marT="0" marB="0"/>
                </a:tc>
                <a:tc>
                  <a:txBody>
                    <a:bodyPr/>
                    <a:lstStyle/>
                    <a:p>
                      <a:pPr algn="l">
                        <a:spcAft>
                          <a:spcPts val="0"/>
                        </a:spcAft>
                      </a:pPr>
                      <a:r>
                        <a:rPr lang="en-GB" sz="1600">
                          <a:effectLst/>
                        </a:rPr>
                        <a:t>PS-CAST</a:t>
                      </a:r>
                      <a:endParaRPr lang="fr-FR" sz="2000">
                        <a:effectLst/>
                        <a:latin typeface="Times"/>
                        <a:ea typeface="Times New Roman"/>
                        <a:cs typeface="Times New Roman"/>
                      </a:endParaRPr>
                    </a:p>
                  </a:txBody>
                  <a:tcPr marL="17780" marR="17780" marT="0" marB="0" anchor="ctr"/>
                </a:tc>
                <a:tc>
                  <a:txBody>
                    <a:bodyPr/>
                    <a:lstStyle/>
                    <a:p>
                      <a:pPr algn="l">
                        <a:spcAft>
                          <a:spcPts val="0"/>
                        </a:spcAft>
                      </a:pPr>
                      <a:r>
                        <a:rPr lang="en-GB" sz="1600">
                          <a:effectLst/>
                        </a:rPr>
                        <a:t>BFO (link type)</a:t>
                      </a:r>
                      <a:endParaRPr lang="fr-FR" sz="2000">
                        <a:effectLst/>
                        <a:latin typeface="Times"/>
                        <a:ea typeface="Times New Roman"/>
                        <a:cs typeface="Times New Roman"/>
                      </a:endParaRPr>
                    </a:p>
                  </a:txBody>
                  <a:tcPr marL="17780" marR="17780" marT="0" marB="0" anchor="ctr"/>
                </a:tc>
                <a:tc>
                  <a:txBody>
                    <a:bodyPr/>
                    <a:lstStyle/>
                    <a:p>
                      <a:pPr algn="l">
                        <a:spcAft>
                          <a:spcPts val="0"/>
                        </a:spcAft>
                      </a:pPr>
                      <a:r>
                        <a:rPr lang="en-GB" sz="1600">
                          <a:effectLst/>
                        </a:rPr>
                        <a:t>BioTop (link type)</a:t>
                      </a:r>
                      <a:endParaRPr lang="fr-FR" sz="2000">
                        <a:effectLst/>
                        <a:latin typeface="Times"/>
                        <a:ea typeface="Times New Roman"/>
                        <a:cs typeface="Times New Roman"/>
                      </a:endParaRPr>
                    </a:p>
                  </a:txBody>
                  <a:tcPr marL="17780" marR="17780" marT="0" marB="0" anchor="ctr"/>
                </a:tc>
              </a:tr>
              <a:tr h="172960">
                <a:tc rowSpan="9">
                  <a:txBody>
                    <a:bodyPr/>
                    <a:lstStyle/>
                    <a:p>
                      <a:pPr algn="ctr">
                        <a:spcAft>
                          <a:spcPts val="0"/>
                        </a:spcAft>
                      </a:pPr>
                      <a:r>
                        <a:rPr lang="en-GB" sz="1400">
                          <a:effectLst/>
                        </a:rPr>
                        <a:t>Classes</a:t>
                      </a:r>
                      <a:endParaRPr lang="fr-FR" sz="2000">
                        <a:effectLst/>
                        <a:latin typeface="Times"/>
                        <a:ea typeface="Times New Roman"/>
                        <a:cs typeface="Times New Roman"/>
                      </a:endParaRPr>
                    </a:p>
                  </a:txBody>
                  <a:tcPr marL="17780" marR="17780" marT="0" marB="0" vert="vert270" anchor="ctr"/>
                </a:tc>
                <a:tc>
                  <a:txBody>
                    <a:bodyPr/>
                    <a:lstStyle/>
                    <a:p>
                      <a:pPr algn="l">
                        <a:spcAft>
                          <a:spcPts val="0"/>
                        </a:spcAft>
                      </a:pPr>
                      <a:r>
                        <a:rPr lang="en-GB" sz="1400">
                          <a:effectLst/>
                        </a:rPr>
                        <a:t>Incident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Process (subclass)</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Process (subclass)</a:t>
                      </a:r>
                      <a:endParaRPr lang="fr-FR" sz="2000">
                        <a:effectLst/>
                        <a:latin typeface="Times"/>
                        <a:ea typeface="Times New Roman"/>
                        <a:cs typeface="Times New Roman"/>
                      </a:endParaRPr>
                    </a:p>
                  </a:txBody>
                  <a:tcPr marL="17780" marR="17780" marT="0" marB="0"/>
                </a:tc>
              </a:tr>
              <a:tr h="172960">
                <a:tc vMerge="1">
                  <a:txBody>
                    <a:bodyPr/>
                    <a:lstStyle/>
                    <a:p>
                      <a:endParaRPr lang="en-US"/>
                    </a:p>
                  </a:txBody>
                  <a:tcPr/>
                </a:tc>
                <a:tc>
                  <a:txBody>
                    <a:bodyPr/>
                    <a:lstStyle/>
                    <a:p>
                      <a:pPr algn="l">
                        <a:spcAft>
                          <a:spcPts val="0"/>
                        </a:spcAft>
                      </a:pPr>
                      <a:r>
                        <a:rPr lang="en-GB" sz="1400">
                          <a:effectLst/>
                        </a:rPr>
                        <a:t>Incident_Type</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Disposition (subclass)</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Disposition (subclass)</a:t>
                      </a:r>
                      <a:endParaRPr lang="fr-FR" sz="2000">
                        <a:effectLst/>
                        <a:latin typeface="Times"/>
                        <a:ea typeface="Times New Roman"/>
                        <a:cs typeface="Times New Roman"/>
                      </a:endParaRPr>
                    </a:p>
                  </a:txBody>
                  <a:tcPr marL="17780" marR="17780" marT="0" marB="0"/>
                </a:tc>
              </a:tr>
              <a:tr h="518881">
                <a:tc vMerge="1">
                  <a:txBody>
                    <a:bodyPr/>
                    <a:lstStyle/>
                    <a:p>
                      <a:endParaRPr lang="en-US"/>
                    </a:p>
                  </a:txBody>
                  <a:tcPr/>
                </a:tc>
                <a:tc>
                  <a:txBody>
                    <a:bodyPr/>
                    <a:lstStyle/>
                    <a:p>
                      <a:pPr algn="l">
                        <a:spcAft>
                          <a:spcPts val="0"/>
                        </a:spcAft>
                      </a:pPr>
                      <a:r>
                        <a:rPr lang="en-GB" sz="1400" dirty="0">
                          <a:effectLst/>
                        </a:rPr>
                        <a:t>Circumstance</a:t>
                      </a:r>
                      <a:endParaRPr lang="fr-FR" sz="2000" dirty="0">
                        <a:effectLst/>
                        <a:latin typeface="Times"/>
                        <a:ea typeface="Times New Roman"/>
                        <a:cs typeface="Times New Roman"/>
                      </a:endParaRPr>
                    </a:p>
                  </a:txBody>
                  <a:tcPr marL="17780" marR="17780" marT="0" marB="0"/>
                </a:tc>
                <a:tc>
                  <a:txBody>
                    <a:bodyPr/>
                    <a:lstStyle/>
                    <a:p>
                      <a:pPr algn="l">
                        <a:spcAft>
                          <a:spcPts val="0"/>
                        </a:spcAft>
                      </a:pPr>
                      <a:r>
                        <a:rPr lang="en-GB" sz="1400">
                          <a:effectLst/>
                        </a:rPr>
                        <a:t>Process OR Independent Continuant (subclass)</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Condition (subclass)</a:t>
                      </a:r>
                      <a:endParaRPr lang="fr-FR" sz="2000">
                        <a:effectLst/>
                        <a:latin typeface="Times"/>
                        <a:ea typeface="Times New Roman"/>
                        <a:cs typeface="Times New Roman"/>
                      </a:endParaRPr>
                    </a:p>
                  </a:txBody>
                  <a:tcPr marL="17780" marR="17780" marT="0" marB="0"/>
                </a:tc>
              </a:tr>
              <a:tr h="345921">
                <a:tc vMerge="1">
                  <a:txBody>
                    <a:bodyPr/>
                    <a:lstStyle/>
                    <a:p>
                      <a:endParaRPr lang="en-US"/>
                    </a:p>
                  </a:txBody>
                  <a:tcPr/>
                </a:tc>
                <a:tc>
                  <a:txBody>
                    <a:bodyPr/>
                    <a:lstStyle/>
                    <a:p>
                      <a:pPr algn="l">
                        <a:spcAft>
                          <a:spcPts val="0"/>
                        </a:spcAft>
                      </a:pPr>
                      <a:r>
                        <a:rPr lang="en-GB" sz="1400">
                          <a:effectLst/>
                        </a:rPr>
                        <a:t>Care_Setting</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Site (subclass)</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Material Object (subclass)</a:t>
                      </a:r>
                      <a:endParaRPr lang="fr-FR" sz="2000">
                        <a:effectLst/>
                        <a:latin typeface="Times"/>
                        <a:ea typeface="Times New Roman"/>
                        <a:cs typeface="Times New Roman"/>
                      </a:endParaRPr>
                    </a:p>
                  </a:txBody>
                  <a:tcPr marL="17780" marR="17780" marT="0" marB="0"/>
                </a:tc>
              </a:tr>
              <a:tr h="172960">
                <a:tc vMerge="1">
                  <a:txBody>
                    <a:bodyPr/>
                    <a:lstStyle/>
                    <a:p>
                      <a:endParaRPr lang="en-US"/>
                    </a:p>
                  </a:txBody>
                  <a:tcPr/>
                </a:tc>
                <a:tc>
                  <a:txBody>
                    <a:bodyPr/>
                    <a:lstStyle/>
                    <a:p>
                      <a:pPr algn="l">
                        <a:spcAft>
                          <a:spcPts val="0"/>
                        </a:spcAft>
                      </a:pPr>
                      <a:r>
                        <a:rPr lang="en-GB" sz="1400">
                          <a:effectLst/>
                        </a:rPr>
                        <a:t>Detection</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Process (subclass)</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Action (subclass)</a:t>
                      </a:r>
                      <a:endParaRPr lang="fr-FR" sz="2000">
                        <a:effectLst/>
                        <a:latin typeface="Times"/>
                        <a:ea typeface="Times New Roman"/>
                        <a:cs typeface="Times New Roman"/>
                      </a:endParaRPr>
                    </a:p>
                  </a:txBody>
                  <a:tcPr marL="17780" marR="17780" marT="0" marB="0"/>
                </a:tc>
              </a:tr>
              <a:tr h="345921">
                <a:tc vMerge="1">
                  <a:txBody>
                    <a:bodyPr/>
                    <a:lstStyle/>
                    <a:p>
                      <a:endParaRPr lang="en-US"/>
                    </a:p>
                  </a:txBody>
                  <a:tcPr/>
                </a:tc>
                <a:tc>
                  <a:txBody>
                    <a:bodyPr/>
                    <a:lstStyle/>
                    <a:p>
                      <a:pPr algn="l">
                        <a:spcAft>
                          <a:spcPts val="0"/>
                        </a:spcAft>
                      </a:pPr>
                      <a:r>
                        <a:rPr lang="en-GB" sz="1400">
                          <a:effectLst/>
                        </a:rPr>
                        <a:t>Person</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Role (equivalent class)</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Role (equivalent class)</a:t>
                      </a:r>
                      <a:endParaRPr lang="fr-FR" sz="2000">
                        <a:effectLst/>
                        <a:latin typeface="Times"/>
                        <a:ea typeface="Times New Roman"/>
                        <a:cs typeface="Times New Roman"/>
                      </a:endParaRPr>
                    </a:p>
                  </a:txBody>
                  <a:tcPr marL="17780" marR="17780" marT="0" marB="0"/>
                </a:tc>
              </a:tr>
              <a:tr h="172960">
                <a:tc vMerge="1">
                  <a:txBody>
                    <a:bodyPr/>
                    <a:lstStyle/>
                    <a:p>
                      <a:endParaRPr lang="en-US"/>
                    </a:p>
                  </a:txBody>
                  <a:tcPr/>
                </a:tc>
                <a:tc>
                  <a:txBody>
                    <a:bodyPr/>
                    <a:lstStyle/>
                    <a:p>
                      <a:pPr algn="l">
                        <a:spcAft>
                          <a:spcPts val="0"/>
                        </a:spcAft>
                      </a:pPr>
                      <a:r>
                        <a:rPr lang="en-GB" sz="1400">
                          <a:effectLst/>
                        </a:rPr>
                        <a:t>Harm</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Process (subclass)</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Condition (subclass)</a:t>
                      </a:r>
                      <a:endParaRPr lang="fr-FR" sz="2000">
                        <a:effectLst/>
                        <a:latin typeface="Times"/>
                        <a:ea typeface="Times New Roman"/>
                        <a:cs typeface="Times New Roman"/>
                      </a:endParaRPr>
                    </a:p>
                  </a:txBody>
                  <a:tcPr marL="17780" marR="17780" marT="0" marB="0"/>
                </a:tc>
              </a:tr>
              <a:tr h="691843">
                <a:tc vMerge="1">
                  <a:txBody>
                    <a:bodyPr/>
                    <a:lstStyle/>
                    <a:p>
                      <a:endParaRPr lang="en-US"/>
                    </a:p>
                  </a:txBody>
                  <a:tcPr/>
                </a:tc>
                <a:tc>
                  <a:txBody>
                    <a:bodyPr/>
                    <a:lstStyle/>
                    <a:p>
                      <a:pPr algn="l">
                        <a:spcAft>
                          <a:spcPts val="0"/>
                        </a:spcAft>
                      </a:pPr>
                      <a:r>
                        <a:rPr lang="en-GB" sz="1400">
                          <a:effectLst/>
                        </a:rPr>
                        <a:t>Anatomy</a:t>
                      </a:r>
                      <a:endParaRPr lang="fr-FR" sz="2000">
                        <a:effectLst/>
                        <a:latin typeface="Times"/>
                        <a:ea typeface="Times New Roman"/>
                        <a:cs typeface="Times New Roman"/>
                      </a:endParaRPr>
                    </a:p>
                  </a:txBody>
                  <a:tcPr marL="17780" marR="17780" marT="0" marB="0"/>
                </a:tc>
                <a:tc>
                  <a:txBody>
                    <a:bodyPr/>
                    <a:lstStyle/>
                    <a:p>
                      <a:pPr algn="l">
                        <a:spcAft>
                          <a:spcPts val="0"/>
                        </a:spcAft>
                      </a:pPr>
                      <a:r>
                        <a:rPr lang="fr-FR" sz="1400">
                          <a:effectLst/>
                        </a:rPr>
                        <a:t>Independant Continuant (subclass)</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(StructuredBiologicalEntity OR ImmaterialObject) (</a:t>
                      </a:r>
                      <a:r>
                        <a:rPr lang="fr-FR" sz="1400">
                          <a:effectLst/>
                        </a:rPr>
                        <a:t>subclass</a:t>
                      </a:r>
                      <a:r>
                        <a:rPr lang="en-GB" sz="1400">
                          <a:effectLst/>
                        </a:rPr>
                        <a:t>)</a:t>
                      </a:r>
                      <a:endParaRPr lang="fr-FR" sz="2000">
                        <a:effectLst/>
                        <a:latin typeface="Times"/>
                        <a:ea typeface="Times New Roman"/>
                        <a:cs typeface="Times New Roman"/>
                      </a:endParaRPr>
                    </a:p>
                  </a:txBody>
                  <a:tcPr marL="17780" marR="17780" marT="0" marB="0"/>
                </a:tc>
              </a:tr>
              <a:tr h="172960">
                <a:tc vMerge="1">
                  <a:txBody>
                    <a:bodyPr/>
                    <a:lstStyle/>
                    <a:p>
                      <a:endParaRPr lang="en-US"/>
                    </a:p>
                  </a:txBody>
                  <a:tcPr/>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r>
              <a:tr h="345921">
                <a:tc rowSpan="6">
                  <a:txBody>
                    <a:bodyPr/>
                    <a:lstStyle/>
                    <a:p>
                      <a:pPr algn="ctr">
                        <a:spcAft>
                          <a:spcPts val="0"/>
                        </a:spcAft>
                      </a:pPr>
                      <a:r>
                        <a:rPr lang="en-GB" sz="1400">
                          <a:effectLst/>
                        </a:rPr>
                        <a:t>Properties</a:t>
                      </a:r>
                      <a:endParaRPr lang="fr-FR" sz="2000">
                        <a:effectLst/>
                        <a:latin typeface="Times"/>
                        <a:ea typeface="Times New Roman"/>
                        <a:cs typeface="Times New Roman"/>
                      </a:endParaRPr>
                    </a:p>
                  </a:txBody>
                  <a:tcPr marL="17780" marR="17780" marT="0" marB="0" vert="vert270" anchor="ctr"/>
                </a:tc>
                <a:tc>
                  <a:txBody>
                    <a:bodyPr/>
                    <a:lstStyle/>
                    <a:p>
                      <a:pPr algn="l">
                        <a:spcAft>
                          <a:spcPts val="0"/>
                        </a:spcAft>
                      </a:pPr>
                      <a:r>
                        <a:rPr lang="en-GB" sz="1400">
                          <a:effectLst/>
                        </a:rPr>
                        <a:t>has_Cause</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causedBy (equivalent relation)</a:t>
                      </a:r>
                      <a:endParaRPr lang="fr-FR" sz="2000">
                        <a:effectLst/>
                        <a:latin typeface="Times"/>
                        <a:ea typeface="Times New Roman"/>
                        <a:cs typeface="Times New Roman"/>
                      </a:endParaRPr>
                    </a:p>
                  </a:txBody>
                  <a:tcPr marL="17780" marR="17780" marT="0" marB="0"/>
                </a:tc>
              </a:tr>
              <a:tr h="345921">
                <a:tc vMerge="1">
                  <a:txBody>
                    <a:bodyPr/>
                    <a:lstStyle/>
                    <a:p>
                      <a:endParaRPr lang="en-US"/>
                    </a:p>
                  </a:txBody>
                  <a:tcPr/>
                </a:tc>
                <a:tc>
                  <a:txBody>
                    <a:bodyPr/>
                    <a:lstStyle/>
                    <a:p>
                      <a:pPr algn="l">
                        <a:spcAft>
                          <a:spcPts val="0"/>
                        </a:spcAft>
                      </a:pPr>
                      <a:r>
                        <a:rPr lang="en-GB" sz="1400">
                          <a:effectLst/>
                        </a:rPr>
                        <a:t>has_Consequence</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causes (equivalent relation)</a:t>
                      </a:r>
                      <a:endParaRPr lang="fr-FR" sz="2000">
                        <a:effectLst/>
                        <a:latin typeface="Times"/>
                        <a:ea typeface="Times New Roman"/>
                        <a:cs typeface="Times New Roman"/>
                      </a:endParaRPr>
                    </a:p>
                  </a:txBody>
                  <a:tcPr marL="17780" marR="17780" marT="0" marB="0"/>
                </a:tc>
              </a:tr>
              <a:tr h="345921">
                <a:tc vMerge="1">
                  <a:txBody>
                    <a:bodyPr/>
                    <a:lstStyle/>
                    <a:p>
                      <a:endParaRPr lang="en-US"/>
                    </a:p>
                  </a:txBody>
                  <a:tcPr/>
                </a:tc>
                <a:tc>
                  <a:txBody>
                    <a:bodyPr/>
                    <a:lstStyle/>
                    <a:p>
                      <a:pPr algn="l">
                        <a:spcAft>
                          <a:spcPts val="0"/>
                        </a:spcAft>
                      </a:pPr>
                      <a:r>
                        <a:rPr lang="en-GB" sz="1400">
                          <a:effectLst/>
                        </a:rPr>
                        <a:t>has_Incident_Type</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hasRealization (subrelation)</a:t>
                      </a:r>
                      <a:endParaRPr lang="fr-FR" sz="2000">
                        <a:effectLst/>
                        <a:latin typeface="Times"/>
                        <a:ea typeface="Times New Roman"/>
                        <a:cs typeface="Times New Roman"/>
                      </a:endParaRPr>
                    </a:p>
                  </a:txBody>
                  <a:tcPr marL="17780" marR="17780" marT="0" marB="0"/>
                </a:tc>
              </a:tr>
              <a:tr h="518881">
                <a:tc vMerge="1">
                  <a:txBody>
                    <a:bodyPr/>
                    <a:lstStyle/>
                    <a:p>
                      <a:endParaRPr lang="en-US"/>
                    </a:p>
                  </a:txBody>
                  <a:tcPr/>
                </a:tc>
                <a:tc>
                  <a:txBody>
                    <a:bodyPr/>
                    <a:lstStyle/>
                    <a:p>
                      <a:pPr algn="l">
                        <a:spcAft>
                          <a:spcPts val="0"/>
                        </a:spcAft>
                      </a:pPr>
                      <a:r>
                        <a:rPr lang="en-GB" sz="1400">
                          <a:effectLst/>
                        </a:rPr>
                        <a:t>has_Means</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processually-RelatedTo (subrelation)</a:t>
                      </a:r>
                      <a:endParaRPr lang="fr-FR" sz="2000">
                        <a:effectLst/>
                        <a:latin typeface="Times"/>
                        <a:ea typeface="Times New Roman"/>
                        <a:cs typeface="Times New Roman"/>
                      </a:endParaRPr>
                    </a:p>
                  </a:txBody>
                  <a:tcPr marL="17780" marR="17780" marT="0" marB="0"/>
                </a:tc>
              </a:tr>
              <a:tr h="345921">
                <a:tc vMerge="1">
                  <a:txBody>
                    <a:bodyPr/>
                    <a:lstStyle/>
                    <a:p>
                      <a:endParaRPr lang="en-US"/>
                    </a:p>
                  </a:txBody>
                  <a:tcPr/>
                </a:tc>
                <a:tc>
                  <a:txBody>
                    <a:bodyPr/>
                    <a:lstStyle/>
                    <a:p>
                      <a:pPr algn="l">
                        <a:spcAft>
                          <a:spcPts val="0"/>
                        </a:spcAft>
                      </a:pPr>
                      <a:r>
                        <a:rPr lang="en-GB" sz="1400">
                          <a:effectLst/>
                        </a:rPr>
                        <a:t>has_Location</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hasLocus (equivalent relation)</a:t>
                      </a:r>
                      <a:endParaRPr lang="fr-FR" sz="2000">
                        <a:effectLst/>
                        <a:latin typeface="Times"/>
                        <a:ea typeface="Times New Roman"/>
                        <a:cs typeface="Times New Roman"/>
                      </a:endParaRPr>
                    </a:p>
                  </a:txBody>
                  <a:tcPr marL="17780" marR="17780" marT="0" marB="0"/>
                </a:tc>
              </a:tr>
              <a:tr h="172960">
                <a:tc vMerge="1">
                  <a:txBody>
                    <a:bodyPr/>
                    <a:lstStyle/>
                    <a:p>
                      <a:endParaRPr lang="en-US"/>
                    </a:p>
                  </a:txBody>
                  <a:tcPr/>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a:effectLst/>
                        </a:rPr>
                        <a:t>-</a:t>
                      </a:r>
                      <a:endParaRPr lang="fr-FR" sz="2000">
                        <a:effectLst/>
                        <a:latin typeface="Times"/>
                        <a:ea typeface="Times New Roman"/>
                        <a:cs typeface="Times New Roman"/>
                      </a:endParaRPr>
                    </a:p>
                  </a:txBody>
                  <a:tcPr marL="17780" marR="17780" marT="0" marB="0"/>
                </a:tc>
                <a:tc>
                  <a:txBody>
                    <a:bodyPr/>
                    <a:lstStyle/>
                    <a:p>
                      <a:pPr algn="l">
                        <a:spcAft>
                          <a:spcPts val="0"/>
                        </a:spcAft>
                      </a:pPr>
                      <a:r>
                        <a:rPr lang="en-GB" sz="1400" dirty="0">
                          <a:effectLst/>
                        </a:rPr>
                        <a:t>…</a:t>
                      </a:r>
                      <a:endParaRPr lang="fr-FR" sz="2000" dirty="0">
                        <a:effectLst/>
                        <a:latin typeface="Times"/>
                        <a:ea typeface="Times New Roman"/>
                        <a:cs typeface="Times New Roman"/>
                      </a:endParaRPr>
                    </a:p>
                  </a:txBody>
                  <a:tcPr marL="17780" marR="17780" marT="0" marB="0"/>
                </a:tc>
              </a:tr>
            </a:tbl>
          </a:graphicData>
        </a:graphic>
      </p:graphicFrame>
      <p:sp>
        <p:nvSpPr>
          <p:cNvPr id="46087" name="Espace réservé du pied de page 1"/>
          <p:cNvSpPr>
            <a:spLocks noGrp="1"/>
          </p:cNvSpPr>
          <p:nvPr>
            <p:ph type="ftr" sz="quarter" idx="11"/>
          </p:nvPr>
        </p:nvSpPr>
        <p:spPr>
          <a:noFill/>
          <a:ln>
            <a:round/>
            <a:headEnd/>
            <a:tailEnd/>
          </a:ln>
        </p:spPr>
        <p:txBody>
          <a:bodyPr/>
          <a:lstStyle/>
          <a:p>
            <a:pPr>
              <a:buFont typeface="Arial" pitchFamily="34" charset="0"/>
              <a:buNone/>
            </a:pPr>
            <a:r>
              <a:rPr lang="fr-FR" smtClean="0">
                <a:latin typeface="Arial" pitchFamily="34" charset="0"/>
                <a:cs typeface="Lucida Sans Unicode" pitchFamily="34" charset="0"/>
              </a:rPr>
              <a:t>JM Rodrigues JIAE Saint Etienne 16 mai 2014</a:t>
            </a:r>
            <a:endParaRPr lang="en-GB" smtClean="0">
              <a:latin typeface="Arial"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numéro de diapositive 1"/>
          <p:cNvSpPr>
            <a:spLocks noGrp="1"/>
          </p:cNvSpPr>
          <p:nvPr>
            <p:ph type="sldNum" sz="quarter" idx="11"/>
          </p:nvPr>
        </p:nvSpPr>
        <p:spPr>
          <a:noFill/>
          <a:ln>
            <a:round/>
            <a:headEnd/>
            <a:tailEnd/>
          </a:ln>
        </p:spPr>
        <p:txBody>
          <a:bodyPr/>
          <a:lstStyle/>
          <a:p>
            <a:pPr>
              <a:buFont typeface="Arial" pitchFamily="34" charset="0"/>
              <a:buNone/>
            </a:pPr>
            <a:fld id="{0E9DFEE6-A348-42D2-B585-E3C18793CEA0}" type="slidenum">
              <a:rPr lang="en-GB" smtClean="0">
                <a:latin typeface="Arial" pitchFamily="34" charset="0"/>
                <a:cs typeface="Lucida Sans Unicode" pitchFamily="34" charset="0"/>
              </a:rPr>
              <a:pPr>
                <a:buFont typeface="Arial" pitchFamily="34" charset="0"/>
                <a:buNone/>
              </a:pPr>
              <a:t>25</a:t>
            </a:fld>
            <a:endParaRPr lang="en-GB" smtClean="0">
              <a:latin typeface="Arial" pitchFamily="34" charset="0"/>
              <a:cs typeface="Lucida Sans Unicode" pitchFamily="34" charset="0"/>
            </a:endParaRPr>
          </a:p>
        </p:txBody>
      </p:sp>
      <p:pic>
        <p:nvPicPr>
          <p:cNvPr id="87043" name="Picture 2"/>
          <p:cNvPicPr>
            <a:picLocks noChangeAspect="1" noChangeArrowheads="1"/>
          </p:cNvPicPr>
          <p:nvPr/>
        </p:nvPicPr>
        <p:blipFill>
          <a:blip r:embed="rId2"/>
          <a:srcRect/>
          <a:stretch>
            <a:fillRect/>
          </a:stretch>
        </p:blipFill>
        <p:spPr bwMode="auto">
          <a:xfrm>
            <a:off x="1187450" y="1052513"/>
            <a:ext cx="5616575" cy="5186362"/>
          </a:xfrm>
          <a:prstGeom prst="rect">
            <a:avLst/>
          </a:prstGeom>
          <a:noFill/>
          <a:ln w="9525">
            <a:noFill/>
            <a:miter lim="800000"/>
            <a:headEnd/>
            <a:tailEnd/>
          </a:ln>
          <a:effectLst/>
        </p:spPr>
      </p:pic>
      <p:sp>
        <p:nvSpPr>
          <p:cNvPr id="87044" name="ZoneTexte 2"/>
          <p:cNvSpPr txBox="1">
            <a:spLocks noChangeArrowheads="1"/>
          </p:cNvSpPr>
          <p:nvPr/>
        </p:nvSpPr>
        <p:spPr bwMode="auto">
          <a:xfrm>
            <a:off x="2062750" y="476250"/>
            <a:ext cx="2899192" cy="349968"/>
          </a:xfrm>
          <a:prstGeom prst="rect">
            <a:avLst/>
          </a:prstGeom>
          <a:noFill/>
          <a:ln w="9525">
            <a:noFill/>
            <a:miter lim="800000"/>
            <a:headEnd/>
            <a:tailEnd/>
          </a:ln>
        </p:spPr>
        <p:txBody>
          <a:bodyPr wrap="none">
            <a:spAutoFit/>
          </a:bodyPr>
          <a:lstStyle/>
          <a:p>
            <a:r>
              <a:rPr lang="en-US" dirty="0">
                <a:solidFill>
                  <a:schemeClr val="tx2"/>
                </a:solidFill>
              </a:rPr>
              <a:t>PS </a:t>
            </a:r>
            <a:r>
              <a:rPr lang="en-US" dirty="0" smtClean="0">
                <a:solidFill>
                  <a:schemeClr val="tx2"/>
                </a:solidFill>
              </a:rPr>
              <a:t>CAST en Protégé/ULO</a:t>
            </a:r>
            <a:endParaRPr lang="en-US" dirty="0">
              <a:solidFill>
                <a:schemeClr val="tx2"/>
              </a:solidFill>
            </a:endParaRPr>
          </a:p>
        </p:txBody>
      </p:sp>
      <p:sp>
        <p:nvSpPr>
          <p:cNvPr id="87045" name="Espace réservé du pied de page 1"/>
          <p:cNvSpPr>
            <a:spLocks noGrp="1"/>
          </p:cNvSpPr>
          <p:nvPr>
            <p:ph type="ftr" sz="quarter" idx="10"/>
          </p:nvPr>
        </p:nvSpPr>
        <p:spPr>
          <a:noFill/>
          <a:ln>
            <a:round/>
            <a:headEnd/>
            <a:tailEnd/>
          </a:ln>
        </p:spPr>
        <p:txBody>
          <a:bodyPr/>
          <a:lstStyle/>
          <a:p>
            <a:pPr>
              <a:buFont typeface="Arial" pitchFamily="34" charset="0"/>
              <a:buNone/>
            </a:pPr>
            <a:r>
              <a:rPr lang="fr-FR" smtClean="0">
                <a:latin typeface="Arial" pitchFamily="34" charset="0"/>
                <a:cs typeface="Lucida Sans Unicode" pitchFamily="34" charset="0"/>
              </a:rPr>
              <a:t>JM Rodrigues JIAE Saint Etienne 16 mai 2014</a:t>
            </a:r>
            <a:endParaRPr lang="en-GB">
              <a:latin typeface="Arial"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altLang="en-US" sz="3200" smtClean="0"/>
              <a:t>Exemple d’évolution des systèmes terminologiques</a:t>
            </a:r>
            <a:br>
              <a:rPr lang="fr-FR" altLang="en-US" sz="3200" smtClean="0"/>
            </a:br>
            <a:endParaRPr lang="fr-FR" altLang="en-US" sz="3200" smtClean="0"/>
          </a:p>
        </p:txBody>
      </p:sp>
      <p:sp>
        <p:nvSpPr>
          <p:cNvPr id="22531" name="Espace réservé du contenu 2"/>
          <p:cNvSpPr>
            <a:spLocks noGrp="1"/>
          </p:cNvSpPr>
          <p:nvPr>
            <p:ph idx="1"/>
          </p:nvPr>
        </p:nvSpPr>
        <p:spPr>
          <a:xfrm>
            <a:off x="685800" y="1000108"/>
            <a:ext cx="7772400" cy="5095892"/>
          </a:xfrm>
        </p:spPr>
        <p:txBody>
          <a:bodyPr/>
          <a:lstStyle/>
          <a:p>
            <a:r>
              <a:rPr lang="fr-FR" altLang="en-US" dirty="0" smtClean="0"/>
              <a:t>Infarctus du myocarde  </a:t>
            </a:r>
          </a:p>
          <a:p>
            <a:pPr lvl="1"/>
            <a:r>
              <a:rPr lang="fr-FR" altLang="en-US" dirty="0" smtClean="0"/>
              <a:t>1 </a:t>
            </a:r>
            <a:r>
              <a:rPr lang="fr-FR" altLang="en-US" dirty="0" err="1" smtClean="0"/>
              <a:t>ere</a:t>
            </a:r>
            <a:r>
              <a:rPr lang="fr-FR" altLang="en-US" dirty="0" smtClean="0"/>
              <a:t> génération </a:t>
            </a:r>
          </a:p>
          <a:p>
            <a:pPr lvl="1"/>
            <a:r>
              <a:rPr lang="fr-FR" altLang="en-US" dirty="0" smtClean="0"/>
              <a:t>2 </a:t>
            </a:r>
            <a:r>
              <a:rPr lang="fr-FR" altLang="en-US" dirty="0" err="1" smtClean="0"/>
              <a:t>ème</a:t>
            </a:r>
            <a:r>
              <a:rPr lang="fr-FR" altLang="en-US" dirty="0" smtClean="0"/>
              <a:t> génération  2 </a:t>
            </a:r>
            <a:r>
              <a:rPr lang="fr-FR" altLang="en-US" dirty="0" err="1" smtClean="0"/>
              <a:t>categories</a:t>
            </a:r>
            <a:r>
              <a:rPr lang="fr-FR" altLang="en-US" dirty="0" smtClean="0"/>
              <a:t>: </a:t>
            </a:r>
          </a:p>
          <a:p>
            <a:pPr lvl="3"/>
            <a:r>
              <a:rPr lang="fr-FR" altLang="en-US" dirty="0" smtClean="0"/>
              <a:t>Muscle cardiaque myocarde: anatomie</a:t>
            </a:r>
          </a:p>
          <a:p>
            <a:pPr lvl="3"/>
            <a:r>
              <a:rPr lang="fr-FR" altLang="en-US" dirty="0" smtClean="0"/>
              <a:t>Nécrose infarctus :anatomie pathologique</a:t>
            </a:r>
          </a:p>
          <a:p>
            <a:pPr lvl="1"/>
            <a:r>
              <a:rPr lang="fr-FR" altLang="en-US" dirty="0" smtClean="0"/>
              <a:t>3</a:t>
            </a:r>
            <a:r>
              <a:rPr lang="fr-FR" altLang="en-US" baseline="30000" dirty="0" smtClean="0"/>
              <a:t>ème</a:t>
            </a:r>
            <a:r>
              <a:rPr lang="fr-FR" altLang="en-US" dirty="0" smtClean="0"/>
              <a:t> génération ontologie</a:t>
            </a:r>
          </a:p>
          <a:p>
            <a:pPr lvl="3"/>
            <a:r>
              <a:rPr lang="fr-FR" altLang="en-US" dirty="0" smtClean="0"/>
              <a:t>Muscle cardiaque myocarde: anatomie</a:t>
            </a:r>
          </a:p>
          <a:p>
            <a:pPr lvl="3"/>
            <a:r>
              <a:rPr lang="fr-FR" altLang="en-US" dirty="0" smtClean="0"/>
              <a:t>Nécrose  infarctus anatomie pathologique</a:t>
            </a:r>
          </a:p>
          <a:p>
            <a:pPr lvl="3"/>
            <a:r>
              <a:rPr lang="fr-FR" altLang="en-US" dirty="0" smtClean="0"/>
              <a:t>Artère coronaire : anatomie</a:t>
            </a:r>
          </a:p>
          <a:p>
            <a:pPr lvl="3"/>
            <a:r>
              <a:rPr lang="fr-FR" altLang="en-US" dirty="0" smtClean="0"/>
              <a:t>Sténose: Physio pathologique</a:t>
            </a:r>
          </a:p>
          <a:p>
            <a:pPr lvl="3"/>
            <a:r>
              <a:rPr lang="fr-FR" altLang="en-US" dirty="0" err="1" smtClean="0">
                <a:solidFill>
                  <a:schemeClr val="bg1"/>
                </a:solidFill>
              </a:rPr>
              <a:t>Atherosclerose</a:t>
            </a:r>
            <a:r>
              <a:rPr lang="fr-FR" altLang="en-US" dirty="0" smtClean="0">
                <a:solidFill>
                  <a:schemeClr val="bg1"/>
                </a:solidFill>
              </a:rPr>
              <a:t> : anatomie pathologique</a:t>
            </a:r>
          </a:p>
          <a:p>
            <a:pPr lvl="3"/>
            <a:r>
              <a:rPr lang="fr-FR" altLang="en-US" dirty="0" smtClean="0"/>
              <a:t>Manifestations cliniques</a:t>
            </a:r>
          </a:p>
        </p:txBody>
      </p:sp>
      <p:sp>
        <p:nvSpPr>
          <p:cNvPr id="2" name="Espace réservé du pied de page 1"/>
          <p:cNvSpPr>
            <a:spLocks noGrp="1"/>
          </p:cNvSpPr>
          <p:nvPr>
            <p:ph type="ftr" idx="11"/>
          </p:nvPr>
        </p:nvSpPr>
        <p:spPr/>
        <p:txBody>
          <a:bodyPr/>
          <a:lstStyle/>
          <a:p>
            <a:pPr>
              <a:defRPr/>
            </a:pPr>
            <a:r>
              <a:rPr lang="fr-FR" smtClean="0"/>
              <a:t>JM Rodrigues JIAE Saint Etienne 16 mai 2014</a:t>
            </a:r>
            <a:endParaRPr lang="en-GB"/>
          </a:p>
        </p:txBody>
      </p:sp>
      <p:sp>
        <p:nvSpPr>
          <p:cNvPr id="3" name="Espace réservé du numéro de diapositive 2"/>
          <p:cNvSpPr>
            <a:spLocks noGrp="1"/>
          </p:cNvSpPr>
          <p:nvPr>
            <p:ph type="sldNum" idx="12"/>
          </p:nvPr>
        </p:nvSpPr>
        <p:spPr/>
        <p:txBody>
          <a:bodyPr/>
          <a:lstStyle/>
          <a:p>
            <a:pPr>
              <a:defRPr/>
            </a:pPr>
            <a:fld id="{7F3F3523-6C10-4098-AB4D-C8C6D2576347}" type="slidenum">
              <a:rPr lang="en-GB" smtClean="0"/>
              <a:pPr>
                <a:defRPr/>
              </a:pPr>
              <a:t>26</a:t>
            </a:fld>
            <a:endParaRPr lang="en-GB"/>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GB" sz="2000" dirty="0" smtClean="0">
                <a:latin typeface="Times New Roman" pitchFamily="18" charset="0"/>
                <a:cs typeface="Times New Roman" pitchFamily="18" charset="0"/>
              </a:rPr>
              <a:t>Plan. </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en-GB" sz="2000" dirty="0" smtClean="0">
              <a:latin typeface="Times New Roman" pitchFamily="18" charset="0"/>
            </a:endParaRPr>
          </a:p>
        </p:txBody>
      </p:sp>
      <p:sp>
        <p:nvSpPr>
          <p:cNvPr id="4099" name="Rectangle 3"/>
          <p:cNvSpPr>
            <a:spLocks noGrp="1" noChangeArrowheads="1"/>
          </p:cNvSpPr>
          <p:nvPr>
            <p:ph type="body" idx="1"/>
          </p:nvPr>
        </p:nvSpPr>
        <p:spPr/>
        <p:txBody>
          <a:bodyPr/>
          <a:lstStyle/>
          <a:p>
            <a:pPr marL="381000" indent="-381000" eaLnBrk="1" hangingPunct="1">
              <a:buFont typeface="Wingdings" pitchFamily="2" charset="2"/>
              <a:buNone/>
            </a:pPr>
            <a:r>
              <a:rPr lang="en-GB" dirty="0" smtClean="0">
                <a:solidFill>
                  <a:schemeClr val="accent6">
                    <a:lumMod val="50000"/>
                  </a:schemeClr>
                </a:solidFill>
              </a:rPr>
              <a:t>1 </a:t>
            </a:r>
            <a:r>
              <a:rPr lang="fr-FR" dirty="0" err="1" smtClean="0">
                <a:solidFill>
                  <a:schemeClr val="accent6">
                    <a:lumMod val="50000"/>
                  </a:schemeClr>
                </a:solidFill>
              </a:rPr>
              <a:t>Inter-opérabilité</a:t>
            </a:r>
            <a:r>
              <a:rPr lang="fr-FR" dirty="0" smtClean="0">
                <a:solidFill>
                  <a:schemeClr val="accent6">
                    <a:lumMod val="50000"/>
                  </a:schemeClr>
                </a:solidFill>
              </a:rPr>
              <a:t> et </a:t>
            </a:r>
            <a:r>
              <a:rPr lang="fr-FR" dirty="0" err="1" smtClean="0">
                <a:solidFill>
                  <a:schemeClr val="accent6">
                    <a:lumMod val="50000"/>
                  </a:schemeClr>
                </a:solidFill>
              </a:rPr>
              <a:t>Inter-opérabilité</a:t>
            </a:r>
            <a:r>
              <a:rPr lang="fr-FR" dirty="0" smtClean="0">
                <a:solidFill>
                  <a:schemeClr val="accent6">
                    <a:lumMod val="50000"/>
                  </a:schemeClr>
                </a:solidFill>
              </a:rPr>
              <a:t> sémantique </a:t>
            </a:r>
          </a:p>
          <a:p>
            <a:pPr marL="381000" indent="-381000" eaLnBrk="1" hangingPunct="1">
              <a:buFont typeface="Wingdings" pitchFamily="2" charset="2"/>
              <a:buNone/>
            </a:pPr>
            <a:r>
              <a:rPr lang="fr-FR" dirty="0" smtClean="0"/>
              <a:t>2 Terminologies et Ontologies </a:t>
            </a:r>
          </a:p>
          <a:p>
            <a:pPr marL="381000" indent="-381000" eaLnBrk="1" hangingPunct="1">
              <a:buFont typeface="Wingdings" pitchFamily="2" charset="2"/>
              <a:buNone/>
            </a:pPr>
            <a:endParaRPr lang="fr-FR" dirty="0" smtClean="0"/>
          </a:p>
          <a:p>
            <a:pPr marL="381000" indent="-381000" eaLnBrk="1" hangingPunct="1">
              <a:buFont typeface="Wingdings" pitchFamily="2" charset="2"/>
              <a:buNone/>
            </a:pPr>
            <a:r>
              <a:rPr lang="fr-FR" dirty="0" smtClean="0">
                <a:solidFill>
                  <a:srgbClr val="FF0000"/>
                </a:solidFill>
              </a:rPr>
              <a:t>3 Projets de recherche</a:t>
            </a:r>
          </a:p>
          <a:p>
            <a:pPr marL="381000" indent="-381000" eaLnBrk="1" hangingPunct="1">
              <a:buFont typeface="Wingdings" pitchFamily="2" charset="2"/>
              <a:buNone/>
            </a:pPr>
            <a:r>
              <a:rPr lang="fr-FR" dirty="0" smtClean="0">
                <a:solidFill>
                  <a:srgbClr val="FF0000"/>
                </a:solidFill>
              </a:rPr>
              <a:t>	-Internationaux (WHO,IHTSDO)</a:t>
            </a:r>
          </a:p>
          <a:p>
            <a:pPr marL="381000" indent="-381000" eaLnBrk="1" hangingPunct="1">
              <a:buFont typeface="Wingdings" pitchFamily="2" charset="2"/>
              <a:buNone/>
            </a:pPr>
            <a:r>
              <a:rPr lang="fr-FR" dirty="0" smtClean="0">
                <a:solidFill>
                  <a:srgbClr val="FF0000"/>
                </a:solidFill>
              </a:rPr>
              <a:t>	</a:t>
            </a:r>
            <a:r>
              <a:rPr lang="fr-FR" dirty="0" smtClean="0">
                <a:solidFill>
                  <a:schemeClr val="accent6">
                    <a:lumMod val="50000"/>
                  </a:schemeClr>
                </a:solidFill>
              </a:rPr>
              <a:t>-Européens(EHR4CR, SHN)</a:t>
            </a:r>
          </a:p>
          <a:p>
            <a:pPr marL="381000" indent="-381000" eaLnBrk="1" hangingPunct="1">
              <a:buFont typeface="Wingdings" pitchFamily="2" charset="2"/>
              <a:buNone/>
            </a:pPr>
            <a:r>
              <a:rPr lang="fr-FR" dirty="0" smtClean="0">
                <a:solidFill>
                  <a:schemeClr val="accent6">
                    <a:lumMod val="50000"/>
                  </a:schemeClr>
                </a:solidFill>
              </a:rPr>
              <a:t>	-Français (</a:t>
            </a:r>
            <a:r>
              <a:rPr lang="fr-FR" dirty="0" err="1" smtClean="0">
                <a:solidFill>
                  <a:schemeClr val="accent6">
                    <a:lumMod val="50000"/>
                  </a:schemeClr>
                </a:solidFill>
              </a:rPr>
              <a:t>InterStis</a:t>
            </a:r>
            <a:r>
              <a:rPr lang="fr-FR" dirty="0" smtClean="0">
                <a:solidFill>
                  <a:schemeClr val="accent6">
                    <a:lumMod val="50000"/>
                  </a:schemeClr>
                </a:solidFill>
              </a:rPr>
              <a:t>, </a:t>
            </a:r>
            <a:r>
              <a:rPr lang="fr-FR" dirty="0" err="1" smtClean="0">
                <a:solidFill>
                  <a:schemeClr val="accent6">
                    <a:lumMod val="50000"/>
                  </a:schemeClr>
                </a:solidFill>
              </a:rPr>
              <a:t>TerSan</a:t>
            </a:r>
            <a:r>
              <a:rPr lang="fr-FR" dirty="0" smtClean="0">
                <a:solidFill>
                  <a:schemeClr val="accent6">
                    <a:lumMod val="50000"/>
                  </a:schemeClr>
                </a:solidFill>
              </a:rPr>
              <a:t>)</a:t>
            </a:r>
          </a:p>
        </p:txBody>
      </p:sp>
      <p:sp>
        <p:nvSpPr>
          <p:cNvPr id="4" name="Espace réservé du numéro de diapositive 3"/>
          <p:cNvSpPr>
            <a:spLocks noGrp="1"/>
          </p:cNvSpPr>
          <p:nvPr>
            <p:ph type="sldNum" idx="12"/>
          </p:nvPr>
        </p:nvSpPr>
        <p:spPr/>
        <p:txBody>
          <a:bodyPr/>
          <a:lstStyle/>
          <a:p>
            <a:pPr>
              <a:defRPr/>
            </a:pPr>
            <a:fld id="{7F3F3523-6C10-4098-AB4D-C8C6D2576347}" type="slidenum">
              <a:rPr lang="en-GB" smtClean="0"/>
              <a:pPr>
                <a:defRPr/>
              </a:pPr>
              <a:t>27</a:t>
            </a:fld>
            <a:endParaRPr lang="en-GB"/>
          </a:p>
        </p:txBody>
      </p:sp>
      <p:sp>
        <p:nvSpPr>
          <p:cNvPr id="5" name="Espace réservé du pied de page 4"/>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Lignes d’action</a:t>
            </a:r>
            <a:endParaRPr lang="fr-FR" dirty="0"/>
          </a:p>
        </p:txBody>
      </p:sp>
      <p:sp>
        <p:nvSpPr>
          <p:cNvPr id="3" name="Espace réservé du contenu 2"/>
          <p:cNvSpPr>
            <a:spLocks noGrp="1"/>
          </p:cNvSpPr>
          <p:nvPr>
            <p:ph idx="1"/>
          </p:nvPr>
        </p:nvSpPr>
        <p:spPr>
          <a:xfrm>
            <a:off x="457200" y="1196752"/>
            <a:ext cx="8229600" cy="4392488"/>
          </a:xfrm>
        </p:spPr>
        <p:txBody>
          <a:bodyPr>
            <a:normAutofit lnSpcReduction="10000"/>
          </a:bodyPr>
          <a:lstStyle/>
          <a:p>
            <a:r>
              <a:rPr lang="fr-FR" sz="2800" dirty="0"/>
              <a:t>C</a:t>
            </a:r>
            <a:r>
              <a:rPr lang="fr-FR" sz="2800" dirty="0" smtClean="0"/>
              <a:t>onstituer </a:t>
            </a:r>
            <a:r>
              <a:rPr lang="fr-FR" sz="2800" dirty="0"/>
              <a:t>des </a:t>
            </a:r>
            <a:r>
              <a:rPr lang="fr-FR" sz="2800" dirty="0">
                <a:solidFill>
                  <a:srgbClr val="BF4B36"/>
                </a:solidFill>
              </a:rPr>
              <a:t>référentiels</a:t>
            </a:r>
            <a:r>
              <a:rPr lang="fr-FR" sz="2800" dirty="0"/>
              <a:t> facilitant l’exploitation des </a:t>
            </a:r>
            <a:r>
              <a:rPr lang="fr-FR" sz="2800" dirty="0">
                <a:solidFill>
                  <a:srgbClr val="BF4B36"/>
                </a:solidFill>
              </a:rPr>
              <a:t>données</a:t>
            </a:r>
            <a:r>
              <a:rPr lang="fr-FR" sz="2800" dirty="0"/>
              <a:t> et </a:t>
            </a:r>
            <a:r>
              <a:rPr lang="fr-FR" sz="2800" dirty="0">
                <a:solidFill>
                  <a:srgbClr val="BF4B36"/>
                </a:solidFill>
              </a:rPr>
              <a:t>connaissances de santé </a:t>
            </a:r>
            <a:endParaRPr lang="fr-FR" sz="2800" dirty="0" smtClean="0">
              <a:solidFill>
                <a:srgbClr val="BF4B36"/>
              </a:solidFill>
            </a:endParaRPr>
          </a:p>
          <a:p>
            <a:pPr lvl="1"/>
            <a:r>
              <a:rPr lang="fr-FR" sz="2400" dirty="0" smtClean="0"/>
              <a:t>(Ex : les maladies, les actes, les effets indésirables)</a:t>
            </a:r>
          </a:p>
          <a:p>
            <a:r>
              <a:rPr lang="fr-FR" sz="2800" dirty="0" smtClean="0"/>
              <a:t>Elaborer des </a:t>
            </a:r>
            <a:r>
              <a:rPr lang="fr-FR" sz="2800" dirty="0">
                <a:solidFill>
                  <a:srgbClr val="BF4B36"/>
                </a:solidFill>
              </a:rPr>
              <a:t>méthodes, outils et plateformes </a:t>
            </a:r>
            <a:endParaRPr lang="fr-FR" sz="2800" dirty="0" smtClean="0">
              <a:solidFill>
                <a:srgbClr val="BF4B36"/>
              </a:solidFill>
            </a:endParaRPr>
          </a:p>
          <a:p>
            <a:pPr lvl="1"/>
            <a:r>
              <a:rPr lang="fr-FR" sz="2400" dirty="0" smtClean="0"/>
              <a:t>(Ex: serveurs de ressources </a:t>
            </a:r>
            <a:r>
              <a:rPr lang="fr-FR" sz="2400" dirty="0"/>
              <a:t>terminologiques ou </a:t>
            </a:r>
            <a:r>
              <a:rPr lang="fr-FR" sz="2400" dirty="0" smtClean="0"/>
              <a:t>ontologiques)</a:t>
            </a:r>
          </a:p>
          <a:p>
            <a:r>
              <a:rPr lang="fr-FR" sz="2800" dirty="0" smtClean="0"/>
              <a:t>Aligner les terminologies de santé </a:t>
            </a:r>
          </a:p>
          <a:p>
            <a:pPr lvl="1"/>
            <a:r>
              <a:rPr lang="fr-FR" sz="2400" dirty="0" smtClean="0"/>
              <a:t>(Ex : </a:t>
            </a:r>
            <a:r>
              <a:rPr lang="fr-FR" sz="2400" dirty="0" smtClean="0">
                <a:solidFill>
                  <a:srgbClr val="BF4B36"/>
                </a:solidFill>
              </a:rPr>
              <a:t>interopérabilité sémantique </a:t>
            </a:r>
            <a:r>
              <a:rPr lang="fr-FR" sz="2400" dirty="0" smtClean="0"/>
              <a:t>entre les dossiers patients informatisés et les systèmes de recueil pour la recherche clinique , la pharmacovigilance et la santé publique)</a:t>
            </a:r>
            <a:endParaRPr lang="fr-FR" sz="2400" dirty="0"/>
          </a:p>
        </p:txBody>
      </p:sp>
    </p:spTree>
    <p:extLst>
      <p:ext uri="{BB962C8B-B14F-4D97-AF65-F5344CB8AC3E}">
        <p14:creationId xmlns:p14="http://schemas.microsoft.com/office/powerpoint/2010/main" val="269232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Terminologies </a:t>
            </a:r>
            <a:r>
              <a:rPr lang="fr-FR" dirty="0" smtClean="0"/>
              <a:t>internationales OMS</a:t>
            </a:r>
            <a:endParaRPr lang="fr-FR" dirty="0"/>
          </a:p>
        </p:txBody>
      </p:sp>
      <p:sp>
        <p:nvSpPr>
          <p:cNvPr id="3" name="Espace réservé du contenu 2"/>
          <p:cNvSpPr>
            <a:spLocks noGrp="1"/>
          </p:cNvSpPr>
          <p:nvPr>
            <p:ph idx="1"/>
          </p:nvPr>
        </p:nvSpPr>
        <p:spPr>
          <a:xfrm>
            <a:off x="457200" y="2229594"/>
            <a:ext cx="8229600" cy="3916025"/>
          </a:xfrm>
        </p:spPr>
        <p:txBody>
          <a:bodyPr>
            <a:normAutofit lnSpcReduction="10000"/>
          </a:bodyPr>
          <a:lstStyle/>
          <a:p>
            <a:r>
              <a:rPr lang="fr-FR" sz="2800" dirty="0">
                <a:solidFill>
                  <a:srgbClr val="BF4B36"/>
                </a:solidFill>
              </a:rPr>
              <a:t>OMS</a:t>
            </a:r>
            <a:r>
              <a:rPr lang="fr-FR" sz="2800" dirty="0"/>
              <a:t> (Organisation Mondiale de la Santé)</a:t>
            </a:r>
          </a:p>
          <a:p>
            <a:pPr lvl="1"/>
            <a:r>
              <a:rPr lang="fr-FR" sz="2400" dirty="0"/>
              <a:t>Classification Internationale des </a:t>
            </a:r>
            <a:r>
              <a:rPr lang="fr-FR" sz="2400" dirty="0">
                <a:solidFill>
                  <a:srgbClr val="BF4B36"/>
                </a:solidFill>
              </a:rPr>
              <a:t>Maladies</a:t>
            </a:r>
            <a:r>
              <a:rPr lang="fr-FR" sz="2400" dirty="0"/>
              <a:t> (CIM 11) : </a:t>
            </a:r>
            <a:r>
              <a:rPr lang="fr-FR" sz="2400" dirty="0" smtClean="0"/>
              <a:t> basée sur ontologie commune avec SCT </a:t>
            </a:r>
            <a:endParaRPr lang="fr-FR" sz="1900" dirty="0" smtClean="0"/>
          </a:p>
          <a:p>
            <a:pPr lvl="1"/>
            <a:endParaRPr lang="fr-FR" sz="1400" dirty="0"/>
          </a:p>
          <a:p>
            <a:pPr lvl="1"/>
            <a:r>
              <a:rPr lang="fr-FR" sz="2400" dirty="0"/>
              <a:t>International Classification of </a:t>
            </a:r>
            <a:r>
              <a:rPr lang="fr-FR" sz="2400" dirty="0" err="1">
                <a:solidFill>
                  <a:srgbClr val="BF4B36"/>
                </a:solidFill>
              </a:rPr>
              <a:t>Health</a:t>
            </a:r>
            <a:r>
              <a:rPr lang="fr-FR" sz="2400" dirty="0">
                <a:solidFill>
                  <a:srgbClr val="BF4B36"/>
                </a:solidFill>
              </a:rPr>
              <a:t> </a:t>
            </a:r>
            <a:r>
              <a:rPr lang="fr-FR" sz="2400" dirty="0" smtClean="0">
                <a:solidFill>
                  <a:srgbClr val="BF4B36"/>
                </a:solidFill>
              </a:rPr>
              <a:t>Interventions </a:t>
            </a:r>
            <a:r>
              <a:rPr lang="fr-FR" sz="2400" dirty="0"/>
              <a:t>(ICHI) </a:t>
            </a:r>
            <a:r>
              <a:rPr lang="fr-FR" sz="2400" dirty="0" smtClean="0"/>
              <a:t>: patron de mappage basée sur standard ENISO1828 </a:t>
            </a:r>
            <a:r>
              <a:rPr lang="fr-FR" sz="1900" dirty="0" smtClean="0"/>
              <a:t> </a:t>
            </a:r>
          </a:p>
          <a:p>
            <a:pPr lvl="1">
              <a:buNone/>
            </a:pPr>
            <a:endParaRPr lang="fr-FR" sz="1900" dirty="0" smtClean="0"/>
          </a:p>
          <a:p>
            <a:pPr lvl="1"/>
            <a:endParaRPr lang="fr-FR" sz="1400" dirty="0"/>
          </a:p>
          <a:p>
            <a:pPr lvl="1"/>
            <a:r>
              <a:rPr lang="fr-FR" sz="2400" dirty="0"/>
              <a:t>International Information Model for </a:t>
            </a:r>
            <a:r>
              <a:rPr lang="fr-FR" sz="2400" dirty="0" smtClean="0"/>
              <a:t> </a:t>
            </a:r>
            <a:r>
              <a:rPr lang="fr-FR" sz="2400" dirty="0" smtClean="0">
                <a:solidFill>
                  <a:srgbClr val="BF4B36"/>
                </a:solidFill>
              </a:rPr>
              <a:t>Patient </a:t>
            </a:r>
            <a:r>
              <a:rPr lang="fr-FR" sz="2400" dirty="0" err="1" smtClean="0">
                <a:solidFill>
                  <a:srgbClr val="BF4B36"/>
                </a:solidFill>
              </a:rPr>
              <a:t>Safety</a:t>
            </a:r>
            <a:r>
              <a:rPr lang="fr-FR" sz="2400" dirty="0" smtClean="0">
                <a:solidFill>
                  <a:srgbClr val="BF4B36"/>
                </a:solidFill>
              </a:rPr>
              <a:t> </a:t>
            </a:r>
            <a:r>
              <a:rPr lang="fr-FR" sz="2400" dirty="0"/>
              <a:t>(2IMPS</a:t>
            </a:r>
            <a:r>
              <a:rPr lang="fr-FR" sz="2400" dirty="0" smtClean="0"/>
              <a:t>) comparaison structurée par ontologie </a:t>
            </a:r>
            <a:r>
              <a:rPr lang="fr-FR" sz="2400" dirty="0"/>
              <a:t>: </a:t>
            </a:r>
            <a:endParaRPr lang="fr-FR" sz="1900" dirty="0" smtClean="0">
              <a:solidFill>
                <a:srgbClr val="BF4B36"/>
              </a:solidFill>
            </a:endParaRPr>
          </a:p>
          <a:p>
            <a:endParaRPr lang="fr-FR" sz="3600" dirty="0" smtClean="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29</a:t>
            </a:fld>
            <a:endParaRPr lang="en-GB"/>
          </a:p>
        </p:txBody>
      </p:sp>
    </p:spTree>
    <p:extLst>
      <p:ext uri="{BB962C8B-B14F-4D97-AF65-F5344CB8AC3E}">
        <p14:creationId xmlns:p14="http://schemas.microsoft.com/office/powerpoint/2010/main" val="35735408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Interoperabilité</a:t>
            </a:r>
            <a:r>
              <a:rPr lang="fr-FR" dirty="0" smtClean="0"/>
              <a:t>: approche multi couche </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3</a:t>
            </a:fld>
            <a:endParaRPr lang="en-GB"/>
          </a:p>
        </p:txBody>
      </p:sp>
      <p:sp>
        <p:nvSpPr>
          <p:cNvPr id="44150" name="Rectangle 1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44033" name="Group 1"/>
          <p:cNvGrpSpPr>
            <a:grpSpLocks noChangeAspect="1"/>
          </p:cNvGrpSpPr>
          <p:nvPr/>
        </p:nvGrpSpPr>
        <p:grpSpPr bwMode="auto">
          <a:xfrm>
            <a:off x="1357290" y="1428736"/>
            <a:ext cx="6786610" cy="3357586"/>
            <a:chOff x="0" y="0"/>
            <a:chExt cx="9165" cy="5250"/>
          </a:xfrm>
        </p:grpSpPr>
        <p:sp>
          <p:nvSpPr>
            <p:cNvPr id="44149" name="AutoShape 117"/>
            <p:cNvSpPr>
              <a:spLocks noChangeAspect="1" noChangeArrowheads="1" noTextEdit="1"/>
            </p:cNvSpPr>
            <p:nvPr/>
          </p:nvSpPr>
          <p:spPr bwMode="auto">
            <a:xfrm>
              <a:off x="0" y="0"/>
              <a:ext cx="9165" cy="52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148" name="Freeform 116"/>
            <p:cNvSpPr>
              <a:spLocks noEditPoints="1"/>
            </p:cNvSpPr>
            <p:nvPr/>
          </p:nvSpPr>
          <p:spPr bwMode="auto">
            <a:xfrm>
              <a:off x="5520" y="22"/>
              <a:ext cx="45" cy="5131"/>
            </a:xfrm>
            <a:custGeom>
              <a:avLst/>
              <a:gdLst/>
              <a:ahLst/>
              <a:cxnLst>
                <a:cxn ang="0">
                  <a:pos x="45" y="180"/>
                </a:cxn>
                <a:cxn ang="0">
                  <a:pos x="0" y="0"/>
                </a:cxn>
                <a:cxn ang="0">
                  <a:pos x="45" y="315"/>
                </a:cxn>
                <a:cxn ang="0">
                  <a:pos x="0" y="360"/>
                </a:cxn>
                <a:cxn ang="0">
                  <a:pos x="45" y="315"/>
                </a:cxn>
                <a:cxn ang="0">
                  <a:pos x="45" y="675"/>
                </a:cxn>
                <a:cxn ang="0">
                  <a:pos x="0" y="495"/>
                </a:cxn>
                <a:cxn ang="0">
                  <a:pos x="45" y="810"/>
                </a:cxn>
                <a:cxn ang="0">
                  <a:pos x="0" y="855"/>
                </a:cxn>
                <a:cxn ang="0">
                  <a:pos x="45" y="810"/>
                </a:cxn>
                <a:cxn ang="0">
                  <a:pos x="45" y="1170"/>
                </a:cxn>
                <a:cxn ang="0">
                  <a:pos x="0" y="990"/>
                </a:cxn>
                <a:cxn ang="0">
                  <a:pos x="45" y="1305"/>
                </a:cxn>
                <a:cxn ang="0">
                  <a:pos x="0" y="1350"/>
                </a:cxn>
                <a:cxn ang="0">
                  <a:pos x="45" y="1305"/>
                </a:cxn>
                <a:cxn ang="0">
                  <a:pos x="45" y="1665"/>
                </a:cxn>
                <a:cxn ang="0">
                  <a:pos x="0" y="1485"/>
                </a:cxn>
                <a:cxn ang="0">
                  <a:pos x="45" y="1800"/>
                </a:cxn>
                <a:cxn ang="0">
                  <a:pos x="0" y="1845"/>
                </a:cxn>
                <a:cxn ang="0">
                  <a:pos x="45" y="1800"/>
                </a:cxn>
                <a:cxn ang="0">
                  <a:pos x="45" y="2160"/>
                </a:cxn>
                <a:cxn ang="0">
                  <a:pos x="0" y="1980"/>
                </a:cxn>
                <a:cxn ang="0">
                  <a:pos x="45" y="2295"/>
                </a:cxn>
                <a:cxn ang="0">
                  <a:pos x="0" y="2340"/>
                </a:cxn>
                <a:cxn ang="0">
                  <a:pos x="45" y="2295"/>
                </a:cxn>
                <a:cxn ang="0">
                  <a:pos x="45" y="2655"/>
                </a:cxn>
                <a:cxn ang="0">
                  <a:pos x="0" y="2475"/>
                </a:cxn>
                <a:cxn ang="0">
                  <a:pos x="45" y="2790"/>
                </a:cxn>
                <a:cxn ang="0">
                  <a:pos x="0" y="2835"/>
                </a:cxn>
                <a:cxn ang="0">
                  <a:pos x="45" y="2790"/>
                </a:cxn>
                <a:cxn ang="0">
                  <a:pos x="45" y="3150"/>
                </a:cxn>
                <a:cxn ang="0">
                  <a:pos x="0" y="2970"/>
                </a:cxn>
                <a:cxn ang="0">
                  <a:pos x="45" y="3285"/>
                </a:cxn>
                <a:cxn ang="0">
                  <a:pos x="0" y="3330"/>
                </a:cxn>
                <a:cxn ang="0">
                  <a:pos x="45" y="3285"/>
                </a:cxn>
                <a:cxn ang="0">
                  <a:pos x="45" y="3645"/>
                </a:cxn>
                <a:cxn ang="0">
                  <a:pos x="0" y="3465"/>
                </a:cxn>
                <a:cxn ang="0">
                  <a:pos x="45" y="3780"/>
                </a:cxn>
                <a:cxn ang="0">
                  <a:pos x="0" y="3825"/>
                </a:cxn>
                <a:cxn ang="0">
                  <a:pos x="45" y="3780"/>
                </a:cxn>
                <a:cxn ang="0">
                  <a:pos x="45" y="4141"/>
                </a:cxn>
                <a:cxn ang="0">
                  <a:pos x="0" y="3961"/>
                </a:cxn>
                <a:cxn ang="0">
                  <a:pos x="45" y="4276"/>
                </a:cxn>
                <a:cxn ang="0">
                  <a:pos x="0" y="4321"/>
                </a:cxn>
                <a:cxn ang="0">
                  <a:pos x="45" y="4276"/>
                </a:cxn>
                <a:cxn ang="0">
                  <a:pos x="45" y="4636"/>
                </a:cxn>
                <a:cxn ang="0">
                  <a:pos x="0" y="4456"/>
                </a:cxn>
                <a:cxn ang="0">
                  <a:pos x="45" y="4771"/>
                </a:cxn>
                <a:cxn ang="0">
                  <a:pos x="0" y="4816"/>
                </a:cxn>
                <a:cxn ang="0">
                  <a:pos x="45" y="4771"/>
                </a:cxn>
                <a:cxn ang="0">
                  <a:pos x="45" y="5131"/>
                </a:cxn>
                <a:cxn ang="0">
                  <a:pos x="0" y="4951"/>
                </a:cxn>
              </a:cxnLst>
              <a:rect l="0" t="0" r="r" b="b"/>
              <a:pathLst>
                <a:path w="45" h="5131">
                  <a:moveTo>
                    <a:pt x="45" y="0"/>
                  </a:moveTo>
                  <a:lnTo>
                    <a:pt x="45" y="180"/>
                  </a:lnTo>
                  <a:lnTo>
                    <a:pt x="0" y="180"/>
                  </a:lnTo>
                  <a:lnTo>
                    <a:pt x="0" y="0"/>
                  </a:lnTo>
                  <a:lnTo>
                    <a:pt x="45" y="0"/>
                  </a:lnTo>
                  <a:close/>
                  <a:moveTo>
                    <a:pt x="45" y="315"/>
                  </a:moveTo>
                  <a:lnTo>
                    <a:pt x="45" y="360"/>
                  </a:lnTo>
                  <a:lnTo>
                    <a:pt x="0" y="360"/>
                  </a:lnTo>
                  <a:lnTo>
                    <a:pt x="0" y="315"/>
                  </a:lnTo>
                  <a:lnTo>
                    <a:pt x="45" y="315"/>
                  </a:lnTo>
                  <a:close/>
                  <a:moveTo>
                    <a:pt x="45" y="495"/>
                  </a:moveTo>
                  <a:lnTo>
                    <a:pt x="45" y="675"/>
                  </a:lnTo>
                  <a:lnTo>
                    <a:pt x="0" y="675"/>
                  </a:lnTo>
                  <a:lnTo>
                    <a:pt x="0" y="495"/>
                  </a:lnTo>
                  <a:lnTo>
                    <a:pt x="45" y="495"/>
                  </a:lnTo>
                  <a:close/>
                  <a:moveTo>
                    <a:pt x="45" y="810"/>
                  </a:moveTo>
                  <a:lnTo>
                    <a:pt x="45" y="855"/>
                  </a:lnTo>
                  <a:lnTo>
                    <a:pt x="0" y="855"/>
                  </a:lnTo>
                  <a:lnTo>
                    <a:pt x="0" y="810"/>
                  </a:lnTo>
                  <a:lnTo>
                    <a:pt x="45" y="810"/>
                  </a:lnTo>
                  <a:close/>
                  <a:moveTo>
                    <a:pt x="45" y="990"/>
                  </a:moveTo>
                  <a:lnTo>
                    <a:pt x="45" y="1170"/>
                  </a:lnTo>
                  <a:lnTo>
                    <a:pt x="0" y="1170"/>
                  </a:lnTo>
                  <a:lnTo>
                    <a:pt x="0" y="990"/>
                  </a:lnTo>
                  <a:lnTo>
                    <a:pt x="45" y="990"/>
                  </a:lnTo>
                  <a:close/>
                  <a:moveTo>
                    <a:pt x="45" y="1305"/>
                  </a:moveTo>
                  <a:lnTo>
                    <a:pt x="45" y="1350"/>
                  </a:lnTo>
                  <a:lnTo>
                    <a:pt x="0" y="1350"/>
                  </a:lnTo>
                  <a:lnTo>
                    <a:pt x="0" y="1305"/>
                  </a:lnTo>
                  <a:lnTo>
                    <a:pt x="45" y="1305"/>
                  </a:lnTo>
                  <a:close/>
                  <a:moveTo>
                    <a:pt x="45" y="1485"/>
                  </a:moveTo>
                  <a:lnTo>
                    <a:pt x="45" y="1665"/>
                  </a:lnTo>
                  <a:lnTo>
                    <a:pt x="0" y="1665"/>
                  </a:lnTo>
                  <a:lnTo>
                    <a:pt x="0" y="1485"/>
                  </a:lnTo>
                  <a:lnTo>
                    <a:pt x="45" y="1485"/>
                  </a:lnTo>
                  <a:close/>
                  <a:moveTo>
                    <a:pt x="45" y="1800"/>
                  </a:moveTo>
                  <a:lnTo>
                    <a:pt x="45" y="1845"/>
                  </a:lnTo>
                  <a:lnTo>
                    <a:pt x="0" y="1845"/>
                  </a:lnTo>
                  <a:lnTo>
                    <a:pt x="0" y="1800"/>
                  </a:lnTo>
                  <a:lnTo>
                    <a:pt x="45" y="1800"/>
                  </a:lnTo>
                  <a:close/>
                  <a:moveTo>
                    <a:pt x="45" y="1980"/>
                  </a:moveTo>
                  <a:lnTo>
                    <a:pt x="45" y="2160"/>
                  </a:lnTo>
                  <a:lnTo>
                    <a:pt x="0" y="2160"/>
                  </a:lnTo>
                  <a:lnTo>
                    <a:pt x="0" y="1980"/>
                  </a:lnTo>
                  <a:lnTo>
                    <a:pt x="45" y="1980"/>
                  </a:lnTo>
                  <a:close/>
                  <a:moveTo>
                    <a:pt x="45" y="2295"/>
                  </a:moveTo>
                  <a:lnTo>
                    <a:pt x="45" y="2340"/>
                  </a:lnTo>
                  <a:lnTo>
                    <a:pt x="0" y="2340"/>
                  </a:lnTo>
                  <a:lnTo>
                    <a:pt x="0" y="2295"/>
                  </a:lnTo>
                  <a:lnTo>
                    <a:pt x="45" y="2295"/>
                  </a:lnTo>
                  <a:close/>
                  <a:moveTo>
                    <a:pt x="45" y="2475"/>
                  </a:moveTo>
                  <a:lnTo>
                    <a:pt x="45" y="2655"/>
                  </a:lnTo>
                  <a:lnTo>
                    <a:pt x="0" y="2655"/>
                  </a:lnTo>
                  <a:lnTo>
                    <a:pt x="0" y="2475"/>
                  </a:lnTo>
                  <a:lnTo>
                    <a:pt x="45" y="2475"/>
                  </a:lnTo>
                  <a:close/>
                  <a:moveTo>
                    <a:pt x="45" y="2790"/>
                  </a:moveTo>
                  <a:lnTo>
                    <a:pt x="45" y="2835"/>
                  </a:lnTo>
                  <a:lnTo>
                    <a:pt x="0" y="2835"/>
                  </a:lnTo>
                  <a:lnTo>
                    <a:pt x="0" y="2790"/>
                  </a:lnTo>
                  <a:lnTo>
                    <a:pt x="45" y="2790"/>
                  </a:lnTo>
                  <a:close/>
                  <a:moveTo>
                    <a:pt x="45" y="2970"/>
                  </a:moveTo>
                  <a:lnTo>
                    <a:pt x="45" y="3150"/>
                  </a:lnTo>
                  <a:lnTo>
                    <a:pt x="0" y="3150"/>
                  </a:lnTo>
                  <a:lnTo>
                    <a:pt x="0" y="2970"/>
                  </a:lnTo>
                  <a:lnTo>
                    <a:pt x="45" y="2970"/>
                  </a:lnTo>
                  <a:close/>
                  <a:moveTo>
                    <a:pt x="45" y="3285"/>
                  </a:moveTo>
                  <a:lnTo>
                    <a:pt x="45" y="3330"/>
                  </a:lnTo>
                  <a:lnTo>
                    <a:pt x="0" y="3330"/>
                  </a:lnTo>
                  <a:lnTo>
                    <a:pt x="0" y="3285"/>
                  </a:lnTo>
                  <a:lnTo>
                    <a:pt x="45" y="3285"/>
                  </a:lnTo>
                  <a:close/>
                  <a:moveTo>
                    <a:pt x="45" y="3465"/>
                  </a:moveTo>
                  <a:lnTo>
                    <a:pt x="45" y="3645"/>
                  </a:lnTo>
                  <a:lnTo>
                    <a:pt x="0" y="3645"/>
                  </a:lnTo>
                  <a:lnTo>
                    <a:pt x="0" y="3465"/>
                  </a:lnTo>
                  <a:lnTo>
                    <a:pt x="45" y="3465"/>
                  </a:lnTo>
                  <a:close/>
                  <a:moveTo>
                    <a:pt x="45" y="3780"/>
                  </a:moveTo>
                  <a:lnTo>
                    <a:pt x="45" y="3825"/>
                  </a:lnTo>
                  <a:lnTo>
                    <a:pt x="0" y="3825"/>
                  </a:lnTo>
                  <a:lnTo>
                    <a:pt x="0" y="3780"/>
                  </a:lnTo>
                  <a:lnTo>
                    <a:pt x="45" y="3780"/>
                  </a:lnTo>
                  <a:close/>
                  <a:moveTo>
                    <a:pt x="45" y="3961"/>
                  </a:moveTo>
                  <a:lnTo>
                    <a:pt x="45" y="4141"/>
                  </a:lnTo>
                  <a:lnTo>
                    <a:pt x="0" y="4141"/>
                  </a:lnTo>
                  <a:lnTo>
                    <a:pt x="0" y="3961"/>
                  </a:lnTo>
                  <a:lnTo>
                    <a:pt x="45" y="3961"/>
                  </a:lnTo>
                  <a:close/>
                  <a:moveTo>
                    <a:pt x="45" y="4276"/>
                  </a:moveTo>
                  <a:lnTo>
                    <a:pt x="45" y="4321"/>
                  </a:lnTo>
                  <a:lnTo>
                    <a:pt x="0" y="4321"/>
                  </a:lnTo>
                  <a:lnTo>
                    <a:pt x="0" y="4276"/>
                  </a:lnTo>
                  <a:lnTo>
                    <a:pt x="45" y="4276"/>
                  </a:lnTo>
                  <a:close/>
                  <a:moveTo>
                    <a:pt x="45" y="4456"/>
                  </a:moveTo>
                  <a:lnTo>
                    <a:pt x="45" y="4636"/>
                  </a:lnTo>
                  <a:lnTo>
                    <a:pt x="0" y="4636"/>
                  </a:lnTo>
                  <a:lnTo>
                    <a:pt x="0" y="4456"/>
                  </a:lnTo>
                  <a:lnTo>
                    <a:pt x="45" y="4456"/>
                  </a:lnTo>
                  <a:close/>
                  <a:moveTo>
                    <a:pt x="45" y="4771"/>
                  </a:moveTo>
                  <a:lnTo>
                    <a:pt x="45" y="4816"/>
                  </a:lnTo>
                  <a:lnTo>
                    <a:pt x="0" y="4816"/>
                  </a:lnTo>
                  <a:lnTo>
                    <a:pt x="0" y="4771"/>
                  </a:lnTo>
                  <a:lnTo>
                    <a:pt x="45" y="4771"/>
                  </a:lnTo>
                  <a:close/>
                  <a:moveTo>
                    <a:pt x="45" y="4951"/>
                  </a:moveTo>
                  <a:lnTo>
                    <a:pt x="45" y="5131"/>
                  </a:lnTo>
                  <a:lnTo>
                    <a:pt x="0" y="5131"/>
                  </a:lnTo>
                  <a:lnTo>
                    <a:pt x="0" y="4951"/>
                  </a:lnTo>
                  <a:lnTo>
                    <a:pt x="45" y="4951"/>
                  </a:lnTo>
                  <a:close/>
                </a:path>
              </a:pathLst>
            </a:custGeom>
            <a:solidFill>
              <a:srgbClr val="00000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147" name="Rectangle 115"/>
            <p:cNvSpPr>
              <a:spLocks noChangeArrowheads="1"/>
            </p:cNvSpPr>
            <p:nvPr/>
          </p:nvSpPr>
          <p:spPr bwMode="auto">
            <a:xfrm>
              <a:off x="2408" y="251"/>
              <a:ext cx="1335"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System A</a:t>
              </a:r>
              <a:endParaRPr kumimoji="0" lang="en-US" sz="1800" b="0" i="0" u="none" strike="noStrike" cap="none" normalizeH="0" baseline="0" smtClean="0">
                <a:ln>
                  <a:noFill/>
                </a:ln>
                <a:solidFill>
                  <a:schemeClr val="tx1"/>
                </a:solidFill>
                <a:effectLst/>
                <a:latin typeface="Arial" pitchFamily="34" charset="0"/>
              </a:endParaRPr>
            </a:p>
          </p:txBody>
        </p:sp>
        <p:sp>
          <p:nvSpPr>
            <p:cNvPr id="44146" name="Rectangle 114"/>
            <p:cNvSpPr>
              <a:spLocks noChangeArrowheads="1"/>
            </p:cNvSpPr>
            <p:nvPr/>
          </p:nvSpPr>
          <p:spPr bwMode="auto">
            <a:xfrm>
              <a:off x="6764" y="251"/>
              <a:ext cx="132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System B</a:t>
              </a:r>
              <a:endParaRPr kumimoji="0" lang="en-US" sz="1800" b="0" i="0" u="none" strike="noStrike" cap="none" normalizeH="0" baseline="0" smtClean="0">
                <a:ln>
                  <a:noFill/>
                </a:ln>
                <a:solidFill>
                  <a:schemeClr val="tx1"/>
                </a:solidFill>
                <a:effectLst/>
                <a:latin typeface="Arial" pitchFamily="34" charset="0"/>
              </a:endParaRPr>
            </a:p>
          </p:txBody>
        </p:sp>
        <p:sp>
          <p:nvSpPr>
            <p:cNvPr id="44145" name="Freeform 113"/>
            <p:cNvSpPr>
              <a:spLocks/>
            </p:cNvSpPr>
            <p:nvPr/>
          </p:nvSpPr>
          <p:spPr bwMode="auto">
            <a:xfrm>
              <a:off x="1955" y="898"/>
              <a:ext cx="2733" cy="3691"/>
            </a:xfrm>
            <a:custGeom>
              <a:avLst/>
              <a:gdLst/>
              <a:ahLst/>
              <a:cxnLst>
                <a:cxn ang="0">
                  <a:pos x="128" y="2"/>
                </a:cxn>
                <a:cxn ang="0">
                  <a:pos x="101" y="8"/>
                </a:cxn>
                <a:cxn ang="0">
                  <a:pos x="75" y="18"/>
                </a:cxn>
                <a:cxn ang="0">
                  <a:pos x="52" y="33"/>
                </a:cxn>
                <a:cxn ang="0">
                  <a:pos x="32" y="53"/>
                </a:cxn>
                <a:cxn ang="0">
                  <a:pos x="18" y="76"/>
                </a:cxn>
                <a:cxn ang="0">
                  <a:pos x="7" y="101"/>
                </a:cxn>
                <a:cxn ang="0">
                  <a:pos x="1" y="128"/>
                </a:cxn>
                <a:cxn ang="0">
                  <a:pos x="0" y="3549"/>
                </a:cxn>
                <a:cxn ang="0">
                  <a:pos x="3" y="3578"/>
                </a:cxn>
                <a:cxn ang="0">
                  <a:pos x="10" y="3605"/>
                </a:cxn>
                <a:cxn ang="0">
                  <a:pos x="25" y="3628"/>
                </a:cxn>
                <a:cxn ang="0">
                  <a:pos x="41" y="3650"/>
                </a:cxn>
                <a:cxn ang="0">
                  <a:pos x="63" y="3668"/>
                </a:cxn>
                <a:cxn ang="0">
                  <a:pos x="88" y="3680"/>
                </a:cxn>
                <a:cxn ang="0">
                  <a:pos x="113" y="3689"/>
                </a:cxn>
                <a:cxn ang="0">
                  <a:pos x="142" y="3691"/>
                </a:cxn>
                <a:cxn ang="0">
                  <a:pos x="2605" y="3691"/>
                </a:cxn>
                <a:cxn ang="0">
                  <a:pos x="2632" y="3686"/>
                </a:cxn>
                <a:cxn ang="0">
                  <a:pos x="2657" y="3675"/>
                </a:cxn>
                <a:cxn ang="0">
                  <a:pos x="2681" y="3659"/>
                </a:cxn>
                <a:cxn ang="0">
                  <a:pos x="2701" y="3639"/>
                </a:cxn>
                <a:cxn ang="0">
                  <a:pos x="2715" y="3617"/>
                </a:cxn>
                <a:cxn ang="0">
                  <a:pos x="2726" y="3592"/>
                </a:cxn>
                <a:cxn ang="0">
                  <a:pos x="2731" y="3563"/>
                </a:cxn>
                <a:cxn ang="0">
                  <a:pos x="2733" y="143"/>
                </a:cxn>
                <a:cxn ang="0">
                  <a:pos x="2730" y="114"/>
                </a:cxn>
                <a:cxn ang="0">
                  <a:pos x="2721" y="89"/>
                </a:cxn>
                <a:cxn ang="0">
                  <a:pos x="2708" y="63"/>
                </a:cxn>
                <a:cxn ang="0">
                  <a:pos x="2690" y="42"/>
                </a:cxn>
                <a:cxn ang="0">
                  <a:pos x="2670" y="26"/>
                </a:cxn>
                <a:cxn ang="0">
                  <a:pos x="2645" y="11"/>
                </a:cxn>
                <a:cxn ang="0">
                  <a:pos x="2618" y="4"/>
                </a:cxn>
                <a:cxn ang="0">
                  <a:pos x="2590" y="0"/>
                </a:cxn>
              </a:cxnLst>
              <a:rect l="0" t="0" r="r" b="b"/>
              <a:pathLst>
                <a:path w="2733" h="3691">
                  <a:moveTo>
                    <a:pt x="142" y="0"/>
                  </a:moveTo>
                  <a:lnTo>
                    <a:pt x="128" y="2"/>
                  </a:lnTo>
                  <a:lnTo>
                    <a:pt x="113" y="4"/>
                  </a:lnTo>
                  <a:lnTo>
                    <a:pt x="101" y="8"/>
                  </a:lnTo>
                  <a:lnTo>
                    <a:pt x="88" y="11"/>
                  </a:lnTo>
                  <a:lnTo>
                    <a:pt x="75" y="18"/>
                  </a:lnTo>
                  <a:lnTo>
                    <a:pt x="63" y="26"/>
                  </a:lnTo>
                  <a:lnTo>
                    <a:pt x="52" y="33"/>
                  </a:lnTo>
                  <a:lnTo>
                    <a:pt x="41" y="42"/>
                  </a:lnTo>
                  <a:lnTo>
                    <a:pt x="32" y="53"/>
                  </a:lnTo>
                  <a:lnTo>
                    <a:pt x="25" y="63"/>
                  </a:lnTo>
                  <a:lnTo>
                    <a:pt x="18" y="76"/>
                  </a:lnTo>
                  <a:lnTo>
                    <a:pt x="10" y="89"/>
                  </a:lnTo>
                  <a:lnTo>
                    <a:pt x="7" y="101"/>
                  </a:lnTo>
                  <a:lnTo>
                    <a:pt x="3" y="114"/>
                  </a:lnTo>
                  <a:lnTo>
                    <a:pt x="1" y="128"/>
                  </a:lnTo>
                  <a:lnTo>
                    <a:pt x="0" y="143"/>
                  </a:lnTo>
                  <a:lnTo>
                    <a:pt x="0" y="3549"/>
                  </a:lnTo>
                  <a:lnTo>
                    <a:pt x="1" y="3563"/>
                  </a:lnTo>
                  <a:lnTo>
                    <a:pt x="3" y="3578"/>
                  </a:lnTo>
                  <a:lnTo>
                    <a:pt x="7" y="3592"/>
                  </a:lnTo>
                  <a:lnTo>
                    <a:pt x="10" y="3605"/>
                  </a:lnTo>
                  <a:lnTo>
                    <a:pt x="18" y="3617"/>
                  </a:lnTo>
                  <a:lnTo>
                    <a:pt x="25" y="3628"/>
                  </a:lnTo>
                  <a:lnTo>
                    <a:pt x="32" y="3639"/>
                  </a:lnTo>
                  <a:lnTo>
                    <a:pt x="41" y="3650"/>
                  </a:lnTo>
                  <a:lnTo>
                    <a:pt x="52" y="3659"/>
                  </a:lnTo>
                  <a:lnTo>
                    <a:pt x="63" y="3668"/>
                  </a:lnTo>
                  <a:lnTo>
                    <a:pt x="75" y="3675"/>
                  </a:lnTo>
                  <a:lnTo>
                    <a:pt x="88" y="3680"/>
                  </a:lnTo>
                  <a:lnTo>
                    <a:pt x="101" y="3686"/>
                  </a:lnTo>
                  <a:lnTo>
                    <a:pt x="113" y="3689"/>
                  </a:lnTo>
                  <a:lnTo>
                    <a:pt x="128" y="3691"/>
                  </a:lnTo>
                  <a:lnTo>
                    <a:pt x="142" y="3691"/>
                  </a:lnTo>
                  <a:lnTo>
                    <a:pt x="2590" y="3691"/>
                  </a:lnTo>
                  <a:lnTo>
                    <a:pt x="2605" y="3691"/>
                  </a:lnTo>
                  <a:lnTo>
                    <a:pt x="2618" y="3689"/>
                  </a:lnTo>
                  <a:lnTo>
                    <a:pt x="2632" y="3686"/>
                  </a:lnTo>
                  <a:lnTo>
                    <a:pt x="2645" y="3680"/>
                  </a:lnTo>
                  <a:lnTo>
                    <a:pt x="2657" y="3675"/>
                  </a:lnTo>
                  <a:lnTo>
                    <a:pt x="2670" y="3668"/>
                  </a:lnTo>
                  <a:lnTo>
                    <a:pt x="2681" y="3659"/>
                  </a:lnTo>
                  <a:lnTo>
                    <a:pt x="2690" y="3650"/>
                  </a:lnTo>
                  <a:lnTo>
                    <a:pt x="2701" y="3639"/>
                  </a:lnTo>
                  <a:lnTo>
                    <a:pt x="2708" y="3628"/>
                  </a:lnTo>
                  <a:lnTo>
                    <a:pt x="2715" y="3617"/>
                  </a:lnTo>
                  <a:lnTo>
                    <a:pt x="2721" y="3605"/>
                  </a:lnTo>
                  <a:lnTo>
                    <a:pt x="2726" y="3592"/>
                  </a:lnTo>
                  <a:lnTo>
                    <a:pt x="2730" y="3578"/>
                  </a:lnTo>
                  <a:lnTo>
                    <a:pt x="2731" y="3563"/>
                  </a:lnTo>
                  <a:lnTo>
                    <a:pt x="2733" y="3549"/>
                  </a:lnTo>
                  <a:lnTo>
                    <a:pt x="2733" y="143"/>
                  </a:lnTo>
                  <a:lnTo>
                    <a:pt x="2731" y="128"/>
                  </a:lnTo>
                  <a:lnTo>
                    <a:pt x="2730" y="114"/>
                  </a:lnTo>
                  <a:lnTo>
                    <a:pt x="2726" y="101"/>
                  </a:lnTo>
                  <a:lnTo>
                    <a:pt x="2721" y="89"/>
                  </a:lnTo>
                  <a:lnTo>
                    <a:pt x="2715" y="76"/>
                  </a:lnTo>
                  <a:lnTo>
                    <a:pt x="2708" y="63"/>
                  </a:lnTo>
                  <a:lnTo>
                    <a:pt x="2701" y="53"/>
                  </a:lnTo>
                  <a:lnTo>
                    <a:pt x="2690" y="42"/>
                  </a:lnTo>
                  <a:lnTo>
                    <a:pt x="2681" y="33"/>
                  </a:lnTo>
                  <a:lnTo>
                    <a:pt x="2670" y="26"/>
                  </a:lnTo>
                  <a:lnTo>
                    <a:pt x="2657" y="18"/>
                  </a:lnTo>
                  <a:lnTo>
                    <a:pt x="2645" y="11"/>
                  </a:lnTo>
                  <a:lnTo>
                    <a:pt x="2632" y="8"/>
                  </a:lnTo>
                  <a:lnTo>
                    <a:pt x="2618" y="4"/>
                  </a:lnTo>
                  <a:lnTo>
                    <a:pt x="2605" y="2"/>
                  </a:lnTo>
                  <a:lnTo>
                    <a:pt x="2590" y="0"/>
                  </a:lnTo>
                  <a:lnTo>
                    <a:pt x="142" y="0"/>
                  </a:lnTo>
                </a:path>
              </a:pathLst>
            </a:custGeom>
            <a:noFill/>
            <a:ln w="34">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144" name="Rectangle 112"/>
            <p:cNvSpPr>
              <a:spLocks noChangeArrowheads="1"/>
            </p:cNvSpPr>
            <p:nvPr/>
          </p:nvSpPr>
          <p:spPr bwMode="auto">
            <a:xfrm>
              <a:off x="2694" y="1027"/>
              <a:ext cx="124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Function A</a:t>
              </a:r>
              <a:endParaRPr kumimoji="0" lang="en-US" sz="1800" b="0" i="0" u="none" strike="noStrike" cap="none" normalizeH="0" baseline="0" smtClean="0">
                <a:ln>
                  <a:noFill/>
                </a:ln>
                <a:solidFill>
                  <a:schemeClr val="tx1"/>
                </a:solidFill>
                <a:effectLst/>
                <a:latin typeface="Arial" pitchFamily="34" charset="0"/>
              </a:endParaRPr>
            </a:p>
          </p:txBody>
        </p:sp>
        <p:sp>
          <p:nvSpPr>
            <p:cNvPr id="44143" name="Rectangle 111"/>
            <p:cNvSpPr>
              <a:spLocks noChangeArrowheads="1"/>
            </p:cNvSpPr>
            <p:nvPr/>
          </p:nvSpPr>
          <p:spPr bwMode="auto">
            <a:xfrm>
              <a:off x="2303" y="2301"/>
              <a:ext cx="2047" cy="432"/>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42" name="Rectangle 110"/>
            <p:cNvSpPr>
              <a:spLocks noChangeArrowheads="1"/>
            </p:cNvSpPr>
            <p:nvPr/>
          </p:nvSpPr>
          <p:spPr bwMode="auto">
            <a:xfrm>
              <a:off x="2303" y="2301"/>
              <a:ext cx="2047"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41" name="Rectangle 109"/>
            <p:cNvSpPr>
              <a:spLocks noChangeArrowheads="1"/>
            </p:cNvSpPr>
            <p:nvPr/>
          </p:nvSpPr>
          <p:spPr bwMode="auto">
            <a:xfrm>
              <a:off x="2484" y="2388"/>
              <a:ext cx="16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Organisational</a:t>
              </a:r>
              <a:endParaRPr kumimoji="0" lang="en-US" sz="1800" b="0" i="0" u="none" strike="noStrike" cap="none" normalizeH="0" baseline="0" smtClean="0">
                <a:ln>
                  <a:noFill/>
                </a:ln>
                <a:solidFill>
                  <a:schemeClr val="tx1"/>
                </a:solidFill>
                <a:effectLst/>
                <a:latin typeface="Arial" pitchFamily="34" charset="0"/>
              </a:endParaRPr>
            </a:p>
          </p:txBody>
        </p:sp>
        <p:sp>
          <p:nvSpPr>
            <p:cNvPr id="44140" name="Rectangle 108"/>
            <p:cNvSpPr>
              <a:spLocks noChangeArrowheads="1"/>
            </p:cNvSpPr>
            <p:nvPr/>
          </p:nvSpPr>
          <p:spPr bwMode="auto">
            <a:xfrm>
              <a:off x="2303" y="3108"/>
              <a:ext cx="2047" cy="432"/>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39" name="Rectangle 107"/>
            <p:cNvSpPr>
              <a:spLocks noChangeArrowheads="1"/>
            </p:cNvSpPr>
            <p:nvPr/>
          </p:nvSpPr>
          <p:spPr bwMode="auto">
            <a:xfrm>
              <a:off x="2303" y="3108"/>
              <a:ext cx="2047"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38" name="Rectangle 106"/>
            <p:cNvSpPr>
              <a:spLocks noChangeArrowheads="1"/>
            </p:cNvSpPr>
            <p:nvPr/>
          </p:nvSpPr>
          <p:spPr bwMode="auto">
            <a:xfrm>
              <a:off x="2792" y="3194"/>
              <a:ext cx="10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Semantic</a:t>
              </a:r>
              <a:endParaRPr kumimoji="0" lang="en-US" sz="1800" b="0" i="0" u="none" strike="noStrike" cap="none" normalizeH="0" baseline="0" smtClean="0">
                <a:ln>
                  <a:noFill/>
                </a:ln>
                <a:solidFill>
                  <a:schemeClr val="tx1"/>
                </a:solidFill>
                <a:effectLst/>
                <a:latin typeface="Arial" pitchFamily="34" charset="0"/>
              </a:endParaRPr>
            </a:p>
          </p:txBody>
        </p:sp>
        <p:sp>
          <p:nvSpPr>
            <p:cNvPr id="44137" name="Rectangle 105"/>
            <p:cNvSpPr>
              <a:spLocks noChangeArrowheads="1"/>
            </p:cNvSpPr>
            <p:nvPr/>
          </p:nvSpPr>
          <p:spPr bwMode="auto">
            <a:xfrm>
              <a:off x="2303" y="3914"/>
              <a:ext cx="2047" cy="432"/>
            </a:xfrm>
            <a:prstGeom prst="rect">
              <a:avLst/>
            </a:prstGeom>
            <a:solidFill>
              <a:srgbClr val="CC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36" name="Rectangle 104"/>
            <p:cNvSpPr>
              <a:spLocks noChangeArrowheads="1"/>
            </p:cNvSpPr>
            <p:nvPr/>
          </p:nvSpPr>
          <p:spPr bwMode="auto">
            <a:xfrm>
              <a:off x="2303" y="3914"/>
              <a:ext cx="2047"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35" name="Rectangle 103"/>
            <p:cNvSpPr>
              <a:spLocks noChangeArrowheads="1"/>
            </p:cNvSpPr>
            <p:nvPr/>
          </p:nvSpPr>
          <p:spPr bwMode="auto">
            <a:xfrm>
              <a:off x="2772" y="4001"/>
              <a:ext cx="112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Technical</a:t>
              </a:r>
              <a:endParaRPr kumimoji="0" lang="en-US" sz="1800" b="0" i="0" u="none" strike="noStrike" cap="none" normalizeH="0" baseline="0" smtClean="0">
                <a:ln>
                  <a:noFill/>
                </a:ln>
                <a:solidFill>
                  <a:schemeClr val="tx1"/>
                </a:solidFill>
                <a:effectLst/>
                <a:latin typeface="Arial" pitchFamily="34" charset="0"/>
              </a:endParaRPr>
            </a:p>
          </p:txBody>
        </p:sp>
        <p:sp>
          <p:nvSpPr>
            <p:cNvPr id="44134" name="Rectangle 102"/>
            <p:cNvSpPr>
              <a:spLocks noChangeArrowheads="1"/>
            </p:cNvSpPr>
            <p:nvPr/>
          </p:nvSpPr>
          <p:spPr bwMode="auto">
            <a:xfrm>
              <a:off x="2294" y="1496"/>
              <a:ext cx="2047" cy="430"/>
            </a:xfrm>
            <a:prstGeom prst="rect">
              <a:avLst/>
            </a:prstGeom>
            <a:solidFill>
              <a:srgbClr val="FFCCCC"/>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33" name="Rectangle 101"/>
            <p:cNvSpPr>
              <a:spLocks noChangeArrowheads="1"/>
            </p:cNvSpPr>
            <p:nvPr/>
          </p:nvSpPr>
          <p:spPr bwMode="auto">
            <a:xfrm>
              <a:off x="2294" y="1496"/>
              <a:ext cx="2047" cy="430"/>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32" name="Rectangle 100"/>
            <p:cNvSpPr>
              <a:spLocks noChangeArrowheads="1"/>
            </p:cNvSpPr>
            <p:nvPr/>
          </p:nvSpPr>
          <p:spPr bwMode="auto">
            <a:xfrm>
              <a:off x="2439" y="1581"/>
              <a:ext cx="171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Political / Legal</a:t>
              </a:r>
              <a:endParaRPr kumimoji="0" lang="en-US" sz="1800" b="0" i="0" u="none" strike="noStrike" cap="none" normalizeH="0" baseline="0" smtClean="0">
                <a:ln>
                  <a:noFill/>
                </a:ln>
                <a:solidFill>
                  <a:schemeClr val="tx1"/>
                </a:solidFill>
                <a:effectLst/>
                <a:latin typeface="Arial" pitchFamily="34" charset="0"/>
              </a:endParaRPr>
            </a:p>
          </p:txBody>
        </p:sp>
        <p:sp>
          <p:nvSpPr>
            <p:cNvPr id="44131" name="Freeform 99"/>
            <p:cNvSpPr>
              <a:spLocks/>
            </p:cNvSpPr>
            <p:nvPr/>
          </p:nvSpPr>
          <p:spPr bwMode="auto">
            <a:xfrm>
              <a:off x="1955" y="898"/>
              <a:ext cx="2733" cy="3691"/>
            </a:xfrm>
            <a:custGeom>
              <a:avLst/>
              <a:gdLst/>
              <a:ahLst/>
              <a:cxnLst>
                <a:cxn ang="0">
                  <a:pos x="128" y="2"/>
                </a:cxn>
                <a:cxn ang="0">
                  <a:pos x="101" y="8"/>
                </a:cxn>
                <a:cxn ang="0">
                  <a:pos x="75" y="18"/>
                </a:cxn>
                <a:cxn ang="0">
                  <a:pos x="52" y="33"/>
                </a:cxn>
                <a:cxn ang="0">
                  <a:pos x="32" y="53"/>
                </a:cxn>
                <a:cxn ang="0">
                  <a:pos x="18" y="76"/>
                </a:cxn>
                <a:cxn ang="0">
                  <a:pos x="7" y="101"/>
                </a:cxn>
                <a:cxn ang="0">
                  <a:pos x="1" y="128"/>
                </a:cxn>
                <a:cxn ang="0">
                  <a:pos x="0" y="3549"/>
                </a:cxn>
                <a:cxn ang="0">
                  <a:pos x="3" y="3578"/>
                </a:cxn>
                <a:cxn ang="0">
                  <a:pos x="10" y="3605"/>
                </a:cxn>
                <a:cxn ang="0">
                  <a:pos x="25" y="3628"/>
                </a:cxn>
                <a:cxn ang="0">
                  <a:pos x="41" y="3650"/>
                </a:cxn>
                <a:cxn ang="0">
                  <a:pos x="63" y="3668"/>
                </a:cxn>
                <a:cxn ang="0">
                  <a:pos x="88" y="3680"/>
                </a:cxn>
                <a:cxn ang="0">
                  <a:pos x="113" y="3689"/>
                </a:cxn>
                <a:cxn ang="0">
                  <a:pos x="142" y="3691"/>
                </a:cxn>
                <a:cxn ang="0">
                  <a:pos x="2605" y="3691"/>
                </a:cxn>
                <a:cxn ang="0">
                  <a:pos x="2632" y="3686"/>
                </a:cxn>
                <a:cxn ang="0">
                  <a:pos x="2657" y="3675"/>
                </a:cxn>
                <a:cxn ang="0">
                  <a:pos x="2681" y="3659"/>
                </a:cxn>
                <a:cxn ang="0">
                  <a:pos x="2701" y="3639"/>
                </a:cxn>
                <a:cxn ang="0">
                  <a:pos x="2715" y="3617"/>
                </a:cxn>
                <a:cxn ang="0">
                  <a:pos x="2726" y="3592"/>
                </a:cxn>
                <a:cxn ang="0">
                  <a:pos x="2731" y="3563"/>
                </a:cxn>
                <a:cxn ang="0">
                  <a:pos x="2733" y="143"/>
                </a:cxn>
                <a:cxn ang="0">
                  <a:pos x="2730" y="114"/>
                </a:cxn>
                <a:cxn ang="0">
                  <a:pos x="2721" y="89"/>
                </a:cxn>
                <a:cxn ang="0">
                  <a:pos x="2708" y="63"/>
                </a:cxn>
                <a:cxn ang="0">
                  <a:pos x="2690" y="42"/>
                </a:cxn>
                <a:cxn ang="0">
                  <a:pos x="2670" y="26"/>
                </a:cxn>
                <a:cxn ang="0">
                  <a:pos x="2645" y="11"/>
                </a:cxn>
                <a:cxn ang="0">
                  <a:pos x="2618" y="4"/>
                </a:cxn>
                <a:cxn ang="0">
                  <a:pos x="2590" y="0"/>
                </a:cxn>
              </a:cxnLst>
              <a:rect l="0" t="0" r="r" b="b"/>
              <a:pathLst>
                <a:path w="2733" h="3691">
                  <a:moveTo>
                    <a:pt x="142" y="0"/>
                  </a:moveTo>
                  <a:lnTo>
                    <a:pt x="128" y="2"/>
                  </a:lnTo>
                  <a:lnTo>
                    <a:pt x="113" y="4"/>
                  </a:lnTo>
                  <a:lnTo>
                    <a:pt x="101" y="8"/>
                  </a:lnTo>
                  <a:lnTo>
                    <a:pt x="88" y="11"/>
                  </a:lnTo>
                  <a:lnTo>
                    <a:pt x="75" y="18"/>
                  </a:lnTo>
                  <a:lnTo>
                    <a:pt x="63" y="26"/>
                  </a:lnTo>
                  <a:lnTo>
                    <a:pt x="52" y="33"/>
                  </a:lnTo>
                  <a:lnTo>
                    <a:pt x="41" y="42"/>
                  </a:lnTo>
                  <a:lnTo>
                    <a:pt x="32" y="53"/>
                  </a:lnTo>
                  <a:lnTo>
                    <a:pt x="25" y="63"/>
                  </a:lnTo>
                  <a:lnTo>
                    <a:pt x="18" y="76"/>
                  </a:lnTo>
                  <a:lnTo>
                    <a:pt x="10" y="89"/>
                  </a:lnTo>
                  <a:lnTo>
                    <a:pt x="7" y="101"/>
                  </a:lnTo>
                  <a:lnTo>
                    <a:pt x="3" y="114"/>
                  </a:lnTo>
                  <a:lnTo>
                    <a:pt x="1" y="128"/>
                  </a:lnTo>
                  <a:lnTo>
                    <a:pt x="0" y="143"/>
                  </a:lnTo>
                  <a:lnTo>
                    <a:pt x="0" y="3549"/>
                  </a:lnTo>
                  <a:lnTo>
                    <a:pt x="1" y="3563"/>
                  </a:lnTo>
                  <a:lnTo>
                    <a:pt x="3" y="3578"/>
                  </a:lnTo>
                  <a:lnTo>
                    <a:pt x="7" y="3592"/>
                  </a:lnTo>
                  <a:lnTo>
                    <a:pt x="10" y="3605"/>
                  </a:lnTo>
                  <a:lnTo>
                    <a:pt x="18" y="3617"/>
                  </a:lnTo>
                  <a:lnTo>
                    <a:pt x="25" y="3628"/>
                  </a:lnTo>
                  <a:lnTo>
                    <a:pt x="32" y="3639"/>
                  </a:lnTo>
                  <a:lnTo>
                    <a:pt x="41" y="3650"/>
                  </a:lnTo>
                  <a:lnTo>
                    <a:pt x="52" y="3659"/>
                  </a:lnTo>
                  <a:lnTo>
                    <a:pt x="63" y="3668"/>
                  </a:lnTo>
                  <a:lnTo>
                    <a:pt x="75" y="3675"/>
                  </a:lnTo>
                  <a:lnTo>
                    <a:pt x="88" y="3680"/>
                  </a:lnTo>
                  <a:lnTo>
                    <a:pt x="101" y="3686"/>
                  </a:lnTo>
                  <a:lnTo>
                    <a:pt x="113" y="3689"/>
                  </a:lnTo>
                  <a:lnTo>
                    <a:pt x="128" y="3691"/>
                  </a:lnTo>
                  <a:lnTo>
                    <a:pt x="142" y="3691"/>
                  </a:lnTo>
                  <a:lnTo>
                    <a:pt x="2590" y="3691"/>
                  </a:lnTo>
                  <a:lnTo>
                    <a:pt x="2605" y="3691"/>
                  </a:lnTo>
                  <a:lnTo>
                    <a:pt x="2618" y="3689"/>
                  </a:lnTo>
                  <a:lnTo>
                    <a:pt x="2632" y="3686"/>
                  </a:lnTo>
                  <a:lnTo>
                    <a:pt x="2645" y="3680"/>
                  </a:lnTo>
                  <a:lnTo>
                    <a:pt x="2657" y="3675"/>
                  </a:lnTo>
                  <a:lnTo>
                    <a:pt x="2670" y="3668"/>
                  </a:lnTo>
                  <a:lnTo>
                    <a:pt x="2681" y="3659"/>
                  </a:lnTo>
                  <a:lnTo>
                    <a:pt x="2690" y="3650"/>
                  </a:lnTo>
                  <a:lnTo>
                    <a:pt x="2701" y="3639"/>
                  </a:lnTo>
                  <a:lnTo>
                    <a:pt x="2708" y="3628"/>
                  </a:lnTo>
                  <a:lnTo>
                    <a:pt x="2715" y="3617"/>
                  </a:lnTo>
                  <a:lnTo>
                    <a:pt x="2721" y="3605"/>
                  </a:lnTo>
                  <a:lnTo>
                    <a:pt x="2726" y="3592"/>
                  </a:lnTo>
                  <a:lnTo>
                    <a:pt x="2730" y="3578"/>
                  </a:lnTo>
                  <a:lnTo>
                    <a:pt x="2731" y="3563"/>
                  </a:lnTo>
                  <a:lnTo>
                    <a:pt x="2733" y="3549"/>
                  </a:lnTo>
                  <a:lnTo>
                    <a:pt x="2733" y="143"/>
                  </a:lnTo>
                  <a:lnTo>
                    <a:pt x="2731" y="128"/>
                  </a:lnTo>
                  <a:lnTo>
                    <a:pt x="2730" y="114"/>
                  </a:lnTo>
                  <a:lnTo>
                    <a:pt x="2726" y="101"/>
                  </a:lnTo>
                  <a:lnTo>
                    <a:pt x="2721" y="89"/>
                  </a:lnTo>
                  <a:lnTo>
                    <a:pt x="2715" y="76"/>
                  </a:lnTo>
                  <a:lnTo>
                    <a:pt x="2708" y="63"/>
                  </a:lnTo>
                  <a:lnTo>
                    <a:pt x="2701" y="53"/>
                  </a:lnTo>
                  <a:lnTo>
                    <a:pt x="2690" y="42"/>
                  </a:lnTo>
                  <a:lnTo>
                    <a:pt x="2681" y="33"/>
                  </a:lnTo>
                  <a:lnTo>
                    <a:pt x="2670" y="26"/>
                  </a:lnTo>
                  <a:lnTo>
                    <a:pt x="2657" y="18"/>
                  </a:lnTo>
                  <a:lnTo>
                    <a:pt x="2645" y="11"/>
                  </a:lnTo>
                  <a:lnTo>
                    <a:pt x="2632" y="8"/>
                  </a:lnTo>
                  <a:lnTo>
                    <a:pt x="2618" y="4"/>
                  </a:lnTo>
                  <a:lnTo>
                    <a:pt x="2605" y="2"/>
                  </a:lnTo>
                  <a:lnTo>
                    <a:pt x="2590" y="0"/>
                  </a:lnTo>
                  <a:lnTo>
                    <a:pt x="142" y="0"/>
                  </a:lnTo>
                </a:path>
              </a:pathLst>
            </a:custGeom>
            <a:noFill/>
            <a:ln w="34">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130" name="Rectangle 98"/>
            <p:cNvSpPr>
              <a:spLocks noChangeArrowheads="1"/>
            </p:cNvSpPr>
            <p:nvPr/>
          </p:nvSpPr>
          <p:spPr bwMode="auto">
            <a:xfrm>
              <a:off x="2694" y="1027"/>
              <a:ext cx="124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Function A</a:t>
              </a:r>
              <a:endParaRPr kumimoji="0" lang="en-US" sz="1800" b="0" i="0" u="none" strike="noStrike" cap="none" normalizeH="0" baseline="0" smtClean="0">
                <a:ln>
                  <a:noFill/>
                </a:ln>
                <a:solidFill>
                  <a:schemeClr val="tx1"/>
                </a:solidFill>
                <a:effectLst/>
                <a:latin typeface="Arial" pitchFamily="34" charset="0"/>
              </a:endParaRPr>
            </a:p>
          </p:txBody>
        </p:sp>
        <p:sp>
          <p:nvSpPr>
            <p:cNvPr id="44129" name="Rectangle 97"/>
            <p:cNvSpPr>
              <a:spLocks noChangeArrowheads="1"/>
            </p:cNvSpPr>
            <p:nvPr/>
          </p:nvSpPr>
          <p:spPr bwMode="auto">
            <a:xfrm>
              <a:off x="2303" y="2301"/>
              <a:ext cx="2047" cy="432"/>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28" name="Rectangle 96"/>
            <p:cNvSpPr>
              <a:spLocks noChangeArrowheads="1"/>
            </p:cNvSpPr>
            <p:nvPr/>
          </p:nvSpPr>
          <p:spPr bwMode="auto">
            <a:xfrm>
              <a:off x="2303" y="2301"/>
              <a:ext cx="2047"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27" name="Rectangle 95"/>
            <p:cNvSpPr>
              <a:spLocks noChangeArrowheads="1"/>
            </p:cNvSpPr>
            <p:nvPr/>
          </p:nvSpPr>
          <p:spPr bwMode="auto">
            <a:xfrm>
              <a:off x="2484" y="2388"/>
              <a:ext cx="16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Organisational</a:t>
              </a:r>
              <a:endParaRPr kumimoji="0" lang="en-US" sz="1800" b="0" i="0" u="none" strike="noStrike" cap="none" normalizeH="0" baseline="0" smtClean="0">
                <a:ln>
                  <a:noFill/>
                </a:ln>
                <a:solidFill>
                  <a:schemeClr val="tx1"/>
                </a:solidFill>
                <a:effectLst/>
                <a:latin typeface="Arial" pitchFamily="34" charset="0"/>
              </a:endParaRPr>
            </a:p>
          </p:txBody>
        </p:sp>
        <p:sp>
          <p:nvSpPr>
            <p:cNvPr id="44126" name="Rectangle 94"/>
            <p:cNvSpPr>
              <a:spLocks noChangeArrowheads="1"/>
            </p:cNvSpPr>
            <p:nvPr/>
          </p:nvSpPr>
          <p:spPr bwMode="auto">
            <a:xfrm>
              <a:off x="2303" y="3108"/>
              <a:ext cx="2047" cy="432"/>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25" name="Rectangle 93"/>
            <p:cNvSpPr>
              <a:spLocks noChangeArrowheads="1"/>
            </p:cNvSpPr>
            <p:nvPr/>
          </p:nvSpPr>
          <p:spPr bwMode="auto">
            <a:xfrm>
              <a:off x="2303" y="3108"/>
              <a:ext cx="2047"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24" name="Rectangle 92"/>
            <p:cNvSpPr>
              <a:spLocks noChangeArrowheads="1"/>
            </p:cNvSpPr>
            <p:nvPr/>
          </p:nvSpPr>
          <p:spPr bwMode="auto">
            <a:xfrm>
              <a:off x="2792" y="3194"/>
              <a:ext cx="10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Semantic</a:t>
              </a:r>
              <a:endParaRPr kumimoji="0" lang="en-US" sz="1800" b="0" i="0" u="none" strike="noStrike" cap="none" normalizeH="0" baseline="0" smtClean="0">
                <a:ln>
                  <a:noFill/>
                </a:ln>
                <a:solidFill>
                  <a:schemeClr val="tx1"/>
                </a:solidFill>
                <a:effectLst/>
                <a:latin typeface="Arial" pitchFamily="34" charset="0"/>
              </a:endParaRPr>
            </a:p>
          </p:txBody>
        </p:sp>
        <p:sp>
          <p:nvSpPr>
            <p:cNvPr id="44123" name="Rectangle 91"/>
            <p:cNvSpPr>
              <a:spLocks noChangeArrowheads="1"/>
            </p:cNvSpPr>
            <p:nvPr/>
          </p:nvSpPr>
          <p:spPr bwMode="auto">
            <a:xfrm>
              <a:off x="2303" y="3914"/>
              <a:ext cx="2047" cy="432"/>
            </a:xfrm>
            <a:prstGeom prst="rect">
              <a:avLst/>
            </a:prstGeom>
            <a:solidFill>
              <a:srgbClr val="CC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22" name="Rectangle 90"/>
            <p:cNvSpPr>
              <a:spLocks noChangeArrowheads="1"/>
            </p:cNvSpPr>
            <p:nvPr/>
          </p:nvSpPr>
          <p:spPr bwMode="auto">
            <a:xfrm>
              <a:off x="2303" y="3914"/>
              <a:ext cx="2047"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21" name="Rectangle 89"/>
            <p:cNvSpPr>
              <a:spLocks noChangeArrowheads="1"/>
            </p:cNvSpPr>
            <p:nvPr/>
          </p:nvSpPr>
          <p:spPr bwMode="auto">
            <a:xfrm>
              <a:off x="2772" y="4001"/>
              <a:ext cx="112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Technical</a:t>
              </a:r>
              <a:endParaRPr kumimoji="0" lang="en-US" sz="1800" b="0" i="0" u="none" strike="noStrike" cap="none" normalizeH="0" baseline="0" smtClean="0">
                <a:ln>
                  <a:noFill/>
                </a:ln>
                <a:solidFill>
                  <a:schemeClr val="tx1"/>
                </a:solidFill>
                <a:effectLst/>
                <a:latin typeface="Arial" pitchFamily="34" charset="0"/>
              </a:endParaRPr>
            </a:p>
          </p:txBody>
        </p:sp>
        <p:sp>
          <p:nvSpPr>
            <p:cNvPr id="44120" name="Rectangle 88"/>
            <p:cNvSpPr>
              <a:spLocks noChangeArrowheads="1"/>
            </p:cNvSpPr>
            <p:nvPr/>
          </p:nvSpPr>
          <p:spPr bwMode="auto">
            <a:xfrm>
              <a:off x="2294" y="1496"/>
              <a:ext cx="2047" cy="430"/>
            </a:xfrm>
            <a:prstGeom prst="rect">
              <a:avLst/>
            </a:prstGeom>
            <a:solidFill>
              <a:srgbClr val="FFCCCC"/>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19" name="Rectangle 87"/>
            <p:cNvSpPr>
              <a:spLocks noChangeArrowheads="1"/>
            </p:cNvSpPr>
            <p:nvPr/>
          </p:nvSpPr>
          <p:spPr bwMode="auto">
            <a:xfrm>
              <a:off x="2294" y="1496"/>
              <a:ext cx="2047" cy="430"/>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18" name="Rectangle 86"/>
            <p:cNvSpPr>
              <a:spLocks noChangeArrowheads="1"/>
            </p:cNvSpPr>
            <p:nvPr/>
          </p:nvSpPr>
          <p:spPr bwMode="auto">
            <a:xfrm>
              <a:off x="2439" y="1581"/>
              <a:ext cx="171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Political / Legal</a:t>
              </a:r>
              <a:endParaRPr kumimoji="0" lang="en-US" sz="1800" b="0" i="0" u="none" strike="noStrike" cap="none" normalizeH="0" baseline="0" smtClean="0">
                <a:ln>
                  <a:noFill/>
                </a:ln>
                <a:solidFill>
                  <a:schemeClr val="tx1"/>
                </a:solidFill>
                <a:effectLst/>
                <a:latin typeface="Arial" pitchFamily="34" charset="0"/>
              </a:endParaRPr>
            </a:p>
          </p:txBody>
        </p:sp>
        <p:sp>
          <p:nvSpPr>
            <p:cNvPr id="44117" name="Rectangle 85"/>
            <p:cNvSpPr>
              <a:spLocks noChangeArrowheads="1"/>
            </p:cNvSpPr>
            <p:nvPr/>
          </p:nvSpPr>
          <p:spPr bwMode="auto">
            <a:xfrm>
              <a:off x="2303" y="2301"/>
              <a:ext cx="2047" cy="432"/>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16" name="Rectangle 84"/>
            <p:cNvSpPr>
              <a:spLocks noChangeArrowheads="1"/>
            </p:cNvSpPr>
            <p:nvPr/>
          </p:nvSpPr>
          <p:spPr bwMode="auto">
            <a:xfrm>
              <a:off x="2303" y="2301"/>
              <a:ext cx="2047"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15" name="Rectangle 83"/>
            <p:cNvSpPr>
              <a:spLocks noChangeArrowheads="1"/>
            </p:cNvSpPr>
            <p:nvPr/>
          </p:nvSpPr>
          <p:spPr bwMode="auto">
            <a:xfrm>
              <a:off x="2484" y="2388"/>
              <a:ext cx="16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Organisational</a:t>
              </a:r>
              <a:endParaRPr kumimoji="0" lang="en-US" sz="1800" b="0" i="0" u="none" strike="noStrike" cap="none" normalizeH="0" baseline="0" smtClean="0">
                <a:ln>
                  <a:noFill/>
                </a:ln>
                <a:solidFill>
                  <a:schemeClr val="tx1"/>
                </a:solidFill>
                <a:effectLst/>
                <a:latin typeface="Arial" pitchFamily="34" charset="0"/>
              </a:endParaRPr>
            </a:p>
          </p:txBody>
        </p:sp>
        <p:sp>
          <p:nvSpPr>
            <p:cNvPr id="44114" name="Rectangle 82"/>
            <p:cNvSpPr>
              <a:spLocks noChangeArrowheads="1"/>
            </p:cNvSpPr>
            <p:nvPr/>
          </p:nvSpPr>
          <p:spPr bwMode="auto">
            <a:xfrm>
              <a:off x="2303" y="3108"/>
              <a:ext cx="2047" cy="432"/>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13" name="Rectangle 81"/>
            <p:cNvSpPr>
              <a:spLocks noChangeArrowheads="1"/>
            </p:cNvSpPr>
            <p:nvPr/>
          </p:nvSpPr>
          <p:spPr bwMode="auto">
            <a:xfrm>
              <a:off x="2303" y="3108"/>
              <a:ext cx="2047"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12" name="Rectangle 80"/>
            <p:cNvSpPr>
              <a:spLocks noChangeArrowheads="1"/>
            </p:cNvSpPr>
            <p:nvPr/>
          </p:nvSpPr>
          <p:spPr bwMode="auto">
            <a:xfrm>
              <a:off x="2792" y="3194"/>
              <a:ext cx="10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Semantic</a:t>
              </a:r>
              <a:endParaRPr kumimoji="0" lang="en-US" sz="1800" b="0" i="0" u="none" strike="noStrike" cap="none" normalizeH="0" baseline="0" smtClean="0">
                <a:ln>
                  <a:noFill/>
                </a:ln>
                <a:solidFill>
                  <a:schemeClr val="tx1"/>
                </a:solidFill>
                <a:effectLst/>
                <a:latin typeface="Arial" pitchFamily="34" charset="0"/>
              </a:endParaRPr>
            </a:p>
          </p:txBody>
        </p:sp>
        <p:sp>
          <p:nvSpPr>
            <p:cNvPr id="44111" name="Rectangle 79"/>
            <p:cNvSpPr>
              <a:spLocks noChangeArrowheads="1"/>
            </p:cNvSpPr>
            <p:nvPr/>
          </p:nvSpPr>
          <p:spPr bwMode="auto">
            <a:xfrm>
              <a:off x="2303" y="3914"/>
              <a:ext cx="2047" cy="432"/>
            </a:xfrm>
            <a:prstGeom prst="rect">
              <a:avLst/>
            </a:prstGeom>
            <a:solidFill>
              <a:srgbClr val="CC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10" name="Rectangle 78"/>
            <p:cNvSpPr>
              <a:spLocks noChangeArrowheads="1"/>
            </p:cNvSpPr>
            <p:nvPr/>
          </p:nvSpPr>
          <p:spPr bwMode="auto">
            <a:xfrm>
              <a:off x="2303" y="3914"/>
              <a:ext cx="2047"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09" name="Rectangle 77"/>
            <p:cNvSpPr>
              <a:spLocks noChangeArrowheads="1"/>
            </p:cNvSpPr>
            <p:nvPr/>
          </p:nvSpPr>
          <p:spPr bwMode="auto">
            <a:xfrm>
              <a:off x="2772" y="4001"/>
              <a:ext cx="112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Technical</a:t>
              </a:r>
              <a:endParaRPr kumimoji="0" lang="en-US" sz="1800" b="0" i="0" u="none" strike="noStrike" cap="none" normalizeH="0" baseline="0" smtClean="0">
                <a:ln>
                  <a:noFill/>
                </a:ln>
                <a:solidFill>
                  <a:schemeClr val="tx1"/>
                </a:solidFill>
                <a:effectLst/>
                <a:latin typeface="Arial" pitchFamily="34" charset="0"/>
              </a:endParaRPr>
            </a:p>
          </p:txBody>
        </p:sp>
        <p:sp>
          <p:nvSpPr>
            <p:cNvPr id="44108" name="Rectangle 76"/>
            <p:cNvSpPr>
              <a:spLocks noChangeArrowheads="1"/>
            </p:cNvSpPr>
            <p:nvPr/>
          </p:nvSpPr>
          <p:spPr bwMode="auto">
            <a:xfrm>
              <a:off x="2294" y="1496"/>
              <a:ext cx="2047" cy="430"/>
            </a:xfrm>
            <a:prstGeom prst="rect">
              <a:avLst/>
            </a:prstGeom>
            <a:solidFill>
              <a:srgbClr val="FFCCCC"/>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07" name="Rectangle 75"/>
            <p:cNvSpPr>
              <a:spLocks noChangeArrowheads="1"/>
            </p:cNvSpPr>
            <p:nvPr/>
          </p:nvSpPr>
          <p:spPr bwMode="auto">
            <a:xfrm>
              <a:off x="2294" y="1496"/>
              <a:ext cx="2047" cy="430"/>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06" name="Rectangle 74"/>
            <p:cNvSpPr>
              <a:spLocks noChangeArrowheads="1"/>
            </p:cNvSpPr>
            <p:nvPr/>
          </p:nvSpPr>
          <p:spPr bwMode="auto">
            <a:xfrm>
              <a:off x="2439" y="1581"/>
              <a:ext cx="171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Political / Legal</a:t>
              </a:r>
              <a:endParaRPr kumimoji="0" lang="en-US" sz="1800" b="0" i="0" u="none" strike="noStrike" cap="none" normalizeH="0" baseline="0" smtClean="0">
                <a:ln>
                  <a:noFill/>
                </a:ln>
                <a:solidFill>
                  <a:schemeClr val="tx1"/>
                </a:solidFill>
                <a:effectLst/>
                <a:latin typeface="Arial" pitchFamily="34" charset="0"/>
              </a:endParaRPr>
            </a:p>
          </p:txBody>
        </p:sp>
        <p:sp>
          <p:nvSpPr>
            <p:cNvPr id="44105" name="Freeform 73"/>
            <p:cNvSpPr>
              <a:spLocks/>
            </p:cNvSpPr>
            <p:nvPr/>
          </p:nvSpPr>
          <p:spPr bwMode="auto">
            <a:xfrm>
              <a:off x="6399" y="898"/>
              <a:ext cx="2732" cy="3691"/>
            </a:xfrm>
            <a:custGeom>
              <a:avLst/>
              <a:gdLst/>
              <a:ahLst/>
              <a:cxnLst>
                <a:cxn ang="0">
                  <a:pos x="128" y="2"/>
                </a:cxn>
                <a:cxn ang="0">
                  <a:pos x="99" y="8"/>
                </a:cxn>
                <a:cxn ang="0">
                  <a:pos x="74" y="18"/>
                </a:cxn>
                <a:cxn ang="0">
                  <a:pos x="50" y="33"/>
                </a:cxn>
                <a:cxn ang="0">
                  <a:pos x="32" y="53"/>
                </a:cxn>
                <a:cxn ang="0">
                  <a:pos x="16" y="76"/>
                </a:cxn>
                <a:cxn ang="0">
                  <a:pos x="5" y="101"/>
                </a:cxn>
                <a:cxn ang="0">
                  <a:pos x="0" y="128"/>
                </a:cxn>
                <a:cxn ang="0">
                  <a:pos x="0" y="3549"/>
                </a:cxn>
                <a:cxn ang="0">
                  <a:pos x="1" y="3578"/>
                </a:cxn>
                <a:cxn ang="0">
                  <a:pos x="11" y="3605"/>
                </a:cxn>
                <a:cxn ang="0">
                  <a:pos x="23" y="3628"/>
                </a:cxn>
                <a:cxn ang="0">
                  <a:pos x="41" y="3650"/>
                </a:cxn>
                <a:cxn ang="0">
                  <a:pos x="61" y="3668"/>
                </a:cxn>
                <a:cxn ang="0">
                  <a:pos x="86" y="3680"/>
                </a:cxn>
                <a:cxn ang="0">
                  <a:pos x="114" y="3689"/>
                </a:cxn>
                <a:cxn ang="0">
                  <a:pos x="143" y="3691"/>
                </a:cxn>
                <a:cxn ang="0">
                  <a:pos x="2603" y="3691"/>
                </a:cxn>
                <a:cxn ang="0">
                  <a:pos x="2630" y="3686"/>
                </a:cxn>
                <a:cxn ang="0">
                  <a:pos x="2658" y="3675"/>
                </a:cxn>
                <a:cxn ang="0">
                  <a:pos x="2679" y="3659"/>
                </a:cxn>
                <a:cxn ang="0">
                  <a:pos x="2699" y="3641"/>
                </a:cxn>
                <a:cxn ang="0">
                  <a:pos x="2714" y="3617"/>
                </a:cxn>
                <a:cxn ang="0">
                  <a:pos x="2724" y="3592"/>
                </a:cxn>
                <a:cxn ang="0">
                  <a:pos x="2732" y="3563"/>
                </a:cxn>
                <a:cxn ang="0">
                  <a:pos x="2732" y="144"/>
                </a:cxn>
                <a:cxn ang="0">
                  <a:pos x="2728" y="116"/>
                </a:cxn>
                <a:cxn ang="0">
                  <a:pos x="2721" y="89"/>
                </a:cxn>
                <a:cxn ang="0">
                  <a:pos x="2706" y="63"/>
                </a:cxn>
                <a:cxn ang="0">
                  <a:pos x="2690" y="42"/>
                </a:cxn>
                <a:cxn ang="0">
                  <a:pos x="2668" y="26"/>
                </a:cxn>
                <a:cxn ang="0">
                  <a:pos x="2645" y="13"/>
                </a:cxn>
                <a:cxn ang="0">
                  <a:pos x="2618" y="4"/>
                </a:cxn>
                <a:cxn ang="0">
                  <a:pos x="2589" y="0"/>
                </a:cxn>
              </a:cxnLst>
              <a:rect l="0" t="0" r="r" b="b"/>
              <a:pathLst>
                <a:path w="2732" h="3691">
                  <a:moveTo>
                    <a:pt x="143" y="0"/>
                  </a:moveTo>
                  <a:lnTo>
                    <a:pt x="128" y="2"/>
                  </a:lnTo>
                  <a:lnTo>
                    <a:pt x="114" y="4"/>
                  </a:lnTo>
                  <a:lnTo>
                    <a:pt x="99" y="8"/>
                  </a:lnTo>
                  <a:lnTo>
                    <a:pt x="86" y="13"/>
                  </a:lnTo>
                  <a:lnTo>
                    <a:pt x="74" y="18"/>
                  </a:lnTo>
                  <a:lnTo>
                    <a:pt x="61" y="26"/>
                  </a:lnTo>
                  <a:lnTo>
                    <a:pt x="50" y="33"/>
                  </a:lnTo>
                  <a:lnTo>
                    <a:pt x="41" y="42"/>
                  </a:lnTo>
                  <a:lnTo>
                    <a:pt x="32" y="53"/>
                  </a:lnTo>
                  <a:lnTo>
                    <a:pt x="23" y="63"/>
                  </a:lnTo>
                  <a:lnTo>
                    <a:pt x="16" y="76"/>
                  </a:lnTo>
                  <a:lnTo>
                    <a:pt x="11" y="89"/>
                  </a:lnTo>
                  <a:lnTo>
                    <a:pt x="5" y="101"/>
                  </a:lnTo>
                  <a:lnTo>
                    <a:pt x="1" y="116"/>
                  </a:lnTo>
                  <a:lnTo>
                    <a:pt x="0" y="128"/>
                  </a:lnTo>
                  <a:lnTo>
                    <a:pt x="0" y="144"/>
                  </a:lnTo>
                  <a:lnTo>
                    <a:pt x="0" y="3549"/>
                  </a:lnTo>
                  <a:lnTo>
                    <a:pt x="0" y="3563"/>
                  </a:lnTo>
                  <a:lnTo>
                    <a:pt x="1" y="3578"/>
                  </a:lnTo>
                  <a:lnTo>
                    <a:pt x="5" y="3592"/>
                  </a:lnTo>
                  <a:lnTo>
                    <a:pt x="11" y="3605"/>
                  </a:lnTo>
                  <a:lnTo>
                    <a:pt x="16" y="3617"/>
                  </a:lnTo>
                  <a:lnTo>
                    <a:pt x="23" y="3628"/>
                  </a:lnTo>
                  <a:lnTo>
                    <a:pt x="32" y="3641"/>
                  </a:lnTo>
                  <a:lnTo>
                    <a:pt x="41" y="3650"/>
                  </a:lnTo>
                  <a:lnTo>
                    <a:pt x="50" y="3659"/>
                  </a:lnTo>
                  <a:lnTo>
                    <a:pt x="61" y="3668"/>
                  </a:lnTo>
                  <a:lnTo>
                    <a:pt x="74" y="3675"/>
                  </a:lnTo>
                  <a:lnTo>
                    <a:pt x="86" y="3680"/>
                  </a:lnTo>
                  <a:lnTo>
                    <a:pt x="99" y="3686"/>
                  </a:lnTo>
                  <a:lnTo>
                    <a:pt x="114" y="3689"/>
                  </a:lnTo>
                  <a:lnTo>
                    <a:pt x="128" y="3691"/>
                  </a:lnTo>
                  <a:lnTo>
                    <a:pt x="143" y="3691"/>
                  </a:lnTo>
                  <a:lnTo>
                    <a:pt x="2589" y="3691"/>
                  </a:lnTo>
                  <a:lnTo>
                    <a:pt x="2603" y="3691"/>
                  </a:lnTo>
                  <a:lnTo>
                    <a:pt x="2618" y="3689"/>
                  </a:lnTo>
                  <a:lnTo>
                    <a:pt x="2630" y="3686"/>
                  </a:lnTo>
                  <a:lnTo>
                    <a:pt x="2645" y="3680"/>
                  </a:lnTo>
                  <a:lnTo>
                    <a:pt x="2658" y="3675"/>
                  </a:lnTo>
                  <a:lnTo>
                    <a:pt x="2668" y="3668"/>
                  </a:lnTo>
                  <a:lnTo>
                    <a:pt x="2679" y="3659"/>
                  </a:lnTo>
                  <a:lnTo>
                    <a:pt x="2690" y="3650"/>
                  </a:lnTo>
                  <a:lnTo>
                    <a:pt x="2699" y="3641"/>
                  </a:lnTo>
                  <a:lnTo>
                    <a:pt x="2706" y="3628"/>
                  </a:lnTo>
                  <a:lnTo>
                    <a:pt x="2714" y="3617"/>
                  </a:lnTo>
                  <a:lnTo>
                    <a:pt x="2721" y="3605"/>
                  </a:lnTo>
                  <a:lnTo>
                    <a:pt x="2724" y="3592"/>
                  </a:lnTo>
                  <a:lnTo>
                    <a:pt x="2728" y="3578"/>
                  </a:lnTo>
                  <a:lnTo>
                    <a:pt x="2732" y="3563"/>
                  </a:lnTo>
                  <a:lnTo>
                    <a:pt x="2732" y="3549"/>
                  </a:lnTo>
                  <a:lnTo>
                    <a:pt x="2732" y="144"/>
                  </a:lnTo>
                  <a:lnTo>
                    <a:pt x="2732" y="128"/>
                  </a:lnTo>
                  <a:lnTo>
                    <a:pt x="2728" y="116"/>
                  </a:lnTo>
                  <a:lnTo>
                    <a:pt x="2724" y="101"/>
                  </a:lnTo>
                  <a:lnTo>
                    <a:pt x="2721" y="89"/>
                  </a:lnTo>
                  <a:lnTo>
                    <a:pt x="2714" y="76"/>
                  </a:lnTo>
                  <a:lnTo>
                    <a:pt x="2706" y="63"/>
                  </a:lnTo>
                  <a:lnTo>
                    <a:pt x="2699" y="53"/>
                  </a:lnTo>
                  <a:lnTo>
                    <a:pt x="2690" y="42"/>
                  </a:lnTo>
                  <a:lnTo>
                    <a:pt x="2679" y="33"/>
                  </a:lnTo>
                  <a:lnTo>
                    <a:pt x="2668" y="26"/>
                  </a:lnTo>
                  <a:lnTo>
                    <a:pt x="2658" y="18"/>
                  </a:lnTo>
                  <a:lnTo>
                    <a:pt x="2645" y="13"/>
                  </a:lnTo>
                  <a:lnTo>
                    <a:pt x="2630" y="8"/>
                  </a:lnTo>
                  <a:lnTo>
                    <a:pt x="2618" y="4"/>
                  </a:lnTo>
                  <a:lnTo>
                    <a:pt x="2603" y="2"/>
                  </a:lnTo>
                  <a:lnTo>
                    <a:pt x="2589" y="0"/>
                  </a:lnTo>
                  <a:lnTo>
                    <a:pt x="143" y="0"/>
                  </a:lnTo>
                </a:path>
              </a:pathLst>
            </a:custGeom>
            <a:noFill/>
            <a:ln w="34">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104" name="Rectangle 72"/>
            <p:cNvSpPr>
              <a:spLocks noChangeArrowheads="1"/>
            </p:cNvSpPr>
            <p:nvPr/>
          </p:nvSpPr>
          <p:spPr bwMode="auto">
            <a:xfrm>
              <a:off x="7138" y="1027"/>
              <a:ext cx="124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Function A</a:t>
              </a:r>
              <a:endParaRPr kumimoji="0" lang="en-US" sz="1800" b="0" i="0" u="none" strike="noStrike" cap="none" normalizeH="0" baseline="0" smtClean="0">
                <a:ln>
                  <a:noFill/>
                </a:ln>
                <a:solidFill>
                  <a:schemeClr val="tx1"/>
                </a:solidFill>
                <a:effectLst/>
                <a:latin typeface="Arial" pitchFamily="34" charset="0"/>
              </a:endParaRPr>
            </a:p>
          </p:txBody>
        </p:sp>
        <p:sp>
          <p:nvSpPr>
            <p:cNvPr id="44103" name="Rectangle 71"/>
            <p:cNvSpPr>
              <a:spLocks noChangeArrowheads="1"/>
            </p:cNvSpPr>
            <p:nvPr/>
          </p:nvSpPr>
          <p:spPr bwMode="auto">
            <a:xfrm>
              <a:off x="6746" y="2303"/>
              <a:ext cx="2048" cy="430"/>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02" name="Rectangle 70"/>
            <p:cNvSpPr>
              <a:spLocks noChangeArrowheads="1"/>
            </p:cNvSpPr>
            <p:nvPr/>
          </p:nvSpPr>
          <p:spPr bwMode="auto">
            <a:xfrm>
              <a:off x="6746" y="2303"/>
              <a:ext cx="2048" cy="430"/>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101" name="Rectangle 69"/>
            <p:cNvSpPr>
              <a:spLocks noChangeArrowheads="1"/>
            </p:cNvSpPr>
            <p:nvPr/>
          </p:nvSpPr>
          <p:spPr bwMode="auto">
            <a:xfrm>
              <a:off x="6927" y="2388"/>
              <a:ext cx="16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Organisational</a:t>
              </a:r>
              <a:endParaRPr kumimoji="0" lang="en-US" sz="1800" b="0" i="0" u="none" strike="noStrike" cap="none" normalizeH="0" baseline="0" smtClean="0">
                <a:ln>
                  <a:noFill/>
                </a:ln>
                <a:solidFill>
                  <a:schemeClr val="tx1"/>
                </a:solidFill>
                <a:effectLst/>
                <a:latin typeface="Arial" pitchFamily="34" charset="0"/>
              </a:endParaRPr>
            </a:p>
          </p:txBody>
        </p:sp>
        <p:sp>
          <p:nvSpPr>
            <p:cNvPr id="44100" name="Rectangle 68"/>
            <p:cNvSpPr>
              <a:spLocks noChangeArrowheads="1"/>
            </p:cNvSpPr>
            <p:nvPr/>
          </p:nvSpPr>
          <p:spPr bwMode="auto">
            <a:xfrm>
              <a:off x="6746" y="3109"/>
              <a:ext cx="2048" cy="431"/>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99" name="Rectangle 67"/>
            <p:cNvSpPr>
              <a:spLocks noChangeArrowheads="1"/>
            </p:cNvSpPr>
            <p:nvPr/>
          </p:nvSpPr>
          <p:spPr bwMode="auto">
            <a:xfrm>
              <a:off x="6746" y="3109"/>
              <a:ext cx="2048" cy="431"/>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98" name="Rectangle 66"/>
            <p:cNvSpPr>
              <a:spLocks noChangeArrowheads="1"/>
            </p:cNvSpPr>
            <p:nvPr/>
          </p:nvSpPr>
          <p:spPr bwMode="auto">
            <a:xfrm>
              <a:off x="7234" y="3194"/>
              <a:ext cx="10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Semantic</a:t>
              </a:r>
              <a:endParaRPr kumimoji="0" lang="en-US" sz="1800" b="0" i="0" u="none" strike="noStrike" cap="none" normalizeH="0" baseline="0" smtClean="0">
                <a:ln>
                  <a:noFill/>
                </a:ln>
                <a:solidFill>
                  <a:schemeClr val="tx1"/>
                </a:solidFill>
                <a:effectLst/>
                <a:latin typeface="Arial" pitchFamily="34" charset="0"/>
              </a:endParaRPr>
            </a:p>
          </p:txBody>
        </p:sp>
        <p:sp>
          <p:nvSpPr>
            <p:cNvPr id="44097" name="Rectangle 65"/>
            <p:cNvSpPr>
              <a:spLocks noChangeArrowheads="1"/>
            </p:cNvSpPr>
            <p:nvPr/>
          </p:nvSpPr>
          <p:spPr bwMode="auto">
            <a:xfrm>
              <a:off x="6746" y="3914"/>
              <a:ext cx="2048" cy="432"/>
            </a:xfrm>
            <a:prstGeom prst="rect">
              <a:avLst/>
            </a:prstGeom>
            <a:solidFill>
              <a:srgbClr val="CC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96" name="Rectangle 64"/>
            <p:cNvSpPr>
              <a:spLocks noChangeArrowheads="1"/>
            </p:cNvSpPr>
            <p:nvPr/>
          </p:nvSpPr>
          <p:spPr bwMode="auto">
            <a:xfrm>
              <a:off x="6746" y="3914"/>
              <a:ext cx="2048"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95" name="Rectangle 63"/>
            <p:cNvSpPr>
              <a:spLocks noChangeArrowheads="1"/>
            </p:cNvSpPr>
            <p:nvPr/>
          </p:nvSpPr>
          <p:spPr bwMode="auto">
            <a:xfrm>
              <a:off x="7214" y="4001"/>
              <a:ext cx="112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Technical</a:t>
              </a:r>
              <a:endParaRPr kumimoji="0" lang="en-US" sz="1800" b="0" i="0" u="none" strike="noStrike" cap="none" normalizeH="0" baseline="0" smtClean="0">
                <a:ln>
                  <a:noFill/>
                </a:ln>
                <a:solidFill>
                  <a:schemeClr val="tx1"/>
                </a:solidFill>
                <a:effectLst/>
                <a:latin typeface="Arial" pitchFamily="34" charset="0"/>
              </a:endParaRPr>
            </a:p>
          </p:txBody>
        </p:sp>
        <p:sp>
          <p:nvSpPr>
            <p:cNvPr id="44094" name="Rectangle 62"/>
            <p:cNvSpPr>
              <a:spLocks noChangeArrowheads="1"/>
            </p:cNvSpPr>
            <p:nvPr/>
          </p:nvSpPr>
          <p:spPr bwMode="auto">
            <a:xfrm>
              <a:off x="6737" y="1496"/>
              <a:ext cx="2047" cy="430"/>
            </a:xfrm>
            <a:prstGeom prst="rect">
              <a:avLst/>
            </a:prstGeom>
            <a:solidFill>
              <a:srgbClr val="FFCCCC"/>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93" name="Rectangle 61"/>
            <p:cNvSpPr>
              <a:spLocks noChangeArrowheads="1"/>
            </p:cNvSpPr>
            <p:nvPr/>
          </p:nvSpPr>
          <p:spPr bwMode="auto">
            <a:xfrm>
              <a:off x="6737" y="1496"/>
              <a:ext cx="2047" cy="430"/>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92" name="Rectangle 60"/>
            <p:cNvSpPr>
              <a:spLocks noChangeArrowheads="1"/>
            </p:cNvSpPr>
            <p:nvPr/>
          </p:nvSpPr>
          <p:spPr bwMode="auto">
            <a:xfrm>
              <a:off x="6881" y="1581"/>
              <a:ext cx="171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Political / Legal</a:t>
              </a:r>
              <a:endParaRPr kumimoji="0" lang="en-US" sz="1800" b="0" i="0" u="none" strike="noStrike" cap="none" normalizeH="0" baseline="0" smtClean="0">
                <a:ln>
                  <a:noFill/>
                </a:ln>
                <a:solidFill>
                  <a:schemeClr val="tx1"/>
                </a:solidFill>
                <a:effectLst/>
                <a:latin typeface="Arial" pitchFamily="34" charset="0"/>
              </a:endParaRPr>
            </a:p>
          </p:txBody>
        </p:sp>
        <p:sp>
          <p:nvSpPr>
            <p:cNvPr id="44091" name="Freeform 59"/>
            <p:cNvSpPr>
              <a:spLocks/>
            </p:cNvSpPr>
            <p:nvPr/>
          </p:nvSpPr>
          <p:spPr bwMode="auto">
            <a:xfrm>
              <a:off x="6399" y="898"/>
              <a:ext cx="2732" cy="3691"/>
            </a:xfrm>
            <a:custGeom>
              <a:avLst/>
              <a:gdLst/>
              <a:ahLst/>
              <a:cxnLst>
                <a:cxn ang="0">
                  <a:pos x="128" y="2"/>
                </a:cxn>
                <a:cxn ang="0">
                  <a:pos x="99" y="8"/>
                </a:cxn>
                <a:cxn ang="0">
                  <a:pos x="74" y="18"/>
                </a:cxn>
                <a:cxn ang="0">
                  <a:pos x="50" y="33"/>
                </a:cxn>
                <a:cxn ang="0">
                  <a:pos x="32" y="53"/>
                </a:cxn>
                <a:cxn ang="0">
                  <a:pos x="16" y="76"/>
                </a:cxn>
                <a:cxn ang="0">
                  <a:pos x="5" y="101"/>
                </a:cxn>
                <a:cxn ang="0">
                  <a:pos x="0" y="128"/>
                </a:cxn>
                <a:cxn ang="0">
                  <a:pos x="0" y="3549"/>
                </a:cxn>
                <a:cxn ang="0">
                  <a:pos x="1" y="3578"/>
                </a:cxn>
                <a:cxn ang="0">
                  <a:pos x="11" y="3605"/>
                </a:cxn>
                <a:cxn ang="0">
                  <a:pos x="23" y="3628"/>
                </a:cxn>
                <a:cxn ang="0">
                  <a:pos x="41" y="3650"/>
                </a:cxn>
                <a:cxn ang="0">
                  <a:pos x="61" y="3668"/>
                </a:cxn>
                <a:cxn ang="0">
                  <a:pos x="86" y="3680"/>
                </a:cxn>
                <a:cxn ang="0">
                  <a:pos x="114" y="3689"/>
                </a:cxn>
                <a:cxn ang="0">
                  <a:pos x="143" y="3691"/>
                </a:cxn>
                <a:cxn ang="0">
                  <a:pos x="2603" y="3691"/>
                </a:cxn>
                <a:cxn ang="0">
                  <a:pos x="2630" y="3686"/>
                </a:cxn>
                <a:cxn ang="0">
                  <a:pos x="2658" y="3675"/>
                </a:cxn>
                <a:cxn ang="0">
                  <a:pos x="2679" y="3659"/>
                </a:cxn>
                <a:cxn ang="0">
                  <a:pos x="2699" y="3641"/>
                </a:cxn>
                <a:cxn ang="0">
                  <a:pos x="2714" y="3617"/>
                </a:cxn>
                <a:cxn ang="0">
                  <a:pos x="2724" y="3592"/>
                </a:cxn>
                <a:cxn ang="0">
                  <a:pos x="2732" y="3563"/>
                </a:cxn>
                <a:cxn ang="0">
                  <a:pos x="2732" y="144"/>
                </a:cxn>
                <a:cxn ang="0">
                  <a:pos x="2728" y="116"/>
                </a:cxn>
                <a:cxn ang="0">
                  <a:pos x="2721" y="89"/>
                </a:cxn>
                <a:cxn ang="0">
                  <a:pos x="2706" y="63"/>
                </a:cxn>
                <a:cxn ang="0">
                  <a:pos x="2690" y="42"/>
                </a:cxn>
                <a:cxn ang="0">
                  <a:pos x="2668" y="26"/>
                </a:cxn>
                <a:cxn ang="0">
                  <a:pos x="2645" y="13"/>
                </a:cxn>
                <a:cxn ang="0">
                  <a:pos x="2618" y="4"/>
                </a:cxn>
                <a:cxn ang="0">
                  <a:pos x="2589" y="0"/>
                </a:cxn>
              </a:cxnLst>
              <a:rect l="0" t="0" r="r" b="b"/>
              <a:pathLst>
                <a:path w="2732" h="3691">
                  <a:moveTo>
                    <a:pt x="143" y="0"/>
                  </a:moveTo>
                  <a:lnTo>
                    <a:pt x="128" y="2"/>
                  </a:lnTo>
                  <a:lnTo>
                    <a:pt x="114" y="4"/>
                  </a:lnTo>
                  <a:lnTo>
                    <a:pt x="99" y="8"/>
                  </a:lnTo>
                  <a:lnTo>
                    <a:pt x="86" y="13"/>
                  </a:lnTo>
                  <a:lnTo>
                    <a:pt x="74" y="18"/>
                  </a:lnTo>
                  <a:lnTo>
                    <a:pt x="61" y="26"/>
                  </a:lnTo>
                  <a:lnTo>
                    <a:pt x="50" y="33"/>
                  </a:lnTo>
                  <a:lnTo>
                    <a:pt x="41" y="42"/>
                  </a:lnTo>
                  <a:lnTo>
                    <a:pt x="32" y="53"/>
                  </a:lnTo>
                  <a:lnTo>
                    <a:pt x="23" y="63"/>
                  </a:lnTo>
                  <a:lnTo>
                    <a:pt x="16" y="76"/>
                  </a:lnTo>
                  <a:lnTo>
                    <a:pt x="11" y="89"/>
                  </a:lnTo>
                  <a:lnTo>
                    <a:pt x="5" y="101"/>
                  </a:lnTo>
                  <a:lnTo>
                    <a:pt x="1" y="116"/>
                  </a:lnTo>
                  <a:lnTo>
                    <a:pt x="0" y="128"/>
                  </a:lnTo>
                  <a:lnTo>
                    <a:pt x="0" y="144"/>
                  </a:lnTo>
                  <a:lnTo>
                    <a:pt x="0" y="3549"/>
                  </a:lnTo>
                  <a:lnTo>
                    <a:pt x="0" y="3563"/>
                  </a:lnTo>
                  <a:lnTo>
                    <a:pt x="1" y="3578"/>
                  </a:lnTo>
                  <a:lnTo>
                    <a:pt x="5" y="3592"/>
                  </a:lnTo>
                  <a:lnTo>
                    <a:pt x="11" y="3605"/>
                  </a:lnTo>
                  <a:lnTo>
                    <a:pt x="16" y="3617"/>
                  </a:lnTo>
                  <a:lnTo>
                    <a:pt x="23" y="3628"/>
                  </a:lnTo>
                  <a:lnTo>
                    <a:pt x="32" y="3641"/>
                  </a:lnTo>
                  <a:lnTo>
                    <a:pt x="41" y="3650"/>
                  </a:lnTo>
                  <a:lnTo>
                    <a:pt x="50" y="3659"/>
                  </a:lnTo>
                  <a:lnTo>
                    <a:pt x="61" y="3668"/>
                  </a:lnTo>
                  <a:lnTo>
                    <a:pt x="74" y="3675"/>
                  </a:lnTo>
                  <a:lnTo>
                    <a:pt x="86" y="3680"/>
                  </a:lnTo>
                  <a:lnTo>
                    <a:pt x="99" y="3686"/>
                  </a:lnTo>
                  <a:lnTo>
                    <a:pt x="114" y="3689"/>
                  </a:lnTo>
                  <a:lnTo>
                    <a:pt x="128" y="3691"/>
                  </a:lnTo>
                  <a:lnTo>
                    <a:pt x="143" y="3691"/>
                  </a:lnTo>
                  <a:lnTo>
                    <a:pt x="2589" y="3691"/>
                  </a:lnTo>
                  <a:lnTo>
                    <a:pt x="2603" y="3691"/>
                  </a:lnTo>
                  <a:lnTo>
                    <a:pt x="2618" y="3689"/>
                  </a:lnTo>
                  <a:lnTo>
                    <a:pt x="2630" y="3686"/>
                  </a:lnTo>
                  <a:lnTo>
                    <a:pt x="2645" y="3680"/>
                  </a:lnTo>
                  <a:lnTo>
                    <a:pt x="2658" y="3675"/>
                  </a:lnTo>
                  <a:lnTo>
                    <a:pt x="2668" y="3668"/>
                  </a:lnTo>
                  <a:lnTo>
                    <a:pt x="2679" y="3659"/>
                  </a:lnTo>
                  <a:lnTo>
                    <a:pt x="2690" y="3650"/>
                  </a:lnTo>
                  <a:lnTo>
                    <a:pt x="2699" y="3641"/>
                  </a:lnTo>
                  <a:lnTo>
                    <a:pt x="2706" y="3628"/>
                  </a:lnTo>
                  <a:lnTo>
                    <a:pt x="2714" y="3617"/>
                  </a:lnTo>
                  <a:lnTo>
                    <a:pt x="2721" y="3605"/>
                  </a:lnTo>
                  <a:lnTo>
                    <a:pt x="2724" y="3592"/>
                  </a:lnTo>
                  <a:lnTo>
                    <a:pt x="2728" y="3578"/>
                  </a:lnTo>
                  <a:lnTo>
                    <a:pt x="2732" y="3563"/>
                  </a:lnTo>
                  <a:lnTo>
                    <a:pt x="2732" y="3549"/>
                  </a:lnTo>
                  <a:lnTo>
                    <a:pt x="2732" y="144"/>
                  </a:lnTo>
                  <a:lnTo>
                    <a:pt x="2732" y="128"/>
                  </a:lnTo>
                  <a:lnTo>
                    <a:pt x="2728" y="116"/>
                  </a:lnTo>
                  <a:lnTo>
                    <a:pt x="2724" y="101"/>
                  </a:lnTo>
                  <a:lnTo>
                    <a:pt x="2721" y="89"/>
                  </a:lnTo>
                  <a:lnTo>
                    <a:pt x="2714" y="76"/>
                  </a:lnTo>
                  <a:lnTo>
                    <a:pt x="2706" y="63"/>
                  </a:lnTo>
                  <a:lnTo>
                    <a:pt x="2699" y="53"/>
                  </a:lnTo>
                  <a:lnTo>
                    <a:pt x="2690" y="42"/>
                  </a:lnTo>
                  <a:lnTo>
                    <a:pt x="2679" y="33"/>
                  </a:lnTo>
                  <a:lnTo>
                    <a:pt x="2668" y="26"/>
                  </a:lnTo>
                  <a:lnTo>
                    <a:pt x="2658" y="18"/>
                  </a:lnTo>
                  <a:lnTo>
                    <a:pt x="2645" y="13"/>
                  </a:lnTo>
                  <a:lnTo>
                    <a:pt x="2630" y="8"/>
                  </a:lnTo>
                  <a:lnTo>
                    <a:pt x="2618" y="4"/>
                  </a:lnTo>
                  <a:lnTo>
                    <a:pt x="2603" y="2"/>
                  </a:lnTo>
                  <a:lnTo>
                    <a:pt x="2589" y="0"/>
                  </a:lnTo>
                  <a:lnTo>
                    <a:pt x="143" y="0"/>
                  </a:lnTo>
                </a:path>
              </a:pathLst>
            </a:custGeom>
            <a:noFill/>
            <a:ln w="34">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90" name="Rectangle 58"/>
            <p:cNvSpPr>
              <a:spLocks noChangeArrowheads="1"/>
            </p:cNvSpPr>
            <p:nvPr/>
          </p:nvSpPr>
          <p:spPr bwMode="auto">
            <a:xfrm>
              <a:off x="7138" y="1027"/>
              <a:ext cx="124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Function A</a:t>
              </a:r>
              <a:endParaRPr kumimoji="0" lang="en-US" sz="1800" b="0" i="0" u="none" strike="noStrike" cap="none" normalizeH="0" baseline="0" smtClean="0">
                <a:ln>
                  <a:noFill/>
                </a:ln>
                <a:solidFill>
                  <a:schemeClr val="tx1"/>
                </a:solidFill>
                <a:effectLst/>
                <a:latin typeface="Arial" pitchFamily="34" charset="0"/>
              </a:endParaRPr>
            </a:p>
          </p:txBody>
        </p:sp>
        <p:sp>
          <p:nvSpPr>
            <p:cNvPr id="44089" name="Rectangle 57"/>
            <p:cNvSpPr>
              <a:spLocks noChangeArrowheads="1"/>
            </p:cNvSpPr>
            <p:nvPr/>
          </p:nvSpPr>
          <p:spPr bwMode="auto">
            <a:xfrm>
              <a:off x="6746" y="2303"/>
              <a:ext cx="2048" cy="430"/>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88" name="Rectangle 56"/>
            <p:cNvSpPr>
              <a:spLocks noChangeArrowheads="1"/>
            </p:cNvSpPr>
            <p:nvPr/>
          </p:nvSpPr>
          <p:spPr bwMode="auto">
            <a:xfrm>
              <a:off x="6746" y="2303"/>
              <a:ext cx="2048" cy="430"/>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87" name="Rectangle 55"/>
            <p:cNvSpPr>
              <a:spLocks noChangeArrowheads="1"/>
            </p:cNvSpPr>
            <p:nvPr/>
          </p:nvSpPr>
          <p:spPr bwMode="auto">
            <a:xfrm>
              <a:off x="6927" y="2388"/>
              <a:ext cx="16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Organisational</a:t>
              </a:r>
              <a:endParaRPr kumimoji="0" lang="en-US" sz="1800" b="0" i="0" u="none" strike="noStrike" cap="none" normalizeH="0" baseline="0" smtClean="0">
                <a:ln>
                  <a:noFill/>
                </a:ln>
                <a:solidFill>
                  <a:schemeClr val="tx1"/>
                </a:solidFill>
                <a:effectLst/>
                <a:latin typeface="Arial" pitchFamily="34" charset="0"/>
              </a:endParaRPr>
            </a:p>
          </p:txBody>
        </p:sp>
        <p:sp>
          <p:nvSpPr>
            <p:cNvPr id="44086" name="Rectangle 54"/>
            <p:cNvSpPr>
              <a:spLocks noChangeArrowheads="1"/>
            </p:cNvSpPr>
            <p:nvPr/>
          </p:nvSpPr>
          <p:spPr bwMode="auto">
            <a:xfrm>
              <a:off x="6746" y="3109"/>
              <a:ext cx="2048" cy="431"/>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85" name="Rectangle 53"/>
            <p:cNvSpPr>
              <a:spLocks noChangeArrowheads="1"/>
            </p:cNvSpPr>
            <p:nvPr/>
          </p:nvSpPr>
          <p:spPr bwMode="auto">
            <a:xfrm>
              <a:off x="6746" y="3109"/>
              <a:ext cx="2048" cy="431"/>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84" name="Rectangle 52"/>
            <p:cNvSpPr>
              <a:spLocks noChangeArrowheads="1"/>
            </p:cNvSpPr>
            <p:nvPr/>
          </p:nvSpPr>
          <p:spPr bwMode="auto">
            <a:xfrm>
              <a:off x="7234" y="3194"/>
              <a:ext cx="10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Semantic</a:t>
              </a:r>
              <a:endParaRPr kumimoji="0" lang="en-US" sz="1800" b="0" i="0" u="none" strike="noStrike" cap="none" normalizeH="0" baseline="0" smtClean="0">
                <a:ln>
                  <a:noFill/>
                </a:ln>
                <a:solidFill>
                  <a:schemeClr val="tx1"/>
                </a:solidFill>
                <a:effectLst/>
                <a:latin typeface="Arial" pitchFamily="34" charset="0"/>
              </a:endParaRPr>
            </a:p>
          </p:txBody>
        </p:sp>
        <p:sp>
          <p:nvSpPr>
            <p:cNvPr id="44083" name="Rectangle 51"/>
            <p:cNvSpPr>
              <a:spLocks noChangeArrowheads="1"/>
            </p:cNvSpPr>
            <p:nvPr/>
          </p:nvSpPr>
          <p:spPr bwMode="auto">
            <a:xfrm>
              <a:off x="6746" y="3914"/>
              <a:ext cx="2048" cy="432"/>
            </a:xfrm>
            <a:prstGeom prst="rect">
              <a:avLst/>
            </a:prstGeom>
            <a:solidFill>
              <a:srgbClr val="CC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82" name="Rectangle 50"/>
            <p:cNvSpPr>
              <a:spLocks noChangeArrowheads="1"/>
            </p:cNvSpPr>
            <p:nvPr/>
          </p:nvSpPr>
          <p:spPr bwMode="auto">
            <a:xfrm>
              <a:off x="6746" y="3914"/>
              <a:ext cx="2048"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81" name="Rectangle 49"/>
            <p:cNvSpPr>
              <a:spLocks noChangeArrowheads="1"/>
            </p:cNvSpPr>
            <p:nvPr/>
          </p:nvSpPr>
          <p:spPr bwMode="auto">
            <a:xfrm>
              <a:off x="7214" y="4001"/>
              <a:ext cx="112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Technical</a:t>
              </a:r>
              <a:endParaRPr kumimoji="0" lang="en-US" sz="1800" b="0" i="0" u="none" strike="noStrike" cap="none" normalizeH="0" baseline="0" smtClean="0">
                <a:ln>
                  <a:noFill/>
                </a:ln>
                <a:solidFill>
                  <a:schemeClr val="tx1"/>
                </a:solidFill>
                <a:effectLst/>
                <a:latin typeface="Arial" pitchFamily="34" charset="0"/>
              </a:endParaRPr>
            </a:p>
          </p:txBody>
        </p:sp>
        <p:sp>
          <p:nvSpPr>
            <p:cNvPr id="44080" name="Rectangle 48"/>
            <p:cNvSpPr>
              <a:spLocks noChangeArrowheads="1"/>
            </p:cNvSpPr>
            <p:nvPr/>
          </p:nvSpPr>
          <p:spPr bwMode="auto">
            <a:xfrm>
              <a:off x="6737" y="1496"/>
              <a:ext cx="2047" cy="430"/>
            </a:xfrm>
            <a:prstGeom prst="rect">
              <a:avLst/>
            </a:prstGeom>
            <a:solidFill>
              <a:srgbClr val="FFCCCC"/>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79" name="Rectangle 47"/>
            <p:cNvSpPr>
              <a:spLocks noChangeArrowheads="1"/>
            </p:cNvSpPr>
            <p:nvPr/>
          </p:nvSpPr>
          <p:spPr bwMode="auto">
            <a:xfrm>
              <a:off x="6737" y="1496"/>
              <a:ext cx="2047" cy="430"/>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78" name="Rectangle 46"/>
            <p:cNvSpPr>
              <a:spLocks noChangeArrowheads="1"/>
            </p:cNvSpPr>
            <p:nvPr/>
          </p:nvSpPr>
          <p:spPr bwMode="auto">
            <a:xfrm>
              <a:off x="6881" y="1581"/>
              <a:ext cx="171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Political / Legal</a:t>
              </a:r>
              <a:endParaRPr kumimoji="0" lang="en-US" sz="1800" b="0" i="0" u="none" strike="noStrike" cap="none" normalizeH="0" baseline="0" smtClean="0">
                <a:ln>
                  <a:noFill/>
                </a:ln>
                <a:solidFill>
                  <a:schemeClr val="tx1"/>
                </a:solidFill>
                <a:effectLst/>
                <a:latin typeface="Arial" pitchFamily="34" charset="0"/>
              </a:endParaRPr>
            </a:p>
          </p:txBody>
        </p:sp>
        <p:sp>
          <p:nvSpPr>
            <p:cNvPr id="44077" name="Rectangle 45"/>
            <p:cNvSpPr>
              <a:spLocks noChangeArrowheads="1"/>
            </p:cNvSpPr>
            <p:nvPr/>
          </p:nvSpPr>
          <p:spPr bwMode="auto">
            <a:xfrm>
              <a:off x="6746" y="2303"/>
              <a:ext cx="2048" cy="430"/>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76" name="Rectangle 44"/>
            <p:cNvSpPr>
              <a:spLocks noChangeArrowheads="1"/>
            </p:cNvSpPr>
            <p:nvPr/>
          </p:nvSpPr>
          <p:spPr bwMode="auto">
            <a:xfrm>
              <a:off x="6746" y="2303"/>
              <a:ext cx="2048" cy="430"/>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75" name="Rectangle 43"/>
            <p:cNvSpPr>
              <a:spLocks noChangeArrowheads="1"/>
            </p:cNvSpPr>
            <p:nvPr/>
          </p:nvSpPr>
          <p:spPr bwMode="auto">
            <a:xfrm>
              <a:off x="6927" y="2388"/>
              <a:ext cx="16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Organisational</a:t>
              </a:r>
              <a:endParaRPr kumimoji="0" lang="en-US" sz="1800" b="0" i="0" u="none" strike="noStrike" cap="none" normalizeH="0" baseline="0" smtClean="0">
                <a:ln>
                  <a:noFill/>
                </a:ln>
                <a:solidFill>
                  <a:schemeClr val="tx1"/>
                </a:solidFill>
                <a:effectLst/>
                <a:latin typeface="Arial" pitchFamily="34" charset="0"/>
              </a:endParaRPr>
            </a:p>
          </p:txBody>
        </p:sp>
        <p:sp>
          <p:nvSpPr>
            <p:cNvPr id="44074" name="Rectangle 42"/>
            <p:cNvSpPr>
              <a:spLocks noChangeArrowheads="1"/>
            </p:cNvSpPr>
            <p:nvPr/>
          </p:nvSpPr>
          <p:spPr bwMode="auto">
            <a:xfrm>
              <a:off x="6746" y="3109"/>
              <a:ext cx="2048" cy="431"/>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73" name="Rectangle 41"/>
            <p:cNvSpPr>
              <a:spLocks noChangeArrowheads="1"/>
            </p:cNvSpPr>
            <p:nvPr/>
          </p:nvSpPr>
          <p:spPr bwMode="auto">
            <a:xfrm>
              <a:off x="6746" y="3109"/>
              <a:ext cx="2048" cy="431"/>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72" name="Rectangle 40"/>
            <p:cNvSpPr>
              <a:spLocks noChangeArrowheads="1"/>
            </p:cNvSpPr>
            <p:nvPr/>
          </p:nvSpPr>
          <p:spPr bwMode="auto">
            <a:xfrm>
              <a:off x="7234" y="3194"/>
              <a:ext cx="10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Semantic</a:t>
              </a:r>
              <a:endParaRPr kumimoji="0" lang="en-US" sz="1800" b="0" i="0" u="none" strike="noStrike" cap="none" normalizeH="0" baseline="0" smtClean="0">
                <a:ln>
                  <a:noFill/>
                </a:ln>
                <a:solidFill>
                  <a:schemeClr val="tx1"/>
                </a:solidFill>
                <a:effectLst/>
                <a:latin typeface="Arial" pitchFamily="34" charset="0"/>
              </a:endParaRPr>
            </a:p>
          </p:txBody>
        </p:sp>
        <p:sp>
          <p:nvSpPr>
            <p:cNvPr id="44071" name="Rectangle 39"/>
            <p:cNvSpPr>
              <a:spLocks noChangeArrowheads="1"/>
            </p:cNvSpPr>
            <p:nvPr/>
          </p:nvSpPr>
          <p:spPr bwMode="auto">
            <a:xfrm>
              <a:off x="6746" y="3914"/>
              <a:ext cx="2048" cy="432"/>
            </a:xfrm>
            <a:prstGeom prst="rect">
              <a:avLst/>
            </a:prstGeom>
            <a:solidFill>
              <a:srgbClr val="CCFF99"/>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70" name="Rectangle 38"/>
            <p:cNvSpPr>
              <a:spLocks noChangeArrowheads="1"/>
            </p:cNvSpPr>
            <p:nvPr/>
          </p:nvSpPr>
          <p:spPr bwMode="auto">
            <a:xfrm>
              <a:off x="6746" y="3914"/>
              <a:ext cx="2048" cy="432"/>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69" name="Rectangle 37"/>
            <p:cNvSpPr>
              <a:spLocks noChangeArrowheads="1"/>
            </p:cNvSpPr>
            <p:nvPr/>
          </p:nvSpPr>
          <p:spPr bwMode="auto">
            <a:xfrm>
              <a:off x="7214" y="4001"/>
              <a:ext cx="112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Technical</a:t>
              </a:r>
              <a:endParaRPr kumimoji="0" lang="en-US" sz="1800" b="0" i="0" u="none" strike="noStrike" cap="none" normalizeH="0" baseline="0" smtClean="0">
                <a:ln>
                  <a:noFill/>
                </a:ln>
                <a:solidFill>
                  <a:schemeClr val="tx1"/>
                </a:solidFill>
                <a:effectLst/>
                <a:latin typeface="Arial" pitchFamily="34" charset="0"/>
              </a:endParaRPr>
            </a:p>
          </p:txBody>
        </p:sp>
        <p:sp>
          <p:nvSpPr>
            <p:cNvPr id="44068" name="Rectangle 36"/>
            <p:cNvSpPr>
              <a:spLocks noChangeArrowheads="1"/>
            </p:cNvSpPr>
            <p:nvPr/>
          </p:nvSpPr>
          <p:spPr bwMode="auto">
            <a:xfrm>
              <a:off x="6737" y="1496"/>
              <a:ext cx="2047" cy="430"/>
            </a:xfrm>
            <a:prstGeom prst="rect">
              <a:avLst/>
            </a:prstGeom>
            <a:solidFill>
              <a:srgbClr val="FFCCCC"/>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67" name="Rectangle 35"/>
            <p:cNvSpPr>
              <a:spLocks noChangeArrowheads="1"/>
            </p:cNvSpPr>
            <p:nvPr/>
          </p:nvSpPr>
          <p:spPr bwMode="auto">
            <a:xfrm>
              <a:off x="6737" y="1496"/>
              <a:ext cx="2047" cy="430"/>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66" name="Rectangle 34"/>
            <p:cNvSpPr>
              <a:spLocks noChangeArrowheads="1"/>
            </p:cNvSpPr>
            <p:nvPr/>
          </p:nvSpPr>
          <p:spPr bwMode="auto">
            <a:xfrm>
              <a:off x="6881" y="1581"/>
              <a:ext cx="171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Political / Legal</a:t>
              </a:r>
              <a:endParaRPr kumimoji="0" lang="en-US" sz="1800" b="0" i="0" u="none" strike="noStrike" cap="none" normalizeH="0" baseline="0" smtClean="0">
                <a:ln>
                  <a:noFill/>
                </a:ln>
                <a:solidFill>
                  <a:schemeClr val="tx1"/>
                </a:solidFill>
                <a:effectLst/>
                <a:latin typeface="Arial" pitchFamily="34" charset="0"/>
              </a:endParaRPr>
            </a:p>
          </p:txBody>
        </p:sp>
        <p:sp>
          <p:nvSpPr>
            <p:cNvPr id="44065" name="Freeform 33"/>
            <p:cNvSpPr>
              <a:spLocks noEditPoints="1"/>
            </p:cNvSpPr>
            <p:nvPr/>
          </p:nvSpPr>
          <p:spPr bwMode="auto">
            <a:xfrm>
              <a:off x="4368" y="3273"/>
              <a:ext cx="2362" cy="101"/>
            </a:xfrm>
            <a:custGeom>
              <a:avLst/>
              <a:gdLst/>
              <a:ahLst/>
              <a:cxnLst>
                <a:cxn ang="0">
                  <a:pos x="67" y="34"/>
                </a:cxn>
                <a:cxn ang="0">
                  <a:pos x="2293" y="34"/>
                </a:cxn>
                <a:cxn ang="0">
                  <a:pos x="2293" y="69"/>
                </a:cxn>
                <a:cxn ang="0">
                  <a:pos x="67" y="69"/>
                </a:cxn>
                <a:cxn ang="0">
                  <a:pos x="67" y="34"/>
                </a:cxn>
                <a:cxn ang="0">
                  <a:pos x="67" y="51"/>
                </a:cxn>
                <a:cxn ang="0">
                  <a:pos x="101" y="101"/>
                </a:cxn>
                <a:cxn ang="0">
                  <a:pos x="0" y="51"/>
                </a:cxn>
                <a:cxn ang="0">
                  <a:pos x="101" y="0"/>
                </a:cxn>
                <a:cxn ang="0">
                  <a:pos x="67" y="51"/>
                </a:cxn>
                <a:cxn ang="0">
                  <a:pos x="2293" y="51"/>
                </a:cxn>
                <a:cxn ang="0">
                  <a:pos x="2260" y="0"/>
                </a:cxn>
                <a:cxn ang="0">
                  <a:pos x="2362" y="51"/>
                </a:cxn>
                <a:cxn ang="0">
                  <a:pos x="2260" y="101"/>
                </a:cxn>
                <a:cxn ang="0">
                  <a:pos x="2293" y="51"/>
                </a:cxn>
              </a:cxnLst>
              <a:rect l="0" t="0" r="r" b="b"/>
              <a:pathLst>
                <a:path w="2362" h="101">
                  <a:moveTo>
                    <a:pt x="67" y="34"/>
                  </a:moveTo>
                  <a:lnTo>
                    <a:pt x="2293" y="34"/>
                  </a:lnTo>
                  <a:lnTo>
                    <a:pt x="2293" y="69"/>
                  </a:lnTo>
                  <a:lnTo>
                    <a:pt x="67" y="69"/>
                  </a:lnTo>
                  <a:lnTo>
                    <a:pt x="67" y="34"/>
                  </a:lnTo>
                  <a:close/>
                  <a:moveTo>
                    <a:pt x="67" y="51"/>
                  </a:moveTo>
                  <a:lnTo>
                    <a:pt x="101" y="101"/>
                  </a:lnTo>
                  <a:lnTo>
                    <a:pt x="0" y="51"/>
                  </a:lnTo>
                  <a:lnTo>
                    <a:pt x="101" y="0"/>
                  </a:lnTo>
                  <a:lnTo>
                    <a:pt x="67" y="51"/>
                  </a:lnTo>
                  <a:close/>
                  <a:moveTo>
                    <a:pt x="2293" y="51"/>
                  </a:moveTo>
                  <a:lnTo>
                    <a:pt x="2260" y="0"/>
                  </a:lnTo>
                  <a:lnTo>
                    <a:pt x="2362" y="51"/>
                  </a:lnTo>
                  <a:lnTo>
                    <a:pt x="2260" y="101"/>
                  </a:lnTo>
                  <a:lnTo>
                    <a:pt x="2293" y="51"/>
                  </a:lnTo>
                  <a:close/>
                </a:path>
              </a:pathLst>
            </a:custGeom>
            <a:solidFill>
              <a:srgbClr val="00000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64" name="Freeform 32"/>
            <p:cNvSpPr>
              <a:spLocks noEditPoints="1"/>
            </p:cNvSpPr>
            <p:nvPr/>
          </p:nvSpPr>
          <p:spPr bwMode="auto">
            <a:xfrm>
              <a:off x="4368" y="4080"/>
              <a:ext cx="2362" cy="101"/>
            </a:xfrm>
            <a:custGeom>
              <a:avLst/>
              <a:gdLst/>
              <a:ahLst/>
              <a:cxnLst>
                <a:cxn ang="0">
                  <a:pos x="67" y="34"/>
                </a:cxn>
                <a:cxn ang="0">
                  <a:pos x="2293" y="34"/>
                </a:cxn>
                <a:cxn ang="0">
                  <a:pos x="2293" y="68"/>
                </a:cxn>
                <a:cxn ang="0">
                  <a:pos x="67" y="68"/>
                </a:cxn>
                <a:cxn ang="0">
                  <a:pos x="67" y="34"/>
                </a:cxn>
                <a:cxn ang="0">
                  <a:pos x="67" y="50"/>
                </a:cxn>
                <a:cxn ang="0">
                  <a:pos x="101" y="101"/>
                </a:cxn>
                <a:cxn ang="0">
                  <a:pos x="0" y="50"/>
                </a:cxn>
                <a:cxn ang="0">
                  <a:pos x="101" y="0"/>
                </a:cxn>
                <a:cxn ang="0">
                  <a:pos x="67" y="50"/>
                </a:cxn>
                <a:cxn ang="0">
                  <a:pos x="2293" y="50"/>
                </a:cxn>
                <a:cxn ang="0">
                  <a:pos x="2260" y="0"/>
                </a:cxn>
                <a:cxn ang="0">
                  <a:pos x="2362" y="50"/>
                </a:cxn>
                <a:cxn ang="0">
                  <a:pos x="2260" y="101"/>
                </a:cxn>
                <a:cxn ang="0">
                  <a:pos x="2293" y="50"/>
                </a:cxn>
              </a:cxnLst>
              <a:rect l="0" t="0" r="r" b="b"/>
              <a:pathLst>
                <a:path w="2362" h="101">
                  <a:moveTo>
                    <a:pt x="67" y="34"/>
                  </a:moveTo>
                  <a:lnTo>
                    <a:pt x="2293" y="34"/>
                  </a:lnTo>
                  <a:lnTo>
                    <a:pt x="2293" y="68"/>
                  </a:lnTo>
                  <a:lnTo>
                    <a:pt x="67" y="68"/>
                  </a:lnTo>
                  <a:lnTo>
                    <a:pt x="67" y="34"/>
                  </a:lnTo>
                  <a:close/>
                  <a:moveTo>
                    <a:pt x="67" y="50"/>
                  </a:moveTo>
                  <a:lnTo>
                    <a:pt x="101" y="101"/>
                  </a:lnTo>
                  <a:lnTo>
                    <a:pt x="0" y="50"/>
                  </a:lnTo>
                  <a:lnTo>
                    <a:pt x="101" y="0"/>
                  </a:lnTo>
                  <a:lnTo>
                    <a:pt x="67" y="50"/>
                  </a:lnTo>
                  <a:close/>
                  <a:moveTo>
                    <a:pt x="2293" y="50"/>
                  </a:moveTo>
                  <a:lnTo>
                    <a:pt x="2260" y="0"/>
                  </a:lnTo>
                  <a:lnTo>
                    <a:pt x="2362" y="50"/>
                  </a:lnTo>
                  <a:lnTo>
                    <a:pt x="2260" y="101"/>
                  </a:lnTo>
                  <a:lnTo>
                    <a:pt x="2293" y="50"/>
                  </a:lnTo>
                  <a:close/>
                </a:path>
              </a:pathLst>
            </a:custGeom>
            <a:solidFill>
              <a:srgbClr val="00000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63" name="Freeform 31"/>
            <p:cNvSpPr>
              <a:spLocks noEditPoints="1"/>
            </p:cNvSpPr>
            <p:nvPr/>
          </p:nvSpPr>
          <p:spPr bwMode="auto">
            <a:xfrm>
              <a:off x="4368" y="2467"/>
              <a:ext cx="2362" cy="102"/>
            </a:xfrm>
            <a:custGeom>
              <a:avLst/>
              <a:gdLst/>
              <a:ahLst/>
              <a:cxnLst>
                <a:cxn ang="0">
                  <a:pos x="67" y="34"/>
                </a:cxn>
                <a:cxn ang="0">
                  <a:pos x="2293" y="34"/>
                </a:cxn>
                <a:cxn ang="0">
                  <a:pos x="2293" y="68"/>
                </a:cxn>
                <a:cxn ang="0">
                  <a:pos x="67" y="68"/>
                </a:cxn>
                <a:cxn ang="0">
                  <a:pos x="67" y="34"/>
                </a:cxn>
                <a:cxn ang="0">
                  <a:pos x="67" y="50"/>
                </a:cxn>
                <a:cxn ang="0">
                  <a:pos x="101" y="102"/>
                </a:cxn>
                <a:cxn ang="0">
                  <a:pos x="0" y="50"/>
                </a:cxn>
                <a:cxn ang="0">
                  <a:pos x="101" y="0"/>
                </a:cxn>
                <a:cxn ang="0">
                  <a:pos x="67" y="50"/>
                </a:cxn>
                <a:cxn ang="0">
                  <a:pos x="2293" y="50"/>
                </a:cxn>
                <a:cxn ang="0">
                  <a:pos x="2260" y="0"/>
                </a:cxn>
                <a:cxn ang="0">
                  <a:pos x="2362" y="50"/>
                </a:cxn>
                <a:cxn ang="0">
                  <a:pos x="2260" y="102"/>
                </a:cxn>
                <a:cxn ang="0">
                  <a:pos x="2293" y="50"/>
                </a:cxn>
              </a:cxnLst>
              <a:rect l="0" t="0" r="r" b="b"/>
              <a:pathLst>
                <a:path w="2362" h="102">
                  <a:moveTo>
                    <a:pt x="67" y="34"/>
                  </a:moveTo>
                  <a:lnTo>
                    <a:pt x="2293" y="34"/>
                  </a:lnTo>
                  <a:lnTo>
                    <a:pt x="2293" y="68"/>
                  </a:lnTo>
                  <a:lnTo>
                    <a:pt x="67" y="68"/>
                  </a:lnTo>
                  <a:lnTo>
                    <a:pt x="67" y="34"/>
                  </a:lnTo>
                  <a:close/>
                  <a:moveTo>
                    <a:pt x="67" y="50"/>
                  </a:moveTo>
                  <a:lnTo>
                    <a:pt x="101" y="102"/>
                  </a:lnTo>
                  <a:lnTo>
                    <a:pt x="0" y="50"/>
                  </a:lnTo>
                  <a:lnTo>
                    <a:pt x="101" y="0"/>
                  </a:lnTo>
                  <a:lnTo>
                    <a:pt x="67" y="50"/>
                  </a:lnTo>
                  <a:close/>
                  <a:moveTo>
                    <a:pt x="2293" y="50"/>
                  </a:moveTo>
                  <a:lnTo>
                    <a:pt x="2260" y="0"/>
                  </a:lnTo>
                  <a:lnTo>
                    <a:pt x="2362" y="50"/>
                  </a:lnTo>
                  <a:lnTo>
                    <a:pt x="2260" y="102"/>
                  </a:lnTo>
                  <a:lnTo>
                    <a:pt x="2293" y="50"/>
                  </a:lnTo>
                  <a:close/>
                </a:path>
              </a:pathLst>
            </a:custGeom>
            <a:solidFill>
              <a:srgbClr val="00000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62" name="Freeform 30"/>
            <p:cNvSpPr>
              <a:spLocks noEditPoints="1"/>
            </p:cNvSpPr>
            <p:nvPr/>
          </p:nvSpPr>
          <p:spPr bwMode="auto">
            <a:xfrm>
              <a:off x="4359" y="1660"/>
              <a:ext cx="2362" cy="103"/>
            </a:xfrm>
            <a:custGeom>
              <a:avLst/>
              <a:gdLst/>
              <a:ahLst/>
              <a:cxnLst>
                <a:cxn ang="0">
                  <a:pos x="67" y="34"/>
                </a:cxn>
                <a:cxn ang="0">
                  <a:pos x="2293" y="34"/>
                </a:cxn>
                <a:cxn ang="0">
                  <a:pos x="2293" y="68"/>
                </a:cxn>
                <a:cxn ang="0">
                  <a:pos x="67" y="68"/>
                </a:cxn>
                <a:cxn ang="0">
                  <a:pos x="67" y="34"/>
                </a:cxn>
                <a:cxn ang="0">
                  <a:pos x="67" y="50"/>
                </a:cxn>
                <a:cxn ang="0">
                  <a:pos x="101" y="103"/>
                </a:cxn>
                <a:cxn ang="0">
                  <a:pos x="0" y="50"/>
                </a:cxn>
                <a:cxn ang="0">
                  <a:pos x="101" y="0"/>
                </a:cxn>
                <a:cxn ang="0">
                  <a:pos x="67" y="50"/>
                </a:cxn>
                <a:cxn ang="0">
                  <a:pos x="2293" y="50"/>
                </a:cxn>
                <a:cxn ang="0">
                  <a:pos x="2260" y="0"/>
                </a:cxn>
                <a:cxn ang="0">
                  <a:pos x="2362" y="50"/>
                </a:cxn>
                <a:cxn ang="0">
                  <a:pos x="2260" y="103"/>
                </a:cxn>
                <a:cxn ang="0">
                  <a:pos x="2293" y="50"/>
                </a:cxn>
              </a:cxnLst>
              <a:rect l="0" t="0" r="r" b="b"/>
              <a:pathLst>
                <a:path w="2362" h="103">
                  <a:moveTo>
                    <a:pt x="67" y="34"/>
                  </a:moveTo>
                  <a:lnTo>
                    <a:pt x="2293" y="34"/>
                  </a:lnTo>
                  <a:lnTo>
                    <a:pt x="2293" y="68"/>
                  </a:lnTo>
                  <a:lnTo>
                    <a:pt x="67" y="68"/>
                  </a:lnTo>
                  <a:lnTo>
                    <a:pt x="67" y="34"/>
                  </a:lnTo>
                  <a:close/>
                  <a:moveTo>
                    <a:pt x="67" y="50"/>
                  </a:moveTo>
                  <a:lnTo>
                    <a:pt x="101" y="103"/>
                  </a:lnTo>
                  <a:lnTo>
                    <a:pt x="0" y="50"/>
                  </a:lnTo>
                  <a:lnTo>
                    <a:pt x="101" y="0"/>
                  </a:lnTo>
                  <a:lnTo>
                    <a:pt x="67" y="50"/>
                  </a:lnTo>
                  <a:close/>
                  <a:moveTo>
                    <a:pt x="2293" y="50"/>
                  </a:moveTo>
                  <a:lnTo>
                    <a:pt x="2260" y="0"/>
                  </a:lnTo>
                  <a:lnTo>
                    <a:pt x="2362" y="50"/>
                  </a:lnTo>
                  <a:lnTo>
                    <a:pt x="2260" y="103"/>
                  </a:lnTo>
                  <a:lnTo>
                    <a:pt x="2293" y="50"/>
                  </a:lnTo>
                  <a:close/>
                </a:path>
              </a:pathLst>
            </a:custGeom>
            <a:solidFill>
              <a:srgbClr val="00000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61" name="Rectangle 29"/>
            <p:cNvSpPr>
              <a:spLocks noChangeArrowheads="1"/>
            </p:cNvSpPr>
            <p:nvPr/>
          </p:nvSpPr>
          <p:spPr bwMode="auto">
            <a:xfrm>
              <a:off x="5218" y="996"/>
              <a:ext cx="651" cy="348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60" name="Rectangle 28"/>
            <p:cNvSpPr>
              <a:spLocks noChangeArrowheads="1"/>
            </p:cNvSpPr>
            <p:nvPr/>
          </p:nvSpPr>
          <p:spPr bwMode="auto">
            <a:xfrm>
              <a:off x="5218" y="996"/>
              <a:ext cx="651" cy="3489"/>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59" name="Rectangle 27"/>
            <p:cNvSpPr>
              <a:spLocks noChangeArrowheads="1"/>
            </p:cNvSpPr>
            <p:nvPr/>
          </p:nvSpPr>
          <p:spPr bwMode="auto">
            <a:xfrm rot="5400000">
              <a:off x="5446" y="1889"/>
              <a:ext cx="405" cy="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IOp </a:t>
              </a:r>
              <a:endParaRPr kumimoji="0" lang="en-US" sz="1800" b="0" i="0" u="none" strike="noStrike" cap="none" normalizeH="0" baseline="0" smtClean="0">
                <a:ln>
                  <a:noFill/>
                </a:ln>
                <a:solidFill>
                  <a:schemeClr val="tx1"/>
                </a:solidFill>
                <a:effectLst/>
                <a:latin typeface="Arial" pitchFamily="34" charset="0"/>
              </a:endParaRPr>
            </a:p>
          </p:txBody>
        </p:sp>
        <p:sp>
          <p:nvSpPr>
            <p:cNvPr id="44058" name="Rectangle 26"/>
            <p:cNvSpPr>
              <a:spLocks noChangeArrowheads="1"/>
            </p:cNvSpPr>
            <p:nvPr/>
          </p:nvSpPr>
          <p:spPr bwMode="auto">
            <a:xfrm rot="5400000">
              <a:off x="5123" y="1463"/>
              <a:ext cx="345" cy="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4057" name="Freeform 25"/>
            <p:cNvSpPr>
              <a:spLocks noEditPoints="1"/>
            </p:cNvSpPr>
            <p:nvPr/>
          </p:nvSpPr>
          <p:spPr bwMode="auto">
            <a:xfrm>
              <a:off x="4368" y="3273"/>
              <a:ext cx="2362" cy="101"/>
            </a:xfrm>
            <a:custGeom>
              <a:avLst/>
              <a:gdLst/>
              <a:ahLst/>
              <a:cxnLst>
                <a:cxn ang="0">
                  <a:pos x="67" y="34"/>
                </a:cxn>
                <a:cxn ang="0">
                  <a:pos x="2293" y="34"/>
                </a:cxn>
                <a:cxn ang="0">
                  <a:pos x="2293" y="69"/>
                </a:cxn>
                <a:cxn ang="0">
                  <a:pos x="67" y="69"/>
                </a:cxn>
                <a:cxn ang="0">
                  <a:pos x="67" y="34"/>
                </a:cxn>
                <a:cxn ang="0">
                  <a:pos x="67" y="51"/>
                </a:cxn>
                <a:cxn ang="0">
                  <a:pos x="101" y="101"/>
                </a:cxn>
                <a:cxn ang="0">
                  <a:pos x="0" y="51"/>
                </a:cxn>
                <a:cxn ang="0">
                  <a:pos x="101" y="0"/>
                </a:cxn>
                <a:cxn ang="0">
                  <a:pos x="67" y="51"/>
                </a:cxn>
                <a:cxn ang="0">
                  <a:pos x="2293" y="51"/>
                </a:cxn>
                <a:cxn ang="0">
                  <a:pos x="2260" y="0"/>
                </a:cxn>
                <a:cxn ang="0">
                  <a:pos x="2362" y="51"/>
                </a:cxn>
                <a:cxn ang="0">
                  <a:pos x="2260" y="101"/>
                </a:cxn>
                <a:cxn ang="0">
                  <a:pos x="2293" y="51"/>
                </a:cxn>
              </a:cxnLst>
              <a:rect l="0" t="0" r="r" b="b"/>
              <a:pathLst>
                <a:path w="2362" h="101">
                  <a:moveTo>
                    <a:pt x="67" y="34"/>
                  </a:moveTo>
                  <a:lnTo>
                    <a:pt x="2293" y="34"/>
                  </a:lnTo>
                  <a:lnTo>
                    <a:pt x="2293" y="69"/>
                  </a:lnTo>
                  <a:lnTo>
                    <a:pt x="67" y="69"/>
                  </a:lnTo>
                  <a:lnTo>
                    <a:pt x="67" y="34"/>
                  </a:lnTo>
                  <a:close/>
                  <a:moveTo>
                    <a:pt x="67" y="51"/>
                  </a:moveTo>
                  <a:lnTo>
                    <a:pt x="101" y="101"/>
                  </a:lnTo>
                  <a:lnTo>
                    <a:pt x="0" y="51"/>
                  </a:lnTo>
                  <a:lnTo>
                    <a:pt x="101" y="0"/>
                  </a:lnTo>
                  <a:lnTo>
                    <a:pt x="67" y="51"/>
                  </a:lnTo>
                  <a:close/>
                  <a:moveTo>
                    <a:pt x="2293" y="51"/>
                  </a:moveTo>
                  <a:lnTo>
                    <a:pt x="2260" y="0"/>
                  </a:lnTo>
                  <a:lnTo>
                    <a:pt x="2362" y="51"/>
                  </a:lnTo>
                  <a:lnTo>
                    <a:pt x="2260" y="101"/>
                  </a:lnTo>
                  <a:lnTo>
                    <a:pt x="2293" y="51"/>
                  </a:lnTo>
                  <a:close/>
                </a:path>
              </a:pathLst>
            </a:custGeom>
            <a:solidFill>
              <a:srgbClr val="00000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56" name="Freeform 24"/>
            <p:cNvSpPr>
              <a:spLocks noEditPoints="1"/>
            </p:cNvSpPr>
            <p:nvPr/>
          </p:nvSpPr>
          <p:spPr bwMode="auto">
            <a:xfrm>
              <a:off x="4368" y="4080"/>
              <a:ext cx="2362" cy="101"/>
            </a:xfrm>
            <a:custGeom>
              <a:avLst/>
              <a:gdLst/>
              <a:ahLst/>
              <a:cxnLst>
                <a:cxn ang="0">
                  <a:pos x="67" y="34"/>
                </a:cxn>
                <a:cxn ang="0">
                  <a:pos x="2293" y="34"/>
                </a:cxn>
                <a:cxn ang="0">
                  <a:pos x="2293" y="68"/>
                </a:cxn>
                <a:cxn ang="0">
                  <a:pos x="67" y="68"/>
                </a:cxn>
                <a:cxn ang="0">
                  <a:pos x="67" y="34"/>
                </a:cxn>
                <a:cxn ang="0">
                  <a:pos x="67" y="50"/>
                </a:cxn>
                <a:cxn ang="0">
                  <a:pos x="101" y="101"/>
                </a:cxn>
                <a:cxn ang="0">
                  <a:pos x="0" y="50"/>
                </a:cxn>
                <a:cxn ang="0">
                  <a:pos x="101" y="0"/>
                </a:cxn>
                <a:cxn ang="0">
                  <a:pos x="67" y="50"/>
                </a:cxn>
                <a:cxn ang="0">
                  <a:pos x="2293" y="50"/>
                </a:cxn>
                <a:cxn ang="0">
                  <a:pos x="2260" y="0"/>
                </a:cxn>
                <a:cxn ang="0">
                  <a:pos x="2362" y="50"/>
                </a:cxn>
                <a:cxn ang="0">
                  <a:pos x="2260" y="101"/>
                </a:cxn>
                <a:cxn ang="0">
                  <a:pos x="2293" y="50"/>
                </a:cxn>
              </a:cxnLst>
              <a:rect l="0" t="0" r="r" b="b"/>
              <a:pathLst>
                <a:path w="2362" h="101">
                  <a:moveTo>
                    <a:pt x="67" y="34"/>
                  </a:moveTo>
                  <a:lnTo>
                    <a:pt x="2293" y="34"/>
                  </a:lnTo>
                  <a:lnTo>
                    <a:pt x="2293" y="68"/>
                  </a:lnTo>
                  <a:lnTo>
                    <a:pt x="67" y="68"/>
                  </a:lnTo>
                  <a:lnTo>
                    <a:pt x="67" y="34"/>
                  </a:lnTo>
                  <a:close/>
                  <a:moveTo>
                    <a:pt x="67" y="50"/>
                  </a:moveTo>
                  <a:lnTo>
                    <a:pt x="101" y="101"/>
                  </a:lnTo>
                  <a:lnTo>
                    <a:pt x="0" y="50"/>
                  </a:lnTo>
                  <a:lnTo>
                    <a:pt x="101" y="0"/>
                  </a:lnTo>
                  <a:lnTo>
                    <a:pt x="67" y="50"/>
                  </a:lnTo>
                  <a:close/>
                  <a:moveTo>
                    <a:pt x="2293" y="50"/>
                  </a:moveTo>
                  <a:lnTo>
                    <a:pt x="2260" y="0"/>
                  </a:lnTo>
                  <a:lnTo>
                    <a:pt x="2362" y="50"/>
                  </a:lnTo>
                  <a:lnTo>
                    <a:pt x="2260" y="101"/>
                  </a:lnTo>
                  <a:lnTo>
                    <a:pt x="2293" y="50"/>
                  </a:lnTo>
                  <a:close/>
                </a:path>
              </a:pathLst>
            </a:custGeom>
            <a:solidFill>
              <a:srgbClr val="00000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55" name="Freeform 23"/>
            <p:cNvSpPr>
              <a:spLocks noEditPoints="1"/>
            </p:cNvSpPr>
            <p:nvPr/>
          </p:nvSpPr>
          <p:spPr bwMode="auto">
            <a:xfrm>
              <a:off x="4368" y="2467"/>
              <a:ext cx="2362" cy="102"/>
            </a:xfrm>
            <a:custGeom>
              <a:avLst/>
              <a:gdLst/>
              <a:ahLst/>
              <a:cxnLst>
                <a:cxn ang="0">
                  <a:pos x="67" y="34"/>
                </a:cxn>
                <a:cxn ang="0">
                  <a:pos x="2293" y="34"/>
                </a:cxn>
                <a:cxn ang="0">
                  <a:pos x="2293" y="68"/>
                </a:cxn>
                <a:cxn ang="0">
                  <a:pos x="67" y="68"/>
                </a:cxn>
                <a:cxn ang="0">
                  <a:pos x="67" y="34"/>
                </a:cxn>
                <a:cxn ang="0">
                  <a:pos x="67" y="50"/>
                </a:cxn>
                <a:cxn ang="0">
                  <a:pos x="101" y="102"/>
                </a:cxn>
                <a:cxn ang="0">
                  <a:pos x="0" y="50"/>
                </a:cxn>
                <a:cxn ang="0">
                  <a:pos x="101" y="0"/>
                </a:cxn>
                <a:cxn ang="0">
                  <a:pos x="67" y="50"/>
                </a:cxn>
                <a:cxn ang="0">
                  <a:pos x="2293" y="50"/>
                </a:cxn>
                <a:cxn ang="0">
                  <a:pos x="2260" y="0"/>
                </a:cxn>
                <a:cxn ang="0">
                  <a:pos x="2362" y="50"/>
                </a:cxn>
                <a:cxn ang="0">
                  <a:pos x="2260" y="102"/>
                </a:cxn>
                <a:cxn ang="0">
                  <a:pos x="2293" y="50"/>
                </a:cxn>
              </a:cxnLst>
              <a:rect l="0" t="0" r="r" b="b"/>
              <a:pathLst>
                <a:path w="2362" h="102">
                  <a:moveTo>
                    <a:pt x="67" y="34"/>
                  </a:moveTo>
                  <a:lnTo>
                    <a:pt x="2293" y="34"/>
                  </a:lnTo>
                  <a:lnTo>
                    <a:pt x="2293" y="68"/>
                  </a:lnTo>
                  <a:lnTo>
                    <a:pt x="67" y="68"/>
                  </a:lnTo>
                  <a:lnTo>
                    <a:pt x="67" y="34"/>
                  </a:lnTo>
                  <a:close/>
                  <a:moveTo>
                    <a:pt x="67" y="50"/>
                  </a:moveTo>
                  <a:lnTo>
                    <a:pt x="101" y="102"/>
                  </a:lnTo>
                  <a:lnTo>
                    <a:pt x="0" y="50"/>
                  </a:lnTo>
                  <a:lnTo>
                    <a:pt x="101" y="0"/>
                  </a:lnTo>
                  <a:lnTo>
                    <a:pt x="67" y="50"/>
                  </a:lnTo>
                  <a:close/>
                  <a:moveTo>
                    <a:pt x="2293" y="50"/>
                  </a:moveTo>
                  <a:lnTo>
                    <a:pt x="2260" y="0"/>
                  </a:lnTo>
                  <a:lnTo>
                    <a:pt x="2362" y="50"/>
                  </a:lnTo>
                  <a:lnTo>
                    <a:pt x="2260" y="102"/>
                  </a:lnTo>
                  <a:lnTo>
                    <a:pt x="2293" y="50"/>
                  </a:lnTo>
                  <a:close/>
                </a:path>
              </a:pathLst>
            </a:custGeom>
            <a:solidFill>
              <a:srgbClr val="00000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54" name="Freeform 22"/>
            <p:cNvSpPr>
              <a:spLocks noEditPoints="1"/>
            </p:cNvSpPr>
            <p:nvPr/>
          </p:nvSpPr>
          <p:spPr bwMode="auto">
            <a:xfrm>
              <a:off x="4359" y="1660"/>
              <a:ext cx="2362" cy="103"/>
            </a:xfrm>
            <a:custGeom>
              <a:avLst/>
              <a:gdLst/>
              <a:ahLst/>
              <a:cxnLst>
                <a:cxn ang="0">
                  <a:pos x="67" y="34"/>
                </a:cxn>
                <a:cxn ang="0">
                  <a:pos x="2293" y="34"/>
                </a:cxn>
                <a:cxn ang="0">
                  <a:pos x="2293" y="68"/>
                </a:cxn>
                <a:cxn ang="0">
                  <a:pos x="67" y="68"/>
                </a:cxn>
                <a:cxn ang="0">
                  <a:pos x="67" y="34"/>
                </a:cxn>
                <a:cxn ang="0">
                  <a:pos x="67" y="50"/>
                </a:cxn>
                <a:cxn ang="0">
                  <a:pos x="101" y="103"/>
                </a:cxn>
                <a:cxn ang="0">
                  <a:pos x="0" y="50"/>
                </a:cxn>
                <a:cxn ang="0">
                  <a:pos x="101" y="0"/>
                </a:cxn>
                <a:cxn ang="0">
                  <a:pos x="67" y="50"/>
                </a:cxn>
                <a:cxn ang="0">
                  <a:pos x="2293" y="50"/>
                </a:cxn>
                <a:cxn ang="0">
                  <a:pos x="2260" y="0"/>
                </a:cxn>
                <a:cxn ang="0">
                  <a:pos x="2362" y="50"/>
                </a:cxn>
                <a:cxn ang="0">
                  <a:pos x="2260" y="103"/>
                </a:cxn>
                <a:cxn ang="0">
                  <a:pos x="2293" y="50"/>
                </a:cxn>
              </a:cxnLst>
              <a:rect l="0" t="0" r="r" b="b"/>
              <a:pathLst>
                <a:path w="2362" h="103">
                  <a:moveTo>
                    <a:pt x="67" y="34"/>
                  </a:moveTo>
                  <a:lnTo>
                    <a:pt x="2293" y="34"/>
                  </a:lnTo>
                  <a:lnTo>
                    <a:pt x="2293" y="68"/>
                  </a:lnTo>
                  <a:lnTo>
                    <a:pt x="67" y="68"/>
                  </a:lnTo>
                  <a:lnTo>
                    <a:pt x="67" y="34"/>
                  </a:lnTo>
                  <a:close/>
                  <a:moveTo>
                    <a:pt x="67" y="50"/>
                  </a:moveTo>
                  <a:lnTo>
                    <a:pt x="101" y="103"/>
                  </a:lnTo>
                  <a:lnTo>
                    <a:pt x="0" y="50"/>
                  </a:lnTo>
                  <a:lnTo>
                    <a:pt x="101" y="0"/>
                  </a:lnTo>
                  <a:lnTo>
                    <a:pt x="67" y="50"/>
                  </a:lnTo>
                  <a:close/>
                  <a:moveTo>
                    <a:pt x="2293" y="50"/>
                  </a:moveTo>
                  <a:lnTo>
                    <a:pt x="2260" y="0"/>
                  </a:lnTo>
                  <a:lnTo>
                    <a:pt x="2362" y="50"/>
                  </a:lnTo>
                  <a:lnTo>
                    <a:pt x="2260" y="103"/>
                  </a:lnTo>
                  <a:lnTo>
                    <a:pt x="2293" y="50"/>
                  </a:lnTo>
                  <a:close/>
                </a:path>
              </a:pathLst>
            </a:custGeom>
            <a:solidFill>
              <a:srgbClr val="00000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53" name="Rectangle 21"/>
            <p:cNvSpPr>
              <a:spLocks noChangeArrowheads="1"/>
            </p:cNvSpPr>
            <p:nvPr/>
          </p:nvSpPr>
          <p:spPr bwMode="auto">
            <a:xfrm>
              <a:off x="5218" y="996"/>
              <a:ext cx="651" cy="348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52" name="Rectangle 20"/>
            <p:cNvSpPr>
              <a:spLocks noChangeArrowheads="1"/>
            </p:cNvSpPr>
            <p:nvPr/>
          </p:nvSpPr>
          <p:spPr bwMode="auto">
            <a:xfrm>
              <a:off x="5218" y="996"/>
              <a:ext cx="651" cy="3489"/>
            </a:xfrm>
            <a:prstGeom prst="rect">
              <a:avLst/>
            </a:prstGeom>
            <a:noFill/>
            <a:ln w="34">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51" name="Rectangle 19"/>
            <p:cNvSpPr>
              <a:spLocks noChangeArrowheads="1"/>
            </p:cNvSpPr>
            <p:nvPr/>
          </p:nvSpPr>
          <p:spPr bwMode="auto">
            <a:xfrm rot="5400000">
              <a:off x="5495" y="995"/>
              <a:ext cx="371" cy="2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44050" name="Rectangle 18"/>
            <p:cNvSpPr>
              <a:spLocks noChangeArrowheads="1"/>
            </p:cNvSpPr>
            <p:nvPr/>
          </p:nvSpPr>
          <p:spPr bwMode="auto">
            <a:xfrm rot="5400000">
              <a:off x="5146" y="1439"/>
              <a:ext cx="345" cy="1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4049" name="Freeform 17"/>
            <p:cNvSpPr>
              <a:spLocks/>
            </p:cNvSpPr>
            <p:nvPr/>
          </p:nvSpPr>
          <p:spPr bwMode="auto">
            <a:xfrm>
              <a:off x="36" y="958"/>
              <a:ext cx="1792" cy="1446"/>
            </a:xfrm>
            <a:custGeom>
              <a:avLst/>
              <a:gdLst/>
              <a:ahLst/>
              <a:cxnLst>
                <a:cxn ang="0">
                  <a:pos x="0" y="1084"/>
                </a:cxn>
                <a:cxn ang="0">
                  <a:pos x="449" y="1084"/>
                </a:cxn>
                <a:cxn ang="0">
                  <a:pos x="449" y="0"/>
                </a:cxn>
                <a:cxn ang="0">
                  <a:pos x="1345" y="0"/>
                </a:cxn>
                <a:cxn ang="0">
                  <a:pos x="1345" y="1084"/>
                </a:cxn>
                <a:cxn ang="0">
                  <a:pos x="1792" y="1084"/>
                </a:cxn>
                <a:cxn ang="0">
                  <a:pos x="897" y="1446"/>
                </a:cxn>
                <a:cxn ang="0">
                  <a:pos x="0" y="1084"/>
                </a:cxn>
              </a:cxnLst>
              <a:rect l="0" t="0" r="r" b="b"/>
              <a:pathLst>
                <a:path w="1792" h="1446">
                  <a:moveTo>
                    <a:pt x="0" y="1084"/>
                  </a:moveTo>
                  <a:lnTo>
                    <a:pt x="449" y="1084"/>
                  </a:lnTo>
                  <a:lnTo>
                    <a:pt x="449" y="0"/>
                  </a:lnTo>
                  <a:lnTo>
                    <a:pt x="1345" y="0"/>
                  </a:lnTo>
                  <a:lnTo>
                    <a:pt x="1345" y="1084"/>
                  </a:lnTo>
                  <a:lnTo>
                    <a:pt x="1792" y="1084"/>
                  </a:lnTo>
                  <a:lnTo>
                    <a:pt x="897" y="1446"/>
                  </a:lnTo>
                  <a:lnTo>
                    <a:pt x="0" y="1084"/>
                  </a:lnTo>
                  <a:close/>
                </a:path>
              </a:pathLst>
            </a:custGeom>
            <a:no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48" name="Rectangle 16"/>
            <p:cNvSpPr>
              <a:spLocks noChangeArrowheads="1"/>
            </p:cNvSpPr>
            <p:nvPr/>
          </p:nvSpPr>
          <p:spPr bwMode="auto">
            <a:xfrm>
              <a:off x="671" y="1322"/>
              <a:ext cx="4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Top</a:t>
              </a:r>
              <a:endParaRPr kumimoji="0" lang="en-US" sz="1800" b="0" i="0" u="none" strike="noStrike" cap="none" normalizeH="0" baseline="0" smtClean="0">
                <a:ln>
                  <a:noFill/>
                </a:ln>
                <a:solidFill>
                  <a:schemeClr val="tx1"/>
                </a:solidFill>
                <a:effectLst/>
                <a:latin typeface="Arial" pitchFamily="34" charset="0"/>
              </a:endParaRPr>
            </a:p>
          </p:txBody>
        </p:sp>
        <p:sp>
          <p:nvSpPr>
            <p:cNvPr id="44047" name="Rectangle 15"/>
            <p:cNvSpPr>
              <a:spLocks noChangeArrowheads="1"/>
            </p:cNvSpPr>
            <p:nvPr/>
          </p:nvSpPr>
          <p:spPr bwMode="auto">
            <a:xfrm>
              <a:off x="1112" y="1322"/>
              <a:ext cx="7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4046" name="Rectangle 14"/>
            <p:cNvSpPr>
              <a:spLocks noChangeArrowheads="1"/>
            </p:cNvSpPr>
            <p:nvPr/>
          </p:nvSpPr>
          <p:spPr bwMode="auto">
            <a:xfrm>
              <a:off x="606" y="1612"/>
              <a:ext cx="67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Down</a:t>
              </a:r>
              <a:endParaRPr kumimoji="0" lang="en-US" sz="1800" b="0" i="0" u="none" strike="noStrike" cap="none" normalizeH="0" baseline="0" smtClean="0">
                <a:ln>
                  <a:noFill/>
                </a:ln>
                <a:solidFill>
                  <a:schemeClr val="tx1"/>
                </a:solidFill>
                <a:effectLst/>
                <a:latin typeface="Arial" pitchFamily="34" charset="0"/>
              </a:endParaRPr>
            </a:p>
          </p:txBody>
        </p:sp>
        <p:sp>
          <p:nvSpPr>
            <p:cNvPr id="44045" name="Freeform 13"/>
            <p:cNvSpPr>
              <a:spLocks/>
            </p:cNvSpPr>
            <p:nvPr/>
          </p:nvSpPr>
          <p:spPr bwMode="auto">
            <a:xfrm>
              <a:off x="36" y="3084"/>
              <a:ext cx="1790" cy="1446"/>
            </a:xfrm>
            <a:custGeom>
              <a:avLst/>
              <a:gdLst/>
              <a:ahLst/>
              <a:cxnLst>
                <a:cxn ang="0">
                  <a:pos x="0" y="362"/>
                </a:cxn>
                <a:cxn ang="0">
                  <a:pos x="447" y="362"/>
                </a:cxn>
                <a:cxn ang="0">
                  <a:pos x="447" y="1446"/>
                </a:cxn>
                <a:cxn ang="0">
                  <a:pos x="1344" y="1446"/>
                </a:cxn>
                <a:cxn ang="0">
                  <a:pos x="1344" y="362"/>
                </a:cxn>
                <a:cxn ang="0">
                  <a:pos x="1790" y="362"/>
                </a:cxn>
                <a:cxn ang="0">
                  <a:pos x="895" y="0"/>
                </a:cxn>
                <a:cxn ang="0">
                  <a:pos x="0" y="362"/>
                </a:cxn>
              </a:cxnLst>
              <a:rect l="0" t="0" r="r" b="b"/>
              <a:pathLst>
                <a:path w="1790" h="1446">
                  <a:moveTo>
                    <a:pt x="0" y="362"/>
                  </a:moveTo>
                  <a:lnTo>
                    <a:pt x="447" y="362"/>
                  </a:lnTo>
                  <a:lnTo>
                    <a:pt x="447" y="1446"/>
                  </a:lnTo>
                  <a:lnTo>
                    <a:pt x="1344" y="1446"/>
                  </a:lnTo>
                  <a:lnTo>
                    <a:pt x="1344" y="362"/>
                  </a:lnTo>
                  <a:lnTo>
                    <a:pt x="1790" y="362"/>
                  </a:lnTo>
                  <a:lnTo>
                    <a:pt x="895" y="0"/>
                  </a:lnTo>
                  <a:lnTo>
                    <a:pt x="0" y="362"/>
                  </a:lnTo>
                  <a:close/>
                </a:path>
              </a:pathLst>
            </a:custGeom>
            <a:no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44" name="Rectangle 12"/>
            <p:cNvSpPr>
              <a:spLocks noChangeArrowheads="1"/>
            </p:cNvSpPr>
            <p:nvPr/>
          </p:nvSpPr>
          <p:spPr bwMode="auto">
            <a:xfrm>
              <a:off x="512" y="3616"/>
              <a:ext cx="84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Bottom</a:t>
              </a:r>
              <a:endParaRPr kumimoji="0" lang="en-US" sz="1800" b="0" i="0" u="none" strike="noStrike" cap="none" normalizeH="0" baseline="0" smtClean="0">
                <a:ln>
                  <a:noFill/>
                </a:ln>
                <a:solidFill>
                  <a:schemeClr val="tx1"/>
                </a:solidFill>
                <a:effectLst/>
                <a:latin typeface="Arial" pitchFamily="34" charset="0"/>
              </a:endParaRPr>
            </a:p>
          </p:txBody>
        </p:sp>
        <p:sp>
          <p:nvSpPr>
            <p:cNvPr id="44043" name="Rectangle 11"/>
            <p:cNvSpPr>
              <a:spLocks noChangeArrowheads="1"/>
            </p:cNvSpPr>
            <p:nvPr/>
          </p:nvSpPr>
          <p:spPr bwMode="auto">
            <a:xfrm>
              <a:off x="745" y="3906"/>
              <a:ext cx="7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4042" name="Rectangle 10"/>
            <p:cNvSpPr>
              <a:spLocks noChangeArrowheads="1"/>
            </p:cNvSpPr>
            <p:nvPr/>
          </p:nvSpPr>
          <p:spPr bwMode="auto">
            <a:xfrm>
              <a:off x="824" y="3906"/>
              <a:ext cx="30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up</a:t>
              </a:r>
              <a:endParaRPr kumimoji="0" lang="en-US" sz="1800" b="0" i="0" u="none" strike="noStrike" cap="none" normalizeH="0" baseline="0" smtClean="0">
                <a:ln>
                  <a:noFill/>
                </a:ln>
                <a:solidFill>
                  <a:schemeClr val="tx1"/>
                </a:solidFill>
                <a:effectLst/>
                <a:latin typeface="Arial" pitchFamily="34" charset="0"/>
              </a:endParaRPr>
            </a:p>
          </p:txBody>
        </p:sp>
        <p:sp>
          <p:nvSpPr>
            <p:cNvPr id="44041" name="Freeform 9"/>
            <p:cNvSpPr>
              <a:spLocks/>
            </p:cNvSpPr>
            <p:nvPr/>
          </p:nvSpPr>
          <p:spPr bwMode="auto">
            <a:xfrm>
              <a:off x="36" y="958"/>
              <a:ext cx="1792" cy="1446"/>
            </a:xfrm>
            <a:custGeom>
              <a:avLst/>
              <a:gdLst/>
              <a:ahLst/>
              <a:cxnLst>
                <a:cxn ang="0">
                  <a:pos x="0" y="1084"/>
                </a:cxn>
                <a:cxn ang="0">
                  <a:pos x="449" y="1084"/>
                </a:cxn>
                <a:cxn ang="0">
                  <a:pos x="449" y="0"/>
                </a:cxn>
                <a:cxn ang="0">
                  <a:pos x="1345" y="0"/>
                </a:cxn>
                <a:cxn ang="0">
                  <a:pos x="1345" y="1084"/>
                </a:cxn>
                <a:cxn ang="0">
                  <a:pos x="1792" y="1084"/>
                </a:cxn>
                <a:cxn ang="0">
                  <a:pos x="897" y="1446"/>
                </a:cxn>
                <a:cxn ang="0">
                  <a:pos x="0" y="1084"/>
                </a:cxn>
              </a:cxnLst>
              <a:rect l="0" t="0" r="r" b="b"/>
              <a:pathLst>
                <a:path w="1792" h="1446">
                  <a:moveTo>
                    <a:pt x="0" y="1084"/>
                  </a:moveTo>
                  <a:lnTo>
                    <a:pt x="449" y="1084"/>
                  </a:lnTo>
                  <a:lnTo>
                    <a:pt x="449" y="0"/>
                  </a:lnTo>
                  <a:lnTo>
                    <a:pt x="1345" y="0"/>
                  </a:lnTo>
                  <a:lnTo>
                    <a:pt x="1345" y="1084"/>
                  </a:lnTo>
                  <a:lnTo>
                    <a:pt x="1792" y="1084"/>
                  </a:lnTo>
                  <a:lnTo>
                    <a:pt x="897" y="1446"/>
                  </a:lnTo>
                  <a:lnTo>
                    <a:pt x="0" y="1084"/>
                  </a:lnTo>
                  <a:close/>
                </a:path>
              </a:pathLst>
            </a:custGeom>
            <a:no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40" name="Rectangle 8"/>
            <p:cNvSpPr>
              <a:spLocks noChangeArrowheads="1"/>
            </p:cNvSpPr>
            <p:nvPr/>
          </p:nvSpPr>
          <p:spPr bwMode="auto">
            <a:xfrm>
              <a:off x="671" y="1322"/>
              <a:ext cx="46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Top</a:t>
              </a:r>
              <a:endParaRPr kumimoji="0" lang="en-US" sz="1800" b="0" i="0" u="none" strike="noStrike" cap="none" normalizeH="0" baseline="0" smtClean="0">
                <a:ln>
                  <a:noFill/>
                </a:ln>
                <a:solidFill>
                  <a:schemeClr val="tx1"/>
                </a:solidFill>
                <a:effectLst/>
                <a:latin typeface="Arial" pitchFamily="34" charset="0"/>
              </a:endParaRPr>
            </a:p>
          </p:txBody>
        </p:sp>
        <p:sp>
          <p:nvSpPr>
            <p:cNvPr id="44039" name="Rectangle 7"/>
            <p:cNvSpPr>
              <a:spLocks noChangeArrowheads="1"/>
            </p:cNvSpPr>
            <p:nvPr/>
          </p:nvSpPr>
          <p:spPr bwMode="auto">
            <a:xfrm>
              <a:off x="1112" y="1322"/>
              <a:ext cx="7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4038" name="Rectangle 6"/>
            <p:cNvSpPr>
              <a:spLocks noChangeArrowheads="1"/>
            </p:cNvSpPr>
            <p:nvPr/>
          </p:nvSpPr>
          <p:spPr bwMode="auto">
            <a:xfrm>
              <a:off x="606" y="1612"/>
              <a:ext cx="67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Down</a:t>
              </a:r>
              <a:endParaRPr kumimoji="0" lang="en-US" sz="1800" b="0" i="0" u="none" strike="noStrike" cap="none" normalizeH="0" baseline="0" smtClean="0">
                <a:ln>
                  <a:noFill/>
                </a:ln>
                <a:solidFill>
                  <a:schemeClr val="tx1"/>
                </a:solidFill>
                <a:effectLst/>
                <a:latin typeface="Arial" pitchFamily="34" charset="0"/>
              </a:endParaRPr>
            </a:p>
          </p:txBody>
        </p:sp>
        <p:sp>
          <p:nvSpPr>
            <p:cNvPr id="44037" name="Freeform 5"/>
            <p:cNvSpPr>
              <a:spLocks/>
            </p:cNvSpPr>
            <p:nvPr/>
          </p:nvSpPr>
          <p:spPr bwMode="auto">
            <a:xfrm>
              <a:off x="36" y="3084"/>
              <a:ext cx="1790" cy="1446"/>
            </a:xfrm>
            <a:custGeom>
              <a:avLst/>
              <a:gdLst/>
              <a:ahLst/>
              <a:cxnLst>
                <a:cxn ang="0">
                  <a:pos x="0" y="362"/>
                </a:cxn>
                <a:cxn ang="0">
                  <a:pos x="447" y="362"/>
                </a:cxn>
                <a:cxn ang="0">
                  <a:pos x="447" y="1446"/>
                </a:cxn>
                <a:cxn ang="0">
                  <a:pos x="1344" y="1446"/>
                </a:cxn>
                <a:cxn ang="0">
                  <a:pos x="1344" y="362"/>
                </a:cxn>
                <a:cxn ang="0">
                  <a:pos x="1790" y="362"/>
                </a:cxn>
                <a:cxn ang="0">
                  <a:pos x="895" y="0"/>
                </a:cxn>
                <a:cxn ang="0">
                  <a:pos x="0" y="362"/>
                </a:cxn>
              </a:cxnLst>
              <a:rect l="0" t="0" r="r" b="b"/>
              <a:pathLst>
                <a:path w="1790" h="1446">
                  <a:moveTo>
                    <a:pt x="0" y="362"/>
                  </a:moveTo>
                  <a:lnTo>
                    <a:pt x="447" y="362"/>
                  </a:lnTo>
                  <a:lnTo>
                    <a:pt x="447" y="1446"/>
                  </a:lnTo>
                  <a:lnTo>
                    <a:pt x="1344" y="1446"/>
                  </a:lnTo>
                  <a:lnTo>
                    <a:pt x="1344" y="362"/>
                  </a:lnTo>
                  <a:lnTo>
                    <a:pt x="1790" y="362"/>
                  </a:lnTo>
                  <a:lnTo>
                    <a:pt x="895" y="0"/>
                  </a:lnTo>
                  <a:lnTo>
                    <a:pt x="0" y="362"/>
                  </a:lnTo>
                  <a:close/>
                </a:path>
              </a:pathLst>
            </a:custGeom>
            <a:noFill/>
            <a:ln w="11">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36" name="Rectangle 4"/>
            <p:cNvSpPr>
              <a:spLocks noChangeArrowheads="1"/>
            </p:cNvSpPr>
            <p:nvPr/>
          </p:nvSpPr>
          <p:spPr bwMode="auto">
            <a:xfrm>
              <a:off x="512" y="3616"/>
              <a:ext cx="84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Bottom</a:t>
              </a:r>
              <a:endParaRPr kumimoji="0" lang="en-US" sz="1800" b="0" i="0" u="none" strike="noStrike" cap="none" normalizeH="0" baseline="0" smtClean="0">
                <a:ln>
                  <a:noFill/>
                </a:ln>
                <a:solidFill>
                  <a:schemeClr val="tx1"/>
                </a:solidFill>
                <a:effectLst/>
                <a:latin typeface="Arial" pitchFamily="34" charset="0"/>
              </a:endParaRPr>
            </a:p>
          </p:txBody>
        </p:sp>
        <p:sp>
          <p:nvSpPr>
            <p:cNvPr id="44035" name="Rectangle 3"/>
            <p:cNvSpPr>
              <a:spLocks noChangeArrowheads="1"/>
            </p:cNvSpPr>
            <p:nvPr/>
          </p:nvSpPr>
          <p:spPr bwMode="auto">
            <a:xfrm>
              <a:off x="745" y="3906"/>
              <a:ext cx="75"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4034" name="Rectangle 2"/>
            <p:cNvSpPr>
              <a:spLocks noChangeArrowheads="1"/>
            </p:cNvSpPr>
            <p:nvPr/>
          </p:nvSpPr>
          <p:spPr bwMode="auto">
            <a:xfrm>
              <a:off x="824" y="3906"/>
              <a:ext cx="30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up</a:t>
              </a: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FR" dirty="0" smtClean="0"/>
              <a:t> SNOMED CT and ICD11</a:t>
            </a:r>
          </a:p>
        </p:txBody>
      </p:sp>
      <p:sp>
        <p:nvSpPr>
          <p:cNvPr id="4099" name="Espace réservé du contenu 2"/>
          <p:cNvSpPr>
            <a:spLocks noGrp="1"/>
          </p:cNvSpPr>
          <p:nvPr>
            <p:ph idx="1"/>
          </p:nvPr>
        </p:nvSpPr>
        <p:spPr/>
        <p:txBody>
          <a:bodyPr/>
          <a:lstStyle/>
          <a:p>
            <a:r>
              <a:rPr lang="en-GB" sz="1800" b="1" dirty="0" smtClean="0"/>
              <a:t>SNOMED CT</a:t>
            </a:r>
            <a:r>
              <a:rPr lang="en-GB" sz="1800" dirty="0" smtClean="0"/>
              <a:t> </a:t>
            </a:r>
            <a:r>
              <a:rPr lang="en-GB" sz="1800" dirty="0" smtClean="0"/>
              <a:t> </a:t>
            </a:r>
            <a:r>
              <a:rPr lang="en-GB" sz="1800" dirty="0" err="1" smtClean="0"/>
              <a:t>Terminologie</a:t>
            </a:r>
            <a:r>
              <a:rPr lang="en-GB" sz="1800" dirty="0" smtClean="0"/>
              <a:t> Clinique</a:t>
            </a:r>
            <a:endParaRPr lang="en-GB" sz="1800" dirty="0" smtClean="0"/>
          </a:p>
          <a:p>
            <a:r>
              <a:rPr lang="en-GB" sz="2000" dirty="0" smtClean="0"/>
              <a:t>standardized health terminology that provides clinical terms for health records. Multiple (pre-coordinated codes) </a:t>
            </a:r>
            <a:br>
              <a:rPr lang="en-GB" sz="2000" dirty="0" smtClean="0"/>
            </a:br>
            <a:r>
              <a:rPr lang="en-GB" sz="2000" dirty="0" smtClean="0"/>
              <a:t>SNOMED CT concepts </a:t>
            </a:r>
            <a:br>
              <a:rPr lang="en-GB" sz="2000" dirty="0" smtClean="0"/>
            </a:br>
            <a:r>
              <a:rPr lang="en-GB" sz="2000" dirty="0" smtClean="0"/>
              <a:t>provide standardized meaning by logic descriptions   </a:t>
            </a:r>
          </a:p>
          <a:p>
            <a:endParaRPr lang="en-GB" sz="2000" b="1" dirty="0" smtClean="0"/>
          </a:p>
          <a:p>
            <a:r>
              <a:rPr lang="en-GB" sz="1800" b="1" dirty="0" smtClean="0"/>
              <a:t>ICD11</a:t>
            </a:r>
            <a:r>
              <a:rPr lang="en-GB" sz="1800" dirty="0" smtClean="0"/>
              <a:t> </a:t>
            </a:r>
            <a:r>
              <a:rPr lang="en-GB" sz="1800" dirty="0" smtClean="0"/>
              <a:t> </a:t>
            </a:r>
            <a:r>
              <a:rPr lang="en-GB" sz="1800" dirty="0" err="1" smtClean="0"/>
              <a:t>Claasification</a:t>
            </a:r>
            <a:r>
              <a:rPr lang="en-GB" sz="1800" dirty="0" smtClean="0"/>
              <a:t> pour </a:t>
            </a:r>
            <a:r>
              <a:rPr lang="en-GB" sz="1800" dirty="0" err="1" smtClean="0"/>
              <a:t>agrégation</a:t>
            </a:r>
            <a:r>
              <a:rPr lang="en-GB" sz="1800" dirty="0" smtClean="0"/>
              <a:t> </a:t>
            </a:r>
            <a:r>
              <a:rPr lang="en-GB" sz="1800" dirty="0" err="1" smtClean="0"/>
              <a:t>statistique</a:t>
            </a:r>
            <a:r>
              <a:rPr lang="en-GB" sz="1800" dirty="0" smtClean="0"/>
              <a:t/>
            </a:r>
            <a:br>
              <a:rPr lang="en-GB" sz="1800" dirty="0" smtClean="0"/>
            </a:br>
            <a:r>
              <a:rPr lang="en-GB" sz="2000" dirty="0" smtClean="0"/>
              <a:t>a multi-purpose disease classification system. </a:t>
            </a:r>
            <a:br>
              <a:rPr lang="en-GB" sz="2000" dirty="0" smtClean="0"/>
            </a:br>
            <a:r>
              <a:rPr lang="en-GB" sz="2000" dirty="0" smtClean="0"/>
              <a:t>Its novel architecture  distinguishes two levels:</a:t>
            </a:r>
          </a:p>
          <a:p>
            <a:pPr>
              <a:buFontTx/>
              <a:buChar char="•"/>
            </a:pPr>
            <a:r>
              <a:rPr lang="en-GB" sz="2000" dirty="0" smtClean="0"/>
              <a:t>	Foundation Component, Common ontology plus queries</a:t>
            </a:r>
          </a:p>
          <a:p>
            <a:pPr>
              <a:buFontTx/>
              <a:buChar char="•"/>
            </a:pPr>
            <a:r>
              <a:rPr lang="en-GB" sz="2000" dirty="0" smtClean="0"/>
              <a:t>	Purpose-specific </a:t>
            </a:r>
            <a:r>
              <a:rPr lang="en-GB" sz="2000" dirty="0" err="1" smtClean="0"/>
              <a:t>linearizations</a:t>
            </a:r>
            <a:r>
              <a:rPr lang="en-GB" sz="2000" dirty="0" smtClean="0"/>
              <a:t> (mortality, morbidity, primary care) with jointly exhaustive and 	mutually exclusive classes as usual</a:t>
            </a:r>
          </a:p>
          <a:p>
            <a:endParaRPr lang="en-GB" sz="1800" dirty="0" smtClean="0"/>
          </a:p>
          <a:p>
            <a:endParaRPr lang="fr-FR" sz="1800" dirty="0" smtClean="0"/>
          </a:p>
        </p:txBody>
      </p:sp>
      <p:sp>
        <p:nvSpPr>
          <p:cNvPr id="2" name="Espace réservé du pied de page 1"/>
          <p:cNvSpPr>
            <a:spLocks noGrp="1"/>
          </p:cNvSpPr>
          <p:nvPr>
            <p:ph type="ftr" idx="11"/>
          </p:nvPr>
        </p:nvSpPr>
        <p:spPr/>
        <p:txBody>
          <a:bodyPr/>
          <a:lstStyle/>
          <a:p>
            <a:pPr>
              <a:defRPr/>
            </a:pPr>
            <a:r>
              <a:rPr lang="fr-FR" smtClean="0"/>
              <a:t>JM Rodrigues JIAE Saint Etienne 16 mai 2014</a:t>
            </a:r>
            <a:endParaRPr lang="en-GB"/>
          </a:p>
        </p:txBody>
      </p:sp>
      <p:sp>
        <p:nvSpPr>
          <p:cNvPr id="3" name="Espace réservé du numéro de diapositive 2"/>
          <p:cNvSpPr>
            <a:spLocks noGrp="1"/>
          </p:cNvSpPr>
          <p:nvPr>
            <p:ph type="sldNum" idx="12"/>
          </p:nvPr>
        </p:nvSpPr>
        <p:spPr/>
        <p:txBody>
          <a:bodyPr/>
          <a:lstStyle/>
          <a:p>
            <a:pPr>
              <a:defRPr/>
            </a:pPr>
            <a:fld id="{87E7C0A1-C1B9-4BEC-A0EB-2A6659B9D565}" type="slidenum">
              <a:rPr lang="en-GB" smtClean="0"/>
              <a:pPr>
                <a:defRPr/>
              </a:pPr>
              <a:t>30</a:t>
            </a:fld>
            <a:endParaRPr lang="en-GB"/>
          </a:p>
        </p:txBody>
      </p:sp>
    </p:spTree>
    <p:extLst>
      <p:ext uri="{BB962C8B-B14F-4D97-AF65-F5344CB8AC3E}">
        <p14:creationId xmlns:p14="http://schemas.microsoft.com/office/powerpoint/2010/main" val="3279770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smtClean="0"/>
              <a:t>Pourquoi coordonner </a:t>
            </a:r>
            <a:r>
              <a:rPr lang="fr-FR" dirty="0" smtClean="0"/>
              <a:t> </a:t>
            </a:r>
            <a:r>
              <a:rPr lang="fr-FR" dirty="0" smtClean="0"/>
              <a:t>(1)?</a:t>
            </a:r>
            <a:endParaRPr lang="en-GB" dirty="0"/>
          </a:p>
        </p:txBody>
      </p:sp>
      <p:sp>
        <p:nvSpPr>
          <p:cNvPr id="3" name="Espace réservé du contenu 2"/>
          <p:cNvSpPr>
            <a:spLocks noGrp="1"/>
          </p:cNvSpPr>
          <p:nvPr>
            <p:ph idx="1"/>
          </p:nvPr>
        </p:nvSpPr>
        <p:spPr/>
        <p:txBody>
          <a:bodyPr/>
          <a:lstStyle/>
          <a:p>
            <a:r>
              <a:rPr lang="fr-FR" dirty="0" smtClean="0"/>
              <a:t>SNOMED CT </a:t>
            </a:r>
            <a:r>
              <a:rPr lang="fr-FR" dirty="0" err="1" smtClean="0"/>
              <a:t>users</a:t>
            </a:r>
            <a:r>
              <a:rPr lang="fr-FR" dirty="0" smtClean="0"/>
              <a:t> </a:t>
            </a:r>
            <a:r>
              <a:rPr lang="fr-FR" dirty="0" err="1" smtClean="0"/>
              <a:t>wish</a:t>
            </a:r>
            <a:r>
              <a:rPr lang="fr-FR" dirty="0" smtClean="0"/>
              <a:t> to </a:t>
            </a:r>
            <a:r>
              <a:rPr lang="fr-FR" dirty="0" err="1" smtClean="0"/>
              <a:t>agregate</a:t>
            </a:r>
            <a:r>
              <a:rPr lang="fr-FR" dirty="0" smtClean="0"/>
              <a:t> </a:t>
            </a:r>
            <a:r>
              <a:rPr lang="fr-FR" dirty="0" err="1" smtClean="0"/>
              <a:t>their</a:t>
            </a:r>
            <a:r>
              <a:rPr lang="fr-FR" dirty="0" smtClean="0"/>
              <a:t> </a:t>
            </a:r>
            <a:r>
              <a:rPr lang="fr-FR" dirty="0" err="1" smtClean="0"/>
              <a:t>entities</a:t>
            </a:r>
            <a:r>
              <a:rPr lang="fr-FR" dirty="0" smtClean="0"/>
              <a:t>  for </a:t>
            </a:r>
            <a:r>
              <a:rPr lang="fr-FR" dirty="0" err="1" smtClean="0"/>
              <a:t>statistical</a:t>
            </a:r>
            <a:r>
              <a:rPr lang="fr-FR" dirty="0" smtClean="0"/>
              <a:t> use (</a:t>
            </a:r>
            <a:r>
              <a:rPr lang="fr-FR" dirty="0" err="1" smtClean="0"/>
              <a:t>e.g</a:t>
            </a:r>
            <a:r>
              <a:rPr lang="fr-FR" dirty="0" smtClean="0"/>
              <a:t> </a:t>
            </a:r>
            <a:r>
              <a:rPr lang="fr-FR" dirty="0" err="1" smtClean="0"/>
              <a:t>death</a:t>
            </a:r>
            <a:r>
              <a:rPr lang="fr-FR" dirty="0" smtClean="0"/>
              <a:t> </a:t>
            </a:r>
            <a:r>
              <a:rPr lang="fr-FR" dirty="0" err="1" smtClean="0"/>
              <a:t>certificate</a:t>
            </a:r>
            <a:r>
              <a:rPr lang="fr-FR" dirty="0" smtClean="0"/>
              <a:t>) and for case mix use (</a:t>
            </a:r>
            <a:r>
              <a:rPr lang="fr-FR" dirty="0" err="1" smtClean="0"/>
              <a:t>e.g</a:t>
            </a:r>
            <a:r>
              <a:rPr lang="fr-FR" dirty="0" smtClean="0"/>
              <a:t> </a:t>
            </a:r>
            <a:r>
              <a:rPr lang="fr-FR" dirty="0" err="1" smtClean="0"/>
              <a:t>payment</a:t>
            </a:r>
            <a:r>
              <a:rPr lang="fr-FR" dirty="0" smtClean="0"/>
              <a:t>)</a:t>
            </a:r>
          </a:p>
          <a:p>
            <a:endParaRPr lang="fr-FR" dirty="0"/>
          </a:p>
          <a:p>
            <a:r>
              <a:rPr lang="fr-FR" dirty="0" smtClean="0"/>
              <a:t>ICD </a:t>
            </a:r>
            <a:r>
              <a:rPr lang="fr-FR" dirty="0" err="1" smtClean="0"/>
              <a:t>users</a:t>
            </a:r>
            <a:r>
              <a:rPr lang="fr-FR" dirty="0" smtClean="0"/>
              <a:t> </a:t>
            </a:r>
            <a:r>
              <a:rPr lang="fr-FR" dirty="0" err="1" smtClean="0"/>
              <a:t>wish</a:t>
            </a:r>
            <a:r>
              <a:rPr lang="fr-FR" dirty="0" smtClean="0"/>
              <a:t> to </a:t>
            </a:r>
            <a:r>
              <a:rPr lang="fr-FR" dirty="0" err="1" smtClean="0"/>
              <a:t>enrich</a:t>
            </a:r>
            <a:r>
              <a:rPr lang="fr-FR" dirty="0" smtClean="0"/>
              <a:t> the </a:t>
            </a:r>
            <a:r>
              <a:rPr lang="fr-FR" dirty="0" err="1" smtClean="0"/>
              <a:t>knowledge</a:t>
            </a:r>
            <a:r>
              <a:rPr lang="fr-FR" dirty="0" smtClean="0"/>
              <a:t> </a:t>
            </a:r>
            <a:r>
              <a:rPr lang="fr-FR" dirty="0" err="1" smtClean="0"/>
              <a:t>transfer</a:t>
            </a:r>
            <a:r>
              <a:rPr lang="fr-FR" dirty="0" smtClean="0"/>
              <a:t> </a:t>
            </a:r>
            <a:r>
              <a:rPr lang="fr-FR" dirty="0" err="1" smtClean="0"/>
              <a:t>from</a:t>
            </a:r>
            <a:r>
              <a:rPr lang="fr-FR" dirty="0" smtClean="0"/>
              <a:t> </a:t>
            </a:r>
            <a:r>
              <a:rPr lang="fr-FR" dirty="0" err="1" smtClean="0"/>
              <a:t>Medical</a:t>
            </a:r>
            <a:r>
              <a:rPr lang="fr-FR" dirty="0" smtClean="0"/>
              <a:t> Record (</a:t>
            </a:r>
            <a:r>
              <a:rPr lang="fr-FR" dirty="0" err="1" smtClean="0"/>
              <a:t>e.g</a:t>
            </a:r>
            <a:r>
              <a:rPr lang="fr-FR" dirty="0" smtClean="0"/>
              <a:t> EMR) to ICD applications (</a:t>
            </a:r>
            <a:r>
              <a:rPr lang="fr-FR" dirty="0" err="1" smtClean="0"/>
              <a:t>mortality,morbidity</a:t>
            </a:r>
            <a:r>
              <a:rPr lang="fr-FR" dirty="0" smtClean="0"/>
              <a:t>, </a:t>
            </a:r>
            <a:r>
              <a:rPr lang="fr-FR" dirty="0" err="1" smtClean="0"/>
              <a:t>primary</a:t>
            </a:r>
            <a:r>
              <a:rPr lang="fr-FR" dirty="0" smtClean="0"/>
              <a:t> care, </a:t>
            </a:r>
            <a:r>
              <a:rPr lang="fr-FR" dirty="0" err="1" smtClean="0"/>
              <a:t>clinical</a:t>
            </a:r>
            <a:r>
              <a:rPr lang="fr-FR" dirty="0" smtClean="0"/>
              <a:t> and </a:t>
            </a:r>
            <a:r>
              <a:rPr lang="fr-FR" dirty="0" err="1" smtClean="0"/>
              <a:t>epidemiologic</a:t>
            </a:r>
            <a:r>
              <a:rPr lang="fr-FR" dirty="0" smtClean="0"/>
              <a:t> </a:t>
            </a:r>
            <a:r>
              <a:rPr lang="fr-FR" dirty="0" err="1" smtClean="0"/>
              <a:t>research</a:t>
            </a:r>
            <a:r>
              <a:rPr lang="fr-FR" dirty="0" smtClean="0"/>
              <a:t> ,</a:t>
            </a:r>
            <a:r>
              <a:rPr lang="fr-FR" dirty="0" err="1" smtClean="0"/>
              <a:t>clinical</a:t>
            </a:r>
            <a:r>
              <a:rPr lang="fr-FR" dirty="0" smtClean="0"/>
              <a:t> management)</a:t>
            </a:r>
            <a:endParaRPr lang="en-GB"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87E7C0A1-C1B9-4BEC-A0EB-2A6659B9D565}" type="slidenum">
              <a:rPr lang="en-GB" smtClean="0"/>
              <a:pPr>
                <a:defRPr/>
              </a:pPr>
              <a:t>31</a:t>
            </a:fld>
            <a:endParaRPr lang="en-GB"/>
          </a:p>
        </p:txBody>
      </p:sp>
    </p:spTree>
    <p:extLst>
      <p:ext uri="{BB962C8B-B14F-4D97-AF65-F5344CB8AC3E}">
        <p14:creationId xmlns:p14="http://schemas.microsoft.com/office/powerpoint/2010/main" val="4176426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8" y="815522"/>
            <a:ext cx="8686802" cy="964066"/>
          </a:xfrm>
        </p:spPr>
        <p:txBody>
          <a:bodyPr>
            <a:normAutofit fontScale="90000"/>
          </a:bodyPr>
          <a:lstStyle/>
          <a:p>
            <a:r>
              <a:rPr lang="fr-FR" dirty="0" smtClean="0">
                <a:solidFill>
                  <a:schemeClr val="accent6">
                    <a:lumMod val="50000"/>
                  </a:schemeClr>
                </a:solidFill>
              </a:rPr>
              <a:t>                            </a:t>
            </a:r>
            <a:r>
              <a:rPr lang="fr-FR" dirty="0" smtClean="0"/>
              <a:t>Ontologies en Protégé/ULO  </a:t>
            </a:r>
            <a:r>
              <a:rPr lang="fr-FR" dirty="0" smtClean="0"/>
              <a:t/>
            </a:r>
            <a:br>
              <a:rPr lang="fr-FR" dirty="0" smtClean="0"/>
            </a:br>
            <a:r>
              <a:rPr lang="fr-FR" dirty="0" smtClean="0"/>
              <a:t>CIM 11 SNOMED CT</a:t>
            </a:r>
            <a:r>
              <a:rPr lang="fr-FR" dirty="0" smtClean="0">
                <a:latin typeface="Arial" pitchFamily="34" charset="0"/>
                <a:cs typeface="Arial" pitchFamily="34" charset="0"/>
              </a:rPr>
              <a:t>          Patient </a:t>
            </a:r>
            <a:r>
              <a:rPr lang="fr-FR" dirty="0" err="1">
                <a:latin typeface="Arial" pitchFamily="34" charset="0"/>
                <a:cs typeface="Arial" pitchFamily="34" charset="0"/>
              </a:rPr>
              <a:t>Safety</a:t>
            </a:r>
            <a:r>
              <a:rPr lang="fr-FR" dirty="0">
                <a:solidFill>
                  <a:srgbClr val="BF4B36"/>
                </a:solidFill>
                <a:latin typeface="Arial" pitchFamily="34" charset="0"/>
                <a:cs typeface="Arial" pitchFamily="34" charset="0"/>
              </a:rPr>
              <a:t/>
            </a:r>
            <a:br>
              <a:rPr lang="fr-FR" dirty="0">
                <a:solidFill>
                  <a:srgbClr val="BF4B36"/>
                </a:solidFill>
                <a:latin typeface="Arial" pitchFamily="34" charset="0"/>
                <a:cs typeface="Arial" pitchFamily="34" charset="0"/>
              </a:rPr>
            </a:br>
            <a:endParaRPr lang="fr-FR" dirty="0"/>
          </a:p>
        </p:txBody>
      </p:sp>
      <p:pic>
        <p:nvPicPr>
          <p:cNvPr id="4" name="Picture 2"/>
          <p:cNvPicPr>
            <a:picLocks noGrp="1" noChangeAspect="1" noChangeArrowheads="1"/>
          </p:cNvPicPr>
          <p:nvPr>
            <p:ph idx="1"/>
          </p:nvPr>
        </p:nvPicPr>
        <p:blipFill>
          <a:blip r:embed="rId2" cstate="print"/>
          <a:srcRect t="19728" r="33775"/>
          <a:stretch>
            <a:fillRect/>
          </a:stretch>
        </p:blipFill>
        <p:spPr bwMode="auto">
          <a:xfrm>
            <a:off x="1008529" y="1775011"/>
            <a:ext cx="2877671" cy="3966883"/>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765" y="1976718"/>
            <a:ext cx="3106270" cy="357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idx="11"/>
          </p:nvPr>
        </p:nvSpPr>
        <p:spPr/>
        <p:txBody>
          <a:bodyPr/>
          <a:lstStyle/>
          <a:p>
            <a:pPr>
              <a:defRPr/>
            </a:pPr>
            <a:r>
              <a:rPr lang="fr-FR" smtClean="0"/>
              <a:t>JM Rodrigues JIAE Saint Etienne 16 mai 2014</a:t>
            </a:r>
            <a:endParaRPr lang="en-GB"/>
          </a:p>
        </p:txBody>
      </p:sp>
      <p:sp>
        <p:nvSpPr>
          <p:cNvPr id="6" name="Espace réservé du numéro de diapositive 5"/>
          <p:cNvSpPr>
            <a:spLocks noGrp="1"/>
          </p:cNvSpPr>
          <p:nvPr>
            <p:ph type="sldNum" idx="12"/>
          </p:nvPr>
        </p:nvSpPr>
        <p:spPr/>
        <p:txBody>
          <a:bodyPr/>
          <a:lstStyle/>
          <a:p>
            <a:pPr>
              <a:defRPr/>
            </a:pPr>
            <a:fld id="{7F3F3523-6C10-4098-AB4D-C8C6D2576347}" type="slidenum">
              <a:rPr lang="en-GB" smtClean="0"/>
              <a:pPr>
                <a:defRPr/>
              </a:pPr>
              <a:t>32</a:t>
            </a:fld>
            <a:endParaRPr lang="en-GB"/>
          </a:p>
        </p:txBody>
      </p:sp>
    </p:spTree>
    <p:extLst>
      <p:ext uri="{BB962C8B-B14F-4D97-AF65-F5344CB8AC3E}">
        <p14:creationId xmlns:p14="http://schemas.microsoft.com/office/powerpoint/2010/main" val="27049308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9"/>
          <p:cNvGrpSpPr/>
          <p:nvPr/>
        </p:nvGrpSpPr>
        <p:grpSpPr>
          <a:xfrm>
            <a:off x="179512" y="1857364"/>
            <a:ext cx="8496944" cy="4461248"/>
            <a:chOff x="179512" y="116632"/>
            <a:chExt cx="8496944" cy="6201980"/>
          </a:xfrm>
        </p:grpSpPr>
        <p:sp>
          <p:nvSpPr>
            <p:cNvPr id="57" name="Abgerundetes Rechteck 56"/>
            <p:cNvSpPr/>
            <p:nvPr/>
          </p:nvSpPr>
          <p:spPr>
            <a:xfrm>
              <a:off x="2411760" y="116632"/>
              <a:ext cx="6264696" cy="4176464"/>
            </a:xfrm>
            <a:prstGeom prst="roundRect">
              <a:avLst>
                <a:gd name="adj" fmla="val 7008"/>
              </a:avLst>
            </a:prstGeom>
            <a:solidFill>
              <a:srgbClr val="4F81BD">
                <a:alpha val="20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 Verbindung mit Pfeil 23"/>
            <p:cNvCxnSpPr/>
            <p:nvPr/>
          </p:nvCxnSpPr>
          <p:spPr>
            <a:xfrm flipH="1" flipV="1">
              <a:off x="2123728" y="819444"/>
              <a:ext cx="982069" cy="293770"/>
            </a:xfrm>
            <a:prstGeom prst="straightConnector1">
              <a:avLst/>
            </a:prstGeom>
            <a:ln w="762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Abgerundetes Rechteck 72"/>
            <p:cNvSpPr/>
            <p:nvPr/>
          </p:nvSpPr>
          <p:spPr>
            <a:xfrm>
              <a:off x="179512" y="116632"/>
              <a:ext cx="2089260" cy="4176464"/>
            </a:xfrm>
            <a:prstGeom prst="roundRect">
              <a:avLst/>
            </a:prstGeom>
            <a:solidFill>
              <a:srgbClr val="9BBB59">
                <a:alpha val="20000"/>
              </a:srgbClr>
            </a:solidFill>
            <a:ln>
              <a:prstDash val="sysDash"/>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sz="1600" b="1" dirty="0"/>
            </a:p>
          </p:txBody>
        </p:sp>
        <p:sp>
          <p:nvSpPr>
            <p:cNvPr id="49" name="Abgerundetes Rechteck 48"/>
            <p:cNvSpPr/>
            <p:nvPr/>
          </p:nvSpPr>
          <p:spPr>
            <a:xfrm>
              <a:off x="683568" y="188640"/>
              <a:ext cx="1008112" cy="973575"/>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endParaRPr lang="en-US" sz="1600" b="1" dirty="0"/>
            </a:p>
          </p:txBody>
        </p:sp>
        <p:sp>
          <p:nvSpPr>
            <p:cNvPr id="6" name="Abgerundetes Rechteck 5"/>
            <p:cNvSpPr/>
            <p:nvPr/>
          </p:nvSpPr>
          <p:spPr>
            <a:xfrm>
              <a:off x="3059832" y="548680"/>
              <a:ext cx="2260714" cy="2340260"/>
            </a:xfrm>
            <a:prstGeom prst="roundRect">
              <a:avLst/>
            </a:prstGeom>
          </p:spPr>
          <p:style>
            <a:lnRef idx="0">
              <a:schemeClr val="accent1"/>
            </a:lnRef>
            <a:fillRef idx="3">
              <a:schemeClr val="accent1"/>
            </a:fillRef>
            <a:effectRef idx="3">
              <a:schemeClr val="accent1"/>
            </a:effectRef>
            <a:fontRef idx="minor">
              <a:schemeClr val="lt1"/>
            </a:fontRef>
          </p:style>
          <p:txBody>
            <a:bodyPr tIns="0" bIns="0" rtlCol="0" anchor="ctr"/>
            <a:lstStyle/>
            <a:p>
              <a:pPr algn="ctr"/>
              <a:r>
                <a:rPr lang="en-US" sz="1600" b="1" dirty="0" smtClean="0"/>
                <a:t>Foundation</a:t>
              </a:r>
            </a:p>
            <a:p>
              <a:pPr algn="ctr"/>
              <a:r>
                <a:rPr lang="en-US" sz="1600" b="1" dirty="0"/>
                <a:t>C</a:t>
              </a:r>
              <a:r>
                <a:rPr lang="en-US" sz="1600" b="1" dirty="0" smtClean="0"/>
                <a:t>omponent</a:t>
              </a:r>
              <a:r>
                <a:rPr lang="en-US" sz="1600" b="1" dirty="0"/>
                <a:t/>
              </a:r>
              <a:br>
                <a:rPr lang="en-US" sz="1600" b="1" dirty="0"/>
              </a:br>
              <a:r>
                <a:rPr lang="en-US" sz="1600" b="1" dirty="0" smtClean="0"/>
                <a:t>Skeleton</a:t>
              </a:r>
            </a:p>
            <a:p>
              <a:pPr algn="ctr"/>
              <a:endParaRPr lang="en-US" sz="1600" b="1" dirty="0"/>
            </a:p>
            <a:p>
              <a:pPr algn="ctr"/>
              <a:endParaRPr lang="en-US" sz="1600" b="1" dirty="0" smtClean="0"/>
            </a:p>
            <a:p>
              <a:pPr algn="ctr"/>
              <a:endParaRPr lang="en-US" sz="1600" b="1" dirty="0"/>
            </a:p>
          </p:txBody>
        </p:sp>
        <p:sp>
          <p:nvSpPr>
            <p:cNvPr id="9" name="Abgerundetes Rechteck 8"/>
            <p:cNvSpPr/>
            <p:nvPr/>
          </p:nvSpPr>
          <p:spPr>
            <a:xfrm>
              <a:off x="323528" y="1605740"/>
              <a:ext cx="1800200" cy="2471332"/>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endParaRPr lang="en-US" sz="1600" b="1" dirty="0" smtClean="0"/>
            </a:p>
            <a:p>
              <a:pPr algn="ctr"/>
              <a:endParaRPr lang="en-US" sz="1600" b="1" dirty="0"/>
            </a:p>
            <a:p>
              <a:pPr algn="ctr"/>
              <a:endParaRPr lang="en-US" sz="1600" b="1" dirty="0" smtClean="0"/>
            </a:p>
            <a:p>
              <a:pPr algn="ctr"/>
              <a:r>
                <a:rPr lang="en-US" sz="1600" b="1" dirty="0" smtClean="0">
                  <a:solidFill>
                    <a:srgbClr val="FF0000"/>
                  </a:solidFill>
                </a:rPr>
                <a:t>SNOMED</a:t>
              </a:r>
              <a:br>
                <a:rPr lang="en-US" sz="1600" b="1" dirty="0" smtClean="0">
                  <a:solidFill>
                    <a:srgbClr val="FF0000"/>
                  </a:solidFill>
                </a:rPr>
              </a:br>
              <a:r>
                <a:rPr lang="en-US" sz="1600" b="1" dirty="0" smtClean="0">
                  <a:solidFill>
                    <a:srgbClr val="FF0000"/>
                  </a:solidFill>
                </a:rPr>
                <a:t>CT</a:t>
              </a:r>
              <a:endParaRPr lang="en-US" sz="1600" b="1" dirty="0">
                <a:solidFill>
                  <a:srgbClr val="FF0000"/>
                </a:solidFill>
              </a:endParaRPr>
            </a:p>
          </p:txBody>
        </p:sp>
        <p:sp>
          <p:nvSpPr>
            <p:cNvPr id="12" name="Abgerundetes Rechteck 11"/>
            <p:cNvSpPr/>
            <p:nvPr/>
          </p:nvSpPr>
          <p:spPr>
            <a:xfrm>
              <a:off x="6948264" y="980728"/>
              <a:ext cx="1440160" cy="1440160"/>
            </a:xfrm>
            <a:prstGeom prst="roundRect">
              <a:avLst/>
            </a:prstGeom>
          </p:spPr>
          <p:style>
            <a:lnRef idx="0">
              <a:schemeClr val="accent1"/>
            </a:lnRef>
            <a:fillRef idx="3">
              <a:schemeClr val="accent1"/>
            </a:fillRef>
            <a:effectRef idx="3">
              <a:schemeClr val="accent1"/>
            </a:effectRef>
            <a:fontRef idx="minor">
              <a:schemeClr val="lt1"/>
            </a:fontRef>
          </p:style>
          <p:txBody>
            <a:bodyPr tIns="0" bIns="0" rtlCol="0" anchor="ctr"/>
            <a:lstStyle/>
            <a:p>
              <a:pPr algn="ctr"/>
              <a:r>
                <a:rPr lang="en-US" sz="1600" b="1" dirty="0" smtClean="0"/>
                <a:t>Content</a:t>
              </a:r>
            </a:p>
            <a:p>
              <a:pPr algn="ctr"/>
              <a:r>
                <a:rPr lang="de-DE" sz="1600" b="1" dirty="0" smtClean="0"/>
                <a:t>Model</a:t>
              </a:r>
              <a:endParaRPr lang="en-US" sz="1600" b="1" dirty="0" smtClean="0"/>
            </a:p>
            <a:p>
              <a:pPr algn="ctr"/>
              <a:r>
                <a:rPr lang="en-US" sz="1600" b="1" dirty="0" smtClean="0"/>
                <a:t>Contents</a:t>
              </a:r>
            </a:p>
            <a:p>
              <a:pPr algn="ctr"/>
              <a:r>
                <a:rPr lang="en-US" sz="1600" b="1" dirty="0" smtClean="0"/>
                <a:t>and Schema</a:t>
              </a:r>
              <a:endParaRPr lang="en-US" sz="1600" b="1" dirty="0"/>
            </a:p>
          </p:txBody>
        </p:sp>
        <p:sp>
          <p:nvSpPr>
            <p:cNvPr id="21" name="Rechteck 20"/>
            <p:cNvSpPr/>
            <p:nvPr/>
          </p:nvSpPr>
          <p:spPr>
            <a:xfrm>
              <a:off x="3635896" y="813652"/>
              <a:ext cx="74431" cy="599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3635896" y="1605740"/>
              <a:ext cx="74431" cy="599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Gerade Verbindung mit Pfeil 26"/>
            <p:cNvCxnSpPr>
              <a:stCxn id="52" idx="1"/>
              <a:endCxn id="43" idx="3"/>
            </p:cNvCxnSpPr>
            <p:nvPr/>
          </p:nvCxnSpPr>
          <p:spPr>
            <a:xfrm flipH="1">
              <a:off x="1979712" y="2167672"/>
              <a:ext cx="1296144" cy="163206"/>
            </a:xfrm>
            <a:prstGeom prst="straightConnector1">
              <a:avLst/>
            </a:prstGeom>
            <a:ln w="762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a:stCxn id="12" idx="1"/>
              <a:endCxn id="6" idx="3"/>
            </p:cNvCxnSpPr>
            <p:nvPr/>
          </p:nvCxnSpPr>
          <p:spPr>
            <a:xfrm flipH="1">
              <a:off x="5320546" y="1700808"/>
              <a:ext cx="1627718" cy="18002"/>
            </a:xfrm>
            <a:prstGeom prst="straightConnector1">
              <a:avLst/>
            </a:prstGeom>
            <a:ln w="762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a:endCxn id="15" idx="0"/>
            </p:cNvCxnSpPr>
            <p:nvPr/>
          </p:nvCxnSpPr>
          <p:spPr>
            <a:xfrm flipH="1">
              <a:off x="2411760" y="4077072"/>
              <a:ext cx="828092" cy="720080"/>
            </a:xfrm>
            <a:prstGeom prst="straightConnector1">
              <a:avLst/>
            </a:prstGeom>
            <a:ln w="762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a:endCxn id="17" idx="0"/>
            </p:cNvCxnSpPr>
            <p:nvPr/>
          </p:nvCxnSpPr>
          <p:spPr>
            <a:xfrm>
              <a:off x="5760132" y="4077072"/>
              <a:ext cx="828092" cy="720080"/>
            </a:xfrm>
            <a:prstGeom prst="straightConnector1">
              <a:avLst/>
            </a:prstGeom>
            <a:ln w="762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a:endCxn id="16" idx="0"/>
            </p:cNvCxnSpPr>
            <p:nvPr/>
          </p:nvCxnSpPr>
          <p:spPr>
            <a:xfrm flipH="1">
              <a:off x="4497569" y="4077072"/>
              <a:ext cx="6528" cy="720080"/>
            </a:xfrm>
            <a:prstGeom prst="straightConnector1">
              <a:avLst/>
            </a:prstGeom>
            <a:ln w="762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Abgerundetes Rechteck 14"/>
            <p:cNvSpPr/>
            <p:nvPr/>
          </p:nvSpPr>
          <p:spPr>
            <a:xfrm>
              <a:off x="1475656" y="4797152"/>
              <a:ext cx="1872208" cy="720080"/>
            </a:xfrm>
            <a:prstGeom prst="roundRect">
              <a:avLst/>
            </a:prstGeom>
          </p:spPr>
          <p:style>
            <a:lnRef idx="0">
              <a:schemeClr val="accent2"/>
            </a:lnRef>
            <a:fillRef idx="3">
              <a:schemeClr val="accent2"/>
            </a:fillRef>
            <a:effectRef idx="3">
              <a:schemeClr val="accent2"/>
            </a:effectRef>
            <a:fontRef idx="minor">
              <a:schemeClr val="lt1"/>
            </a:fontRef>
          </p:style>
          <p:txBody>
            <a:bodyPr lIns="36000" tIns="0" rIns="36000" bIns="0" rtlCol="0" anchor="ctr"/>
            <a:lstStyle/>
            <a:p>
              <a:pPr algn="ctr"/>
              <a:r>
                <a:rPr lang="en-US" sz="1600" b="1" dirty="0" smtClean="0"/>
                <a:t>Linearization</a:t>
              </a:r>
              <a:r>
                <a:rPr lang="en-US" sz="1600" b="1" dirty="0"/>
                <a:t> </a:t>
              </a:r>
              <a:r>
                <a:rPr lang="en-US" sz="1600" b="1" dirty="0" smtClean="0"/>
                <a:t> A</a:t>
              </a:r>
              <a:endParaRPr lang="en-US" sz="1600" b="1" dirty="0"/>
            </a:p>
          </p:txBody>
        </p:sp>
        <p:sp>
          <p:nvSpPr>
            <p:cNvPr id="16" name="Abgerundetes Rechteck 15"/>
            <p:cNvSpPr/>
            <p:nvPr/>
          </p:nvSpPr>
          <p:spPr>
            <a:xfrm>
              <a:off x="3561465" y="4797152"/>
              <a:ext cx="1872208" cy="720080"/>
            </a:xfrm>
            <a:prstGeom prst="roundRect">
              <a:avLst/>
            </a:prstGeom>
          </p:spPr>
          <p:style>
            <a:lnRef idx="0">
              <a:schemeClr val="accent2"/>
            </a:lnRef>
            <a:fillRef idx="3">
              <a:schemeClr val="accent2"/>
            </a:fillRef>
            <a:effectRef idx="3">
              <a:schemeClr val="accent2"/>
            </a:effectRef>
            <a:fontRef idx="minor">
              <a:schemeClr val="lt1"/>
            </a:fontRef>
          </p:style>
          <p:txBody>
            <a:bodyPr lIns="36000" tIns="0" rIns="36000" bIns="0" rtlCol="0" anchor="ctr"/>
            <a:lstStyle/>
            <a:p>
              <a:pPr algn="ctr"/>
              <a:r>
                <a:rPr lang="en-US" sz="1600" b="1" dirty="0" smtClean="0"/>
                <a:t>Linearization</a:t>
              </a:r>
              <a:r>
                <a:rPr lang="en-US" sz="1600" b="1" dirty="0"/>
                <a:t> </a:t>
              </a:r>
              <a:r>
                <a:rPr lang="en-US" sz="1600" b="1" dirty="0" smtClean="0"/>
                <a:t> B</a:t>
              </a:r>
              <a:endParaRPr lang="en-US" sz="1600" b="1" dirty="0"/>
            </a:p>
          </p:txBody>
        </p:sp>
        <p:sp>
          <p:nvSpPr>
            <p:cNvPr id="17" name="Abgerundetes Rechteck 16"/>
            <p:cNvSpPr/>
            <p:nvPr/>
          </p:nvSpPr>
          <p:spPr>
            <a:xfrm>
              <a:off x="5652120" y="4797152"/>
              <a:ext cx="1872208" cy="720080"/>
            </a:xfrm>
            <a:prstGeom prst="roundRect">
              <a:avLst/>
            </a:prstGeom>
          </p:spPr>
          <p:style>
            <a:lnRef idx="0">
              <a:schemeClr val="accent2"/>
            </a:lnRef>
            <a:fillRef idx="3">
              <a:schemeClr val="accent2"/>
            </a:fillRef>
            <a:effectRef idx="3">
              <a:schemeClr val="accent2"/>
            </a:effectRef>
            <a:fontRef idx="minor">
              <a:schemeClr val="lt1"/>
            </a:fontRef>
          </p:style>
          <p:txBody>
            <a:bodyPr lIns="36000" tIns="0" rIns="36000" bIns="0" rtlCol="0" anchor="ctr"/>
            <a:lstStyle/>
            <a:p>
              <a:pPr algn="ctr"/>
              <a:r>
                <a:rPr lang="en-US" sz="1600" b="1" dirty="0" smtClean="0"/>
                <a:t>Linearization</a:t>
              </a:r>
              <a:r>
                <a:rPr lang="en-US" sz="1600" b="1" dirty="0"/>
                <a:t> </a:t>
              </a:r>
              <a:r>
                <a:rPr lang="en-US" sz="1600" b="1" dirty="0" smtClean="0"/>
                <a:t> C</a:t>
              </a:r>
              <a:endParaRPr lang="en-US" sz="1600" b="1" dirty="0"/>
            </a:p>
          </p:txBody>
        </p:sp>
        <p:sp>
          <p:nvSpPr>
            <p:cNvPr id="43" name="Abgerundetes Rechteck 42"/>
            <p:cNvSpPr/>
            <p:nvPr/>
          </p:nvSpPr>
          <p:spPr>
            <a:xfrm>
              <a:off x="683568" y="1772816"/>
              <a:ext cx="1296144" cy="1116124"/>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600" b="1" dirty="0" smtClean="0">
                  <a:solidFill>
                    <a:schemeClr val="tx1"/>
                  </a:solidFill>
                </a:rPr>
                <a:t>Subset</a:t>
              </a:r>
            </a:p>
            <a:p>
              <a:pPr algn="ctr"/>
              <a:r>
                <a:rPr lang="en-US" sz="1200" b="1" dirty="0" smtClean="0">
                  <a:solidFill>
                    <a:schemeClr val="tx1"/>
                  </a:solidFill>
                </a:rPr>
                <a:t>Entities</a:t>
              </a:r>
            </a:p>
            <a:p>
              <a:pPr algn="ctr"/>
              <a:r>
                <a:rPr lang="en-US" sz="1200" b="1" dirty="0" smtClean="0">
                  <a:solidFill>
                    <a:schemeClr val="tx1"/>
                  </a:solidFill>
                </a:rPr>
                <a:t>Logical axioms</a:t>
              </a:r>
              <a:endParaRPr lang="en-US" sz="1200" b="1" dirty="0">
                <a:solidFill>
                  <a:schemeClr val="tx1"/>
                </a:solidFill>
              </a:endParaRPr>
            </a:p>
          </p:txBody>
        </p:sp>
        <p:sp>
          <p:nvSpPr>
            <p:cNvPr id="44" name="Abgerundetes Rechteck 43"/>
            <p:cNvSpPr/>
            <p:nvPr/>
          </p:nvSpPr>
          <p:spPr>
            <a:xfrm>
              <a:off x="899592" y="332656"/>
              <a:ext cx="1008112" cy="973575"/>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endParaRPr lang="en-US" sz="1600" b="1" dirty="0"/>
            </a:p>
          </p:txBody>
        </p:sp>
        <p:sp>
          <p:nvSpPr>
            <p:cNvPr id="47" name="Rechteck 46"/>
            <p:cNvSpPr/>
            <p:nvPr/>
          </p:nvSpPr>
          <p:spPr>
            <a:xfrm>
              <a:off x="2958103" y="116632"/>
              <a:ext cx="2910041" cy="400110"/>
            </a:xfrm>
            <a:prstGeom prst="rect">
              <a:avLst/>
            </a:prstGeom>
          </p:spPr>
          <p:txBody>
            <a:bodyPr wrap="square">
              <a:spAutoFit/>
            </a:bodyPr>
            <a:lstStyle/>
            <a:p>
              <a:r>
                <a:rPr lang="en-US" sz="2000" b="1" dirty="0" smtClean="0">
                  <a:solidFill>
                    <a:schemeClr val="accent1">
                      <a:lumMod val="75000"/>
                    </a:schemeClr>
                  </a:solidFill>
                </a:rPr>
                <a:t>ICD-11 Foundation</a:t>
              </a:r>
              <a:endParaRPr lang="en-US" sz="2000" b="1" dirty="0">
                <a:solidFill>
                  <a:schemeClr val="accent1">
                    <a:lumMod val="75000"/>
                  </a:schemeClr>
                </a:solidFill>
              </a:endParaRPr>
            </a:p>
          </p:txBody>
        </p:sp>
        <p:sp>
          <p:nvSpPr>
            <p:cNvPr id="46" name="Abgerundetes Rechteck 45"/>
            <p:cNvSpPr/>
            <p:nvPr/>
          </p:nvSpPr>
          <p:spPr>
            <a:xfrm>
              <a:off x="1124000" y="439201"/>
              <a:ext cx="1008112" cy="973575"/>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600" b="1" dirty="0" smtClean="0">
                  <a:solidFill>
                    <a:schemeClr val="tx1"/>
                  </a:solidFill>
                </a:rPr>
                <a:t>Other</a:t>
              </a:r>
            </a:p>
            <a:p>
              <a:pPr algn="ctr"/>
              <a:r>
                <a:rPr lang="en-US" sz="1600" b="1" dirty="0" smtClean="0">
                  <a:solidFill>
                    <a:schemeClr val="tx1"/>
                  </a:solidFill>
                </a:rPr>
                <a:t>sources</a:t>
              </a:r>
              <a:endParaRPr lang="en-US" sz="1600" b="1" dirty="0">
                <a:solidFill>
                  <a:schemeClr val="tx1"/>
                </a:solidFill>
              </a:endParaRPr>
            </a:p>
          </p:txBody>
        </p:sp>
        <p:cxnSp>
          <p:nvCxnSpPr>
            <p:cNvPr id="53" name="Gewinkelte Verbindung 52"/>
            <p:cNvCxnSpPr>
              <a:stCxn id="56" idx="3"/>
              <a:endCxn id="12" idx="2"/>
            </p:cNvCxnSpPr>
            <p:nvPr/>
          </p:nvCxnSpPr>
          <p:spPr>
            <a:xfrm flipV="1">
              <a:off x="6228184" y="2420888"/>
              <a:ext cx="1440160" cy="1152128"/>
            </a:xfrm>
            <a:prstGeom prst="bentConnector2">
              <a:avLst/>
            </a:prstGeom>
            <a:ln w="762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Abgerundetes Rechteck 55"/>
            <p:cNvSpPr/>
            <p:nvPr/>
          </p:nvSpPr>
          <p:spPr>
            <a:xfrm>
              <a:off x="2753798" y="3068960"/>
              <a:ext cx="3474386" cy="1008112"/>
            </a:xfrm>
            <a:prstGeom prst="roundRect">
              <a:avLst/>
            </a:prstGeom>
          </p:spPr>
          <p:style>
            <a:lnRef idx="0">
              <a:schemeClr val="accent1"/>
            </a:lnRef>
            <a:fillRef idx="3">
              <a:schemeClr val="accent1"/>
            </a:fillRef>
            <a:effectRef idx="3">
              <a:schemeClr val="accent1"/>
            </a:effectRef>
            <a:fontRef idx="minor">
              <a:schemeClr val="lt1"/>
            </a:fontRef>
          </p:style>
          <p:txBody>
            <a:bodyPr lIns="36000" tIns="0" rIns="36000" bIns="0" rtlCol="0" anchor="ctr"/>
            <a:lstStyle/>
            <a:p>
              <a:pPr algn="ctr"/>
              <a:r>
                <a:rPr lang="en-US" sz="1600" b="1" dirty="0" smtClean="0"/>
                <a:t>Library of Queries</a:t>
              </a:r>
              <a:endParaRPr lang="en-US" sz="1600" b="1" dirty="0"/>
            </a:p>
          </p:txBody>
        </p:sp>
        <p:sp>
          <p:nvSpPr>
            <p:cNvPr id="60" name="Abgerundetes Rechteck 59"/>
            <p:cNvSpPr/>
            <p:nvPr/>
          </p:nvSpPr>
          <p:spPr>
            <a:xfrm>
              <a:off x="3275856" y="1761671"/>
              <a:ext cx="1800200" cy="803233"/>
            </a:xfrm>
            <a:prstGeom prst="roundRect">
              <a:avLst/>
            </a:prstGeom>
            <a:gradFill>
              <a:gsLst>
                <a:gs pos="0">
                  <a:schemeClr val="accent1">
                    <a:shade val="51000"/>
                    <a:satMod val="130000"/>
                    <a:lumMod val="100000"/>
                  </a:schemeClr>
                </a:gs>
                <a:gs pos="80000">
                  <a:schemeClr val="accent1">
                    <a:shade val="93000"/>
                    <a:satMod val="130000"/>
                    <a:lumMod val="54000"/>
                    <a:lumOff val="46000"/>
                  </a:schemeClr>
                </a:gs>
                <a:gs pos="100000">
                  <a:schemeClr val="accent1">
                    <a:shade val="94000"/>
                    <a:satMod val="135000"/>
                    <a:lumMod val="30000"/>
                    <a:lumOff val="70000"/>
                  </a:schemeClr>
                </a:gs>
              </a:gsLst>
            </a:gradFill>
          </p:spPr>
          <p:style>
            <a:lnRef idx="0">
              <a:schemeClr val="accent1"/>
            </a:lnRef>
            <a:fillRef idx="3">
              <a:schemeClr val="accent1"/>
            </a:fillRef>
            <a:effectRef idx="3">
              <a:schemeClr val="accent1"/>
            </a:effectRef>
            <a:fontRef idx="minor">
              <a:schemeClr val="lt1"/>
            </a:fontRef>
          </p:style>
          <p:txBody>
            <a:bodyPr tIns="0" bIns="0" rtlCol="0" anchor="ctr"/>
            <a:lstStyle/>
            <a:p>
              <a:pPr algn="ctr"/>
              <a:endParaRPr lang="en-US" sz="1600" b="1" dirty="0"/>
            </a:p>
            <a:p>
              <a:pPr algn="ctr"/>
              <a:endParaRPr lang="en-US" sz="1600" b="1" dirty="0" smtClean="0"/>
            </a:p>
            <a:p>
              <a:pPr algn="ctr"/>
              <a:endParaRPr lang="en-US" sz="1600" b="1" dirty="0"/>
            </a:p>
          </p:txBody>
        </p:sp>
        <p:sp>
          <p:nvSpPr>
            <p:cNvPr id="52" name="Abgerundetes Rechteck 51"/>
            <p:cNvSpPr/>
            <p:nvPr/>
          </p:nvSpPr>
          <p:spPr>
            <a:xfrm>
              <a:off x="3275856" y="1770439"/>
              <a:ext cx="1800200" cy="794465"/>
            </a:xfrm>
            <a:prstGeom prst="roundRect">
              <a:avLst/>
            </a:prstGeom>
            <a:gradFill>
              <a:gsLst>
                <a:gs pos="0">
                  <a:schemeClr val="accent3">
                    <a:shade val="51000"/>
                    <a:satMod val="130000"/>
                    <a:alpha val="57000"/>
                  </a:schemeClr>
                </a:gs>
                <a:gs pos="80000">
                  <a:schemeClr val="accent3">
                    <a:shade val="93000"/>
                    <a:satMod val="130000"/>
                    <a:alpha val="60000"/>
                  </a:schemeClr>
                </a:gs>
                <a:gs pos="100000">
                  <a:schemeClr val="accent3">
                    <a:shade val="94000"/>
                    <a:satMod val="135000"/>
                    <a:alpha val="49000"/>
                  </a:schemeClr>
                </a:gs>
              </a:gsLst>
            </a:gra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600" b="1" dirty="0" smtClean="0"/>
                <a:t>Common</a:t>
              </a:r>
              <a:br>
                <a:rPr lang="en-US" sz="1600" b="1" dirty="0" smtClean="0"/>
              </a:br>
              <a:r>
                <a:rPr lang="en-US" sz="1600" b="1" dirty="0" smtClean="0"/>
                <a:t>Ontology</a:t>
              </a:r>
              <a:endParaRPr lang="en-US" sz="1600" b="1" dirty="0"/>
            </a:p>
          </p:txBody>
        </p:sp>
        <p:sp>
          <p:nvSpPr>
            <p:cNvPr id="29" name="Rechteck 28"/>
            <p:cNvSpPr/>
            <p:nvPr/>
          </p:nvSpPr>
          <p:spPr>
            <a:xfrm>
              <a:off x="1115616" y="5949280"/>
              <a:ext cx="7038528" cy="369332"/>
            </a:xfrm>
            <a:prstGeom prst="rect">
              <a:avLst/>
            </a:prstGeom>
          </p:spPr>
          <p:txBody>
            <a:bodyPr wrap="square">
              <a:spAutoFit/>
            </a:bodyPr>
            <a:lstStyle/>
            <a:p>
              <a:pPr algn="ctr"/>
              <a:r>
                <a:rPr lang="en-US" dirty="0">
                  <a:latin typeface="Times New Roman" pitchFamily="18" charset="0"/>
                  <a:cs typeface="Times New Roman" pitchFamily="18" charset="0"/>
                </a:rPr>
                <a:t>Fig. 1 </a:t>
              </a:r>
              <a:r>
                <a:rPr lang="en-US" sz="1400" dirty="0" smtClean="0">
                  <a:latin typeface="Times New Roman" pitchFamily="18" charset="0"/>
                  <a:cs typeface="Times New Roman" pitchFamily="18" charset="0"/>
                </a:rPr>
                <a:t>Architecture of Common Ontology based ICD </a:t>
              </a:r>
              <a:r>
                <a:rPr lang="en-US" sz="1400" dirty="0">
                  <a:latin typeface="Times New Roman" pitchFamily="18" charset="0"/>
                  <a:cs typeface="Times New Roman" pitchFamily="18" charset="0"/>
                </a:rPr>
                <a:t>11 </a:t>
              </a:r>
              <a:r>
                <a:rPr lang="en-US" sz="1400" dirty="0" smtClean="0">
                  <a:latin typeface="Times New Roman" pitchFamily="18" charset="0"/>
                  <a:cs typeface="Times New Roman" pitchFamily="18" charset="0"/>
                </a:rPr>
                <a:t>SNOMED CT coordination</a:t>
              </a:r>
              <a:endParaRPr lang="de-DE" sz="1400" dirty="0">
                <a:latin typeface="Times New Roman" pitchFamily="18" charset="0"/>
                <a:cs typeface="Times New Roman" pitchFamily="18" charset="0"/>
              </a:endParaRPr>
            </a:p>
          </p:txBody>
        </p:sp>
      </p:grpSp>
      <p:sp>
        <p:nvSpPr>
          <p:cNvPr id="30" name="ZoneTexte 29"/>
          <p:cNvSpPr txBox="1"/>
          <p:nvPr/>
        </p:nvSpPr>
        <p:spPr>
          <a:xfrm>
            <a:off x="3071802" y="1357298"/>
            <a:ext cx="4775858" cy="349968"/>
          </a:xfrm>
          <a:prstGeom prst="rect">
            <a:avLst/>
          </a:prstGeom>
          <a:noFill/>
        </p:spPr>
        <p:txBody>
          <a:bodyPr wrap="none" rtlCol="0">
            <a:spAutoFit/>
          </a:bodyPr>
          <a:lstStyle/>
          <a:p>
            <a:r>
              <a:rPr lang="fr-FR" dirty="0" smtClean="0">
                <a:solidFill>
                  <a:schemeClr val="tx1"/>
                </a:solidFill>
              </a:rPr>
              <a:t>COMMON ONTOLOGY ICD11 SNOMED CT</a:t>
            </a:r>
            <a:endParaRPr lang="fr-FR" dirty="0">
              <a:solidFill>
                <a:schemeClr val="tx1"/>
              </a:solidFill>
            </a:endParaRPr>
          </a:p>
        </p:txBody>
      </p:sp>
      <p:sp>
        <p:nvSpPr>
          <p:cNvPr id="31" name="Espace réservé du numéro de diapositive 30"/>
          <p:cNvSpPr>
            <a:spLocks noGrp="1"/>
          </p:cNvSpPr>
          <p:nvPr>
            <p:ph type="sldNum" idx="12"/>
          </p:nvPr>
        </p:nvSpPr>
        <p:spPr/>
        <p:txBody>
          <a:bodyPr/>
          <a:lstStyle/>
          <a:p>
            <a:pPr>
              <a:defRPr/>
            </a:pPr>
            <a:fld id="{87E7C0A1-C1B9-4BEC-A0EB-2A6659B9D565}" type="slidenum">
              <a:rPr lang="en-GB" smtClean="0"/>
              <a:pPr>
                <a:defRPr/>
              </a:pPr>
              <a:t>33</a:t>
            </a:fld>
            <a:endParaRPr lang="en-GB"/>
          </a:p>
        </p:txBody>
      </p:sp>
      <p:sp>
        <p:nvSpPr>
          <p:cNvPr id="32" name="Espace réservé du pied de page 31"/>
          <p:cNvSpPr>
            <a:spLocks noGrp="1"/>
          </p:cNvSpPr>
          <p:nvPr>
            <p:ph type="ftr" idx="11"/>
          </p:nvPr>
        </p:nvSpPr>
        <p:spPr/>
        <p:txBody>
          <a:bodyPr/>
          <a:lstStyle/>
          <a:p>
            <a:pPr>
              <a:defRPr/>
            </a:pPr>
            <a:r>
              <a:rPr lang="fr-FR" smtClean="0"/>
              <a:t>JM Rodrigues JIAE Saint Etienne 16 mai 2014</a:t>
            </a:r>
            <a:endParaRPr lang="en-GB"/>
          </a:p>
        </p:txBody>
      </p:sp>
    </p:spTree>
    <p:extLst>
      <p:ext uri="{BB962C8B-B14F-4D97-AF65-F5344CB8AC3E}">
        <p14:creationId xmlns:p14="http://schemas.microsoft.com/office/powerpoint/2010/main" val="3768529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FR" dirty="0" smtClean="0"/>
              <a:t>Alignement des hiérarchies</a:t>
            </a:r>
            <a:endParaRPr lang="fr-FR" dirty="0" smtClean="0"/>
          </a:p>
        </p:txBody>
      </p:sp>
      <p:sp>
        <p:nvSpPr>
          <p:cNvPr id="32771" name="Espace réservé du contenu 2"/>
          <p:cNvSpPr>
            <a:spLocks noGrp="1"/>
          </p:cNvSpPr>
          <p:nvPr>
            <p:ph idx="1"/>
          </p:nvPr>
        </p:nvSpPr>
        <p:spPr>
          <a:xfrm>
            <a:off x="1187450" y="1268761"/>
            <a:ext cx="7342188" cy="4816128"/>
          </a:xfrm>
        </p:spPr>
        <p:txBody>
          <a:bodyPr/>
          <a:lstStyle/>
          <a:p>
            <a:r>
              <a:rPr lang="en-GB" sz="2400" dirty="0" smtClean="0"/>
              <a:t>(</a:t>
            </a:r>
            <a:r>
              <a:rPr lang="en-GB" sz="2400" dirty="0" err="1" smtClean="0"/>
              <a:t>i</a:t>
            </a:r>
            <a:r>
              <a:rPr lang="en-GB" sz="2400" dirty="0" smtClean="0"/>
              <a:t>) each class in the ICD-11 ontology core of the Foundation Component (FC) has to correspond to exactly one  class in SNOMED CT</a:t>
            </a:r>
          </a:p>
          <a:p>
            <a:pPr marL="0" indent="0">
              <a:buNone/>
            </a:pPr>
            <a:endParaRPr lang="en-GB" sz="2400" dirty="0" smtClean="0"/>
          </a:p>
          <a:p>
            <a:r>
              <a:rPr lang="en-GB" sz="2400" dirty="0" smtClean="0"/>
              <a:t>(ii) the set of all parents (transitive closure of </a:t>
            </a:r>
            <a:r>
              <a:rPr lang="en-GB" sz="2400" dirty="0" err="1"/>
              <a:t>I</a:t>
            </a:r>
            <a:r>
              <a:rPr lang="en-GB" sz="2400" dirty="0" err="1" smtClean="0"/>
              <a:t>s_a</a:t>
            </a:r>
            <a:r>
              <a:rPr lang="en-GB" sz="2400" dirty="0" smtClean="0"/>
              <a:t> relations )in Common Ontology must be included in the transitive closure of </a:t>
            </a:r>
            <a:r>
              <a:rPr lang="en-GB" sz="2400" dirty="0" err="1" smtClean="0"/>
              <a:t>Is_a</a:t>
            </a:r>
            <a:r>
              <a:rPr lang="en-GB" sz="2400" dirty="0" smtClean="0"/>
              <a:t> relations in SNOMED CT .</a:t>
            </a:r>
          </a:p>
          <a:p>
            <a:pPr marL="0" indent="0">
              <a:buNone/>
            </a:pPr>
            <a:r>
              <a:rPr lang="en-GB" sz="2400" dirty="0" smtClean="0"/>
              <a:t> </a:t>
            </a:r>
          </a:p>
          <a:p>
            <a:r>
              <a:rPr lang="en-GB" sz="2400" dirty="0" smtClean="0"/>
              <a:t>(iii), the equivalence in meaning between aligned classes, as understood by users, will be assured by having common text definitions and descriptions, in addition to the formal axioms in description logic</a:t>
            </a:r>
            <a:r>
              <a:rPr lang="en-GB" dirty="0" smtClean="0"/>
              <a:t>.</a:t>
            </a:r>
            <a:endParaRPr lang="fr-FR" dirty="0" smtClean="0"/>
          </a:p>
        </p:txBody>
      </p:sp>
      <p:sp>
        <p:nvSpPr>
          <p:cNvPr id="2" name="Espace réservé du pied de page 1"/>
          <p:cNvSpPr>
            <a:spLocks noGrp="1"/>
          </p:cNvSpPr>
          <p:nvPr>
            <p:ph type="ftr" sz="quarter" idx="11"/>
          </p:nvPr>
        </p:nvSpPr>
        <p:spPr>
          <a:xfrm>
            <a:off x="5707063" y="6237313"/>
            <a:ext cx="2895600" cy="360040"/>
          </a:xfrm>
        </p:spPr>
        <p:txBody>
          <a:bodyPr/>
          <a:lstStyle/>
          <a:p>
            <a:pPr>
              <a:defRPr/>
            </a:pPr>
            <a:r>
              <a:rPr lang="fr-FR" dirty="0" smtClean="0">
                <a:solidFill>
                  <a:srgbClr val="777777"/>
                </a:solidFill>
              </a:rPr>
              <a:t>JM Rodrigues JIAE Saint Etienne 16 mai 2014</a:t>
            </a:r>
            <a:endParaRPr lang="en-US" dirty="0">
              <a:solidFill>
                <a:srgbClr val="777777"/>
              </a:solidFill>
            </a:endParaRPr>
          </a:p>
        </p:txBody>
      </p:sp>
      <p:sp>
        <p:nvSpPr>
          <p:cNvPr id="3" name="Espace réservé du numéro de diapositive 2"/>
          <p:cNvSpPr>
            <a:spLocks noGrp="1"/>
          </p:cNvSpPr>
          <p:nvPr>
            <p:ph type="sldNum" sz="quarter" idx="12"/>
          </p:nvPr>
        </p:nvSpPr>
        <p:spPr/>
        <p:txBody>
          <a:bodyPr/>
          <a:lstStyle/>
          <a:p>
            <a:pPr>
              <a:defRPr/>
            </a:pPr>
            <a:fld id="{69E80DD9-8B9E-4CFF-94BB-EFDEC1E7C920}" type="slidenum">
              <a:rPr lang="en-US" smtClean="0">
                <a:solidFill>
                  <a:srgbClr val="777777"/>
                </a:solidFill>
              </a:rPr>
              <a:pPr>
                <a:defRPr/>
              </a:pPr>
              <a:t>34</a:t>
            </a:fld>
            <a:endParaRPr lang="en-US">
              <a:solidFill>
                <a:srgbClr val="777777"/>
              </a:solidFill>
            </a:endParaRPr>
          </a:p>
        </p:txBody>
      </p:sp>
    </p:spTree>
    <p:extLst>
      <p:ext uri="{BB962C8B-B14F-4D97-AF65-F5344CB8AC3E}">
        <p14:creationId xmlns:p14="http://schemas.microsoft.com/office/powerpoint/2010/main" val="13276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GB" sz="2000" dirty="0" smtClean="0">
                <a:latin typeface="Times New Roman" pitchFamily="18" charset="0"/>
                <a:cs typeface="Times New Roman" pitchFamily="18" charset="0"/>
              </a:rPr>
              <a:t>Plan. </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en-GB" sz="2000" dirty="0" smtClean="0">
              <a:latin typeface="Times New Roman" pitchFamily="18" charset="0"/>
            </a:endParaRPr>
          </a:p>
        </p:txBody>
      </p:sp>
      <p:sp>
        <p:nvSpPr>
          <p:cNvPr id="4099" name="Rectangle 3"/>
          <p:cNvSpPr>
            <a:spLocks noGrp="1" noChangeArrowheads="1"/>
          </p:cNvSpPr>
          <p:nvPr>
            <p:ph type="body" idx="1"/>
          </p:nvPr>
        </p:nvSpPr>
        <p:spPr/>
        <p:txBody>
          <a:bodyPr/>
          <a:lstStyle/>
          <a:p>
            <a:pPr marL="381000" indent="-381000" eaLnBrk="1" hangingPunct="1">
              <a:buFont typeface="Wingdings" pitchFamily="2" charset="2"/>
              <a:buNone/>
            </a:pPr>
            <a:r>
              <a:rPr lang="en-GB" dirty="0" smtClean="0">
                <a:solidFill>
                  <a:schemeClr val="accent6">
                    <a:lumMod val="50000"/>
                  </a:schemeClr>
                </a:solidFill>
              </a:rPr>
              <a:t>1 </a:t>
            </a:r>
            <a:r>
              <a:rPr lang="fr-FR" dirty="0" err="1" smtClean="0">
                <a:solidFill>
                  <a:schemeClr val="accent6">
                    <a:lumMod val="50000"/>
                  </a:schemeClr>
                </a:solidFill>
              </a:rPr>
              <a:t>Inter-opérabilité</a:t>
            </a:r>
            <a:r>
              <a:rPr lang="fr-FR" dirty="0" smtClean="0">
                <a:solidFill>
                  <a:schemeClr val="accent6">
                    <a:lumMod val="50000"/>
                  </a:schemeClr>
                </a:solidFill>
              </a:rPr>
              <a:t> et </a:t>
            </a:r>
            <a:r>
              <a:rPr lang="fr-FR" dirty="0" err="1" smtClean="0">
                <a:solidFill>
                  <a:schemeClr val="accent6">
                    <a:lumMod val="50000"/>
                  </a:schemeClr>
                </a:solidFill>
              </a:rPr>
              <a:t>Inter-opérabilité</a:t>
            </a:r>
            <a:r>
              <a:rPr lang="fr-FR" dirty="0" smtClean="0">
                <a:solidFill>
                  <a:schemeClr val="accent6">
                    <a:lumMod val="50000"/>
                  </a:schemeClr>
                </a:solidFill>
              </a:rPr>
              <a:t> sémantique </a:t>
            </a:r>
          </a:p>
          <a:p>
            <a:pPr marL="381000" indent="-381000" eaLnBrk="1" hangingPunct="1">
              <a:buFont typeface="Wingdings" pitchFamily="2" charset="2"/>
              <a:buNone/>
            </a:pPr>
            <a:r>
              <a:rPr lang="fr-FR" dirty="0" smtClean="0"/>
              <a:t>2 Terminologies et Ontologies </a:t>
            </a:r>
          </a:p>
          <a:p>
            <a:pPr marL="381000" indent="-381000" eaLnBrk="1" hangingPunct="1">
              <a:buFont typeface="Wingdings" pitchFamily="2" charset="2"/>
              <a:buNone/>
            </a:pPr>
            <a:endParaRPr lang="fr-FR" dirty="0" smtClean="0"/>
          </a:p>
          <a:p>
            <a:pPr marL="381000" indent="-381000" eaLnBrk="1" hangingPunct="1">
              <a:buFont typeface="Wingdings" pitchFamily="2" charset="2"/>
              <a:buNone/>
            </a:pPr>
            <a:r>
              <a:rPr lang="fr-FR" dirty="0" smtClean="0">
                <a:solidFill>
                  <a:srgbClr val="FF0000"/>
                </a:solidFill>
              </a:rPr>
              <a:t>3 Projets de recherche</a:t>
            </a:r>
          </a:p>
          <a:p>
            <a:pPr marL="381000" indent="-381000" eaLnBrk="1" hangingPunct="1">
              <a:buFont typeface="Wingdings" pitchFamily="2" charset="2"/>
              <a:buNone/>
            </a:pPr>
            <a:r>
              <a:rPr lang="fr-FR" dirty="0" smtClean="0">
                <a:solidFill>
                  <a:srgbClr val="FF0000"/>
                </a:solidFill>
              </a:rPr>
              <a:t>	</a:t>
            </a:r>
            <a:r>
              <a:rPr lang="fr-FR" dirty="0" smtClean="0">
                <a:solidFill>
                  <a:schemeClr val="accent6">
                    <a:lumMod val="50000"/>
                  </a:schemeClr>
                </a:solidFill>
              </a:rPr>
              <a:t>-Internationaux (WHO,IHTSDO)</a:t>
            </a:r>
          </a:p>
          <a:p>
            <a:pPr marL="381000" indent="-381000" eaLnBrk="1" hangingPunct="1">
              <a:buFont typeface="Wingdings" pitchFamily="2" charset="2"/>
              <a:buNone/>
            </a:pPr>
            <a:r>
              <a:rPr lang="fr-FR" dirty="0" smtClean="0">
                <a:solidFill>
                  <a:srgbClr val="FF0000"/>
                </a:solidFill>
              </a:rPr>
              <a:t>	</a:t>
            </a:r>
            <a:r>
              <a:rPr lang="fr-FR" dirty="0" smtClean="0">
                <a:solidFill>
                  <a:schemeClr val="accent6">
                    <a:lumMod val="50000"/>
                  </a:schemeClr>
                </a:solidFill>
              </a:rPr>
              <a:t>-</a:t>
            </a:r>
            <a:r>
              <a:rPr lang="fr-FR" dirty="0" smtClean="0">
                <a:solidFill>
                  <a:srgbClr val="FF0000"/>
                </a:solidFill>
              </a:rPr>
              <a:t>Européens(EHR4CR, SHN)</a:t>
            </a:r>
          </a:p>
          <a:p>
            <a:pPr marL="381000" indent="-381000" eaLnBrk="1" hangingPunct="1">
              <a:buFont typeface="Wingdings" pitchFamily="2" charset="2"/>
              <a:buNone/>
            </a:pPr>
            <a:r>
              <a:rPr lang="fr-FR" dirty="0" smtClean="0">
                <a:solidFill>
                  <a:schemeClr val="accent6">
                    <a:lumMod val="50000"/>
                  </a:schemeClr>
                </a:solidFill>
              </a:rPr>
              <a:t>	-Français (</a:t>
            </a:r>
            <a:r>
              <a:rPr lang="fr-FR" dirty="0" err="1" smtClean="0">
                <a:solidFill>
                  <a:schemeClr val="accent6">
                    <a:lumMod val="50000"/>
                  </a:schemeClr>
                </a:solidFill>
              </a:rPr>
              <a:t>InterStis</a:t>
            </a:r>
            <a:r>
              <a:rPr lang="fr-FR" dirty="0" smtClean="0">
                <a:solidFill>
                  <a:schemeClr val="accent6">
                    <a:lumMod val="50000"/>
                  </a:schemeClr>
                </a:solidFill>
              </a:rPr>
              <a:t>, </a:t>
            </a:r>
            <a:r>
              <a:rPr lang="fr-FR" dirty="0" err="1" smtClean="0">
                <a:solidFill>
                  <a:schemeClr val="accent6">
                    <a:lumMod val="50000"/>
                  </a:schemeClr>
                </a:solidFill>
              </a:rPr>
              <a:t>TerSan</a:t>
            </a:r>
            <a:r>
              <a:rPr lang="fr-FR" dirty="0" smtClean="0">
                <a:solidFill>
                  <a:schemeClr val="accent6">
                    <a:lumMod val="50000"/>
                  </a:schemeClr>
                </a:solidFill>
              </a:rPr>
              <a:t>)</a:t>
            </a:r>
          </a:p>
        </p:txBody>
      </p:sp>
      <p:sp>
        <p:nvSpPr>
          <p:cNvPr id="4" name="Espace réservé du numéro de diapositive 3"/>
          <p:cNvSpPr>
            <a:spLocks noGrp="1"/>
          </p:cNvSpPr>
          <p:nvPr>
            <p:ph type="sldNum" idx="12"/>
          </p:nvPr>
        </p:nvSpPr>
        <p:spPr/>
        <p:txBody>
          <a:bodyPr/>
          <a:lstStyle/>
          <a:p>
            <a:pPr>
              <a:defRPr/>
            </a:pPr>
            <a:fld id="{7F3F3523-6C10-4098-AB4D-C8C6D2576347}" type="slidenum">
              <a:rPr lang="en-GB" smtClean="0"/>
              <a:pPr>
                <a:defRPr/>
              </a:pPr>
              <a:t>35</a:t>
            </a:fld>
            <a:endParaRPr lang="en-GB"/>
          </a:p>
        </p:txBody>
      </p:sp>
      <p:sp>
        <p:nvSpPr>
          <p:cNvPr id="5" name="Espace réservé du pied de page 4"/>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187450" y="500042"/>
            <a:ext cx="6985000" cy="928694"/>
          </a:xfrm>
        </p:spPr>
        <p:txBody>
          <a:bodyPr/>
          <a:lstStyle/>
          <a:p>
            <a:pPr eaLnBrk="1" hangingPunct="1"/>
            <a:r>
              <a:rPr lang="fr-FR" sz="2800" dirty="0" smtClean="0"/>
              <a:t>Cas Usage :</a:t>
            </a:r>
            <a:r>
              <a:rPr lang="fr-FR" sz="2800" dirty="0" err="1" smtClean="0"/>
              <a:t>Re</a:t>
            </a:r>
            <a:r>
              <a:rPr lang="fr-FR" sz="2800" dirty="0" smtClean="0"/>
              <a:t> Utilisation des données du dossier médical pour la Recherche clinique </a:t>
            </a:r>
          </a:p>
        </p:txBody>
      </p:sp>
      <p:pic>
        <p:nvPicPr>
          <p:cNvPr id="19459" name="Picture 3"/>
          <p:cNvPicPr>
            <a:picLocks noGrp="1" noChangeAspect="1" noChangeArrowheads="1"/>
          </p:cNvPicPr>
          <p:nvPr>
            <p:ph idx="1"/>
          </p:nvPr>
        </p:nvPicPr>
        <p:blipFill>
          <a:blip r:embed="rId2"/>
          <a:srcRect/>
          <a:stretch>
            <a:fillRect/>
          </a:stretch>
        </p:blipFill>
        <p:spPr>
          <a:xfrm>
            <a:off x="1443038" y="3071813"/>
            <a:ext cx="6257925" cy="3357562"/>
          </a:xfrm>
          <a:noFill/>
        </p:spPr>
      </p:pic>
      <p:sp>
        <p:nvSpPr>
          <p:cNvPr id="19460" name="ZoneTexte 6"/>
          <p:cNvSpPr txBox="1">
            <a:spLocks noChangeArrowheads="1"/>
          </p:cNvSpPr>
          <p:nvPr/>
        </p:nvSpPr>
        <p:spPr bwMode="auto">
          <a:xfrm>
            <a:off x="1500188" y="1785938"/>
            <a:ext cx="4156907" cy="435825"/>
          </a:xfrm>
          <a:prstGeom prst="rect">
            <a:avLst/>
          </a:prstGeom>
          <a:noFill/>
          <a:ln w="9525">
            <a:noFill/>
            <a:miter lim="800000"/>
            <a:headEnd/>
            <a:tailEnd/>
          </a:ln>
        </p:spPr>
        <p:txBody>
          <a:bodyPr wrap="none">
            <a:spAutoFit/>
          </a:bodyPr>
          <a:lstStyle/>
          <a:p>
            <a:r>
              <a:rPr lang="fr-FR" sz="2400" dirty="0">
                <a:solidFill>
                  <a:schemeClr val="tx1"/>
                </a:solidFill>
              </a:rPr>
              <a:t>Projet EHR4CR: Les besoins</a:t>
            </a:r>
          </a:p>
        </p:txBody>
      </p:sp>
      <p:sp>
        <p:nvSpPr>
          <p:cNvPr id="5" name="Espace réservé du numéro de diapositive 4"/>
          <p:cNvSpPr>
            <a:spLocks noGrp="1"/>
          </p:cNvSpPr>
          <p:nvPr>
            <p:ph type="sldNum" idx="12"/>
          </p:nvPr>
        </p:nvSpPr>
        <p:spPr/>
        <p:txBody>
          <a:bodyPr/>
          <a:lstStyle/>
          <a:p>
            <a:pPr>
              <a:defRPr/>
            </a:pPr>
            <a:fld id="{87E7C0A1-C1B9-4BEC-A0EB-2A6659B9D565}" type="slidenum">
              <a:rPr lang="en-GB" smtClean="0"/>
              <a:pPr>
                <a:defRPr/>
              </a:pPr>
              <a:t>36</a:t>
            </a:fld>
            <a:endParaRPr lang="en-GB"/>
          </a:p>
        </p:txBody>
      </p:sp>
      <p:sp>
        <p:nvSpPr>
          <p:cNvPr id="6" name="Espace réservé du pied de page 5"/>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6"/>
          <p:cNvSpPr>
            <a:spLocks noGrp="1"/>
          </p:cNvSpPr>
          <p:nvPr>
            <p:ph type="title"/>
          </p:nvPr>
        </p:nvSpPr>
        <p:spPr>
          <a:xfrm>
            <a:off x="385763" y="487645"/>
            <a:ext cx="8301037" cy="1143000"/>
          </a:xfrm>
        </p:spPr>
        <p:txBody>
          <a:bodyPr>
            <a:normAutofit/>
          </a:bodyPr>
          <a:lstStyle/>
          <a:p>
            <a:r>
              <a:rPr lang="fr-FR" sz="3200" dirty="0" smtClean="0">
                <a:effectLst/>
              </a:rPr>
              <a:t>Un exemple (2/2)</a:t>
            </a:r>
          </a:p>
        </p:txBody>
      </p:sp>
      <p:sp>
        <p:nvSpPr>
          <p:cNvPr id="23556" name="ZoneTexte 12"/>
          <p:cNvSpPr txBox="1">
            <a:spLocks noChangeArrowheads="1"/>
          </p:cNvSpPr>
          <p:nvPr/>
        </p:nvSpPr>
        <p:spPr bwMode="auto">
          <a:xfrm>
            <a:off x="4302125" y="3182699"/>
            <a:ext cx="3870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9900"/>
                </a:solidFill>
                <a:latin typeface="Arial" charset="0"/>
                <a:ea typeface="ＭＳ Ｐゴシック" pitchFamily="-1" charset="-128"/>
              </a:defRPr>
            </a:lvl1pPr>
            <a:lvl2pPr marL="742950" indent="-285750" eaLnBrk="0" hangingPunct="0">
              <a:defRPr sz="2000" b="1">
                <a:solidFill>
                  <a:srgbClr val="FF9900"/>
                </a:solidFill>
                <a:latin typeface="Arial" charset="0"/>
                <a:ea typeface="ＭＳ Ｐゴシック" pitchFamily="-1" charset="-128"/>
              </a:defRPr>
            </a:lvl2pPr>
            <a:lvl3pPr marL="1143000" indent="-228600" eaLnBrk="0" hangingPunct="0">
              <a:defRPr sz="2000" b="1">
                <a:solidFill>
                  <a:srgbClr val="FF9900"/>
                </a:solidFill>
                <a:latin typeface="Arial" charset="0"/>
                <a:ea typeface="ＭＳ Ｐゴシック" pitchFamily="-1" charset="-128"/>
              </a:defRPr>
            </a:lvl3pPr>
            <a:lvl4pPr marL="1600200" indent="-228600" eaLnBrk="0" hangingPunct="0">
              <a:defRPr sz="2000" b="1">
                <a:solidFill>
                  <a:srgbClr val="FF9900"/>
                </a:solidFill>
                <a:latin typeface="Arial" charset="0"/>
                <a:ea typeface="ＭＳ Ｐゴシック" pitchFamily="-1" charset="-128"/>
              </a:defRPr>
            </a:lvl4pPr>
            <a:lvl5pPr marL="2057400" indent="-228600" eaLnBrk="0" hangingPunct="0">
              <a:defRPr sz="2000" b="1">
                <a:solidFill>
                  <a:srgbClr val="FF9900"/>
                </a:solidFill>
                <a:latin typeface="Arial" charset="0"/>
                <a:ea typeface="ＭＳ Ｐゴシック" pitchFamily="-1" charset="-128"/>
              </a:defRPr>
            </a:lvl5pPr>
            <a:lvl6pPr marL="2514600" indent="-228600" eaLnBrk="0" fontAlgn="base" hangingPunct="0">
              <a:spcBef>
                <a:spcPct val="0"/>
              </a:spcBef>
              <a:spcAft>
                <a:spcPct val="0"/>
              </a:spcAft>
              <a:defRPr sz="2000" b="1">
                <a:solidFill>
                  <a:srgbClr val="FF9900"/>
                </a:solidFill>
                <a:latin typeface="Arial" charset="0"/>
                <a:ea typeface="ＭＳ Ｐゴシック" pitchFamily="-1" charset="-128"/>
              </a:defRPr>
            </a:lvl6pPr>
            <a:lvl7pPr marL="2971800" indent="-228600" eaLnBrk="0" fontAlgn="base" hangingPunct="0">
              <a:spcBef>
                <a:spcPct val="0"/>
              </a:spcBef>
              <a:spcAft>
                <a:spcPct val="0"/>
              </a:spcAft>
              <a:defRPr sz="2000" b="1">
                <a:solidFill>
                  <a:srgbClr val="FF9900"/>
                </a:solidFill>
                <a:latin typeface="Arial" charset="0"/>
                <a:ea typeface="ＭＳ Ｐゴシック" pitchFamily="-1" charset="-128"/>
              </a:defRPr>
            </a:lvl7pPr>
            <a:lvl8pPr marL="3429000" indent="-228600" eaLnBrk="0" fontAlgn="base" hangingPunct="0">
              <a:spcBef>
                <a:spcPct val="0"/>
              </a:spcBef>
              <a:spcAft>
                <a:spcPct val="0"/>
              </a:spcAft>
              <a:defRPr sz="2000" b="1">
                <a:solidFill>
                  <a:srgbClr val="FF9900"/>
                </a:solidFill>
                <a:latin typeface="Arial" charset="0"/>
                <a:ea typeface="ＭＳ Ｐゴシック" pitchFamily="-1" charset="-128"/>
              </a:defRPr>
            </a:lvl8pPr>
            <a:lvl9pPr marL="3886200" indent="-228600" eaLnBrk="0" fontAlgn="base" hangingPunct="0">
              <a:spcBef>
                <a:spcPct val="0"/>
              </a:spcBef>
              <a:spcAft>
                <a:spcPct val="0"/>
              </a:spcAft>
              <a:defRPr sz="2000" b="1">
                <a:solidFill>
                  <a:srgbClr val="FF9900"/>
                </a:solidFill>
                <a:latin typeface="Arial" charset="0"/>
                <a:ea typeface="ＭＳ Ｐゴシック" pitchFamily="-1" charset="-128"/>
              </a:defRPr>
            </a:lvl9pPr>
          </a:lstStyle>
          <a:p>
            <a:pPr eaLnBrk="1" hangingPunct="1"/>
            <a:r>
              <a:rPr lang="fr-FR" b="0" i="1" dirty="0">
                <a:solidFill>
                  <a:schemeClr val="tx1"/>
                </a:solidFill>
              </a:rPr>
              <a:t>Distribution et </a:t>
            </a:r>
            <a:r>
              <a:rPr lang="fr-FR" b="0" i="1" dirty="0">
                <a:solidFill>
                  <a:srgbClr val="BF4B36"/>
                </a:solidFill>
              </a:rPr>
              <a:t>transformation</a:t>
            </a:r>
            <a:r>
              <a:rPr lang="fr-FR" b="0" i="1" dirty="0">
                <a:solidFill>
                  <a:schemeClr val="tx1"/>
                </a:solidFill>
              </a:rPr>
              <a:t> des requêtes</a:t>
            </a:r>
          </a:p>
        </p:txBody>
      </p:sp>
      <p:sp>
        <p:nvSpPr>
          <p:cNvPr id="23557" name="ZoneTexte 16"/>
          <p:cNvSpPr txBox="1">
            <a:spLocks noChangeArrowheads="1"/>
          </p:cNvSpPr>
          <p:nvPr/>
        </p:nvSpPr>
        <p:spPr bwMode="auto">
          <a:xfrm>
            <a:off x="5419725" y="4349750"/>
            <a:ext cx="326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9900"/>
                </a:solidFill>
                <a:latin typeface="Arial" charset="0"/>
                <a:ea typeface="ＭＳ Ｐゴシック" pitchFamily="-1" charset="-128"/>
              </a:defRPr>
            </a:lvl1pPr>
            <a:lvl2pPr marL="742950" indent="-285750" eaLnBrk="0" hangingPunct="0">
              <a:defRPr sz="2000" b="1">
                <a:solidFill>
                  <a:srgbClr val="FF9900"/>
                </a:solidFill>
                <a:latin typeface="Arial" charset="0"/>
                <a:ea typeface="ＭＳ Ｐゴシック" pitchFamily="-1" charset="-128"/>
              </a:defRPr>
            </a:lvl2pPr>
            <a:lvl3pPr marL="1143000" indent="-228600" eaLnBrk="0" hangingPunct="0">
              <a:defRPr sz="2000" b="1">
                <a:solidFill>
                  <a:srgbClr val="FF9900"/>
                </a:solidFill>
                <a:latin typeface="Arial" charset="0"/>
                <a:ea typeface="ＭＳ Ｐゴシック" pitchFamily="-1" charset="-128"/>
              </a:defRPr>
            </a:lvl3pPr>
            <a:lvl4pPr marL="1600200" indent="-228600" eaLnBrk="0" hangingPunct="0">
              <a:defRPr sz="2000" b="1">
                <a:solidFill>
                  <a:srgbClr val="FF9900"/>
                </a:solidFill>
                <a:latin typeface="Arial" charset="0"/>
                <a:ea typeface="ＭＳ Ｐゴシック" pitchFamily="-1" charset="-128"/>
              </a:defRPr>
            </a:lvl4pPr>
            <a:lvl5pPr marL="2057400" indent="-228600" eaLnBrk="0" hangingPunct="0">
              <a:defRPr sz="2000" b="1">
                <a:solidFill>
                  <a:srgbClr val="FF9900"/>
                </a:solidFill>
                <a:latin typeface="Arial" charset="0"/>
                <a:ea typeface="ＭＳ Ｐゴシック" pitchFamily="-1" charset="-128"/>
              </a:defRPr>
            </a:lvl5pPr>
            <a:lvl6pPr marL="2514600" indent="-228600" eaLnBrk="0" fontAlgn="base" hangingPunct="0">
              <a:spcBef>
                <a:spcPct val="0"/>
              </a:spcBef>
              <a:spcAft>
                <a:spcPct val="0"/>
              </a:spcAft>
              <a:defRPr sz="2000" b="1">
                <a:solidFill>
                  <a:srgbClr val="FF9900"/>
                </a:solidFill>
                <a:latin typeface="Arial" charset="0"/>
                <a:ea typeface="ＭＳ Ｐゴシック" pitchFamily="-1" charset="-128"/>
              </a:defRPr>
            </a:lvl6pPr>
            <a:lvl7pPr marL="2971800" indent="-228600" eaLnBrk="0" fontAlgn="base" hangingPunct="0">
              <a:spcBef>
                <a:spcPct val="0"/>
              </a:spcBef>
              <a:spcAft>
                <a:spcPct val="0"/>
              </a:spcAft>
              <a:defRPr sz="2000" b="1">
                <a:solidFill>
                  <a:srgbClr val="FF9900"/>
                </a:solidFill>
                <a:latin typeface="Arial" charset="0"/>
                <a:ea typeface="ＭＳ Ｐゴシック" pitchFamily="-1" charset="-128"/>
              </a:defRPr>
            </a:lvl7pPr>
            <a:lvl8pPr marL="3429000" indent="-228600" eaLnBrk="0" fontAlgn="base" hangingPunct="0">
              <a:spcBef>
                <a:spcPct val="0"/>
              </a:spcBef>
              <a:spcAft>
                <a:spcPct val="0"/>
              </a:spcAft>
              <a:defRPr sz="2000" b="1">
                <a:solidFill>
                  <a:srgbClr val="FF9900"/>
                </a:solidFill>
                <a:latin typeface="Arial" charset="0"/>
                <a:ea typeface="ＭＳ Ｐゴシック" pitchFamily="-1" charset="-128"/>
              </a:defRPr>
            </a:lvl8pPr>
            <a:lvl9pPr marL="3886200" indent="-228600" eaLnBrk="0" fontAlgn="base" hangingPunct="0">
              <a:spcBef>
                <a:spcPct val="0"/>
              </a:spcBef>
              <a:spcAft>
                <a:spcPct val="0"/>
              </a:spcAft>
              <a:defRPr sz="2000" b="1">
                <a:solidFill>
                  <a:srgbClr val="FF9900"/>
                </a:solidFill>
                <a:latin typeface="Arial" charset="0"/>
                <a:ea typeface="ＭＳ Ｐゴシック" pitchFamily="-1" charset="-128"/>
              </a:defRPr>
            </a:lvl9pPr>
          </a:lstStyle>
          <a:p>
            <a:pPr eaLnBrk="1" hangingPunct="1"/>
            <a:r>
              <a:rPr lang="fr-FR" b="0" i="1" dirty="0">
                <a:solidFill>
                  <a:srgbClr val="BF4B36"/>
                </a:solidFill>
              </a:rPr>
              <a:t>Intégration</a:t>
            </a:r>
            <a:r>
              <a:rPr lang="fr-FR" b="0" i="1" dirty="0">
                <a:solidFill>
                  <a:schemeClr val="tx1"/>
                </a:solidFill>
              </a:rPr>
              <a:t> des résultats</a:t>
            </a:r>
          </a:p>
        </p:txBody>
      </p:sp>
      <p:sp>
        <p:nvSpPr>
          <p:cNvPr id="19" name="Flèche droite 18"/>
          <p:cNvSpPr>
            <a:spLocks noChangeArrowheads="1"/>
          </p:cNvSpPr>
          <p:nvPr/>
        </p:nvSpPr>
        <p:spPr bwMode="auto">
          <a:xfrm rot="2498313">
            <a:off x="6079224" y="3824105"/>
            <a:ext cx="592513" cy="495300"/>
          </a:xfrm>
          <a:prstGeom prst="rightArrow">
            <a:avLst>
              <a:gd name="adj1" fmla="val 50000"/>
              <a:gd name="adj2" fmla="val 50002"/>
            </a:avLst>
          </a:prstGeom>
          <a:solidFill>
            <a:srgbClr val="BF4B36"/>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solidFill>
                <a:schemeClr val="lt1"/>
              </a:solidFill>
              <a:latin typeface="+mn-lt"/>
              <a:ea typeface="+mn-ea"/>
            </a:endParaRPr>
          </a:p>
        </p:txBody>
      </p:sp>
      <p:pic>
        <p:nvPicPr>
          <p:cNvPr id="2356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b="25654"/>
          <a:stretch>
            <a:fillRect/>
          </a:stretch>
        </p:blipFill>
        <p:spPr bwMode="auto">
          <a:xfrm>
            <a:off x="273050" y="2197107"/>
            <a:ext cx="3117500" cy="159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ZoneTexte 15"/>
          <p:cNvSpPr txBox="1">
            <a:spLocks noChangeArrowheads="1"/>
          </p:cNvSpPr>
          <p:nvPr/>
        </p:nvSpPr>
        <p:spPr bwMode="auto">
          <a:xfrm>
            <a:off x="3492404" y="1686065"/>
            <a:ext cx="319405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9900"/>
                </a:solidFill>
                <a:latin typeface="Arial" charset="0"/>
                <a:ea typeface="ＭＳ Ｐゴシック" pitchFamily="-1" charset="-128"/>
              </a:defRPr>
            </a:lvl1pPr>
            <a:lvl2pPr marL="742950" indent="-285750" eaLnBrk="0" hangingPunct="0">
              <a:defRPr sz="2000" b="1">
                <a:solidFill>
                  <a:srgbClr val="FF9900"/>
                </a:solidFill>
                <a:latin typeface="Arial" charset="0"/>
                <a:ea typeface="ＭＳ Ｐゴシック" pitchFamily="-1" charset="-128"/>
              </a:defRPr>
            </a:lvl2pPr>
            <a:lvl3pPr marL="1143000" indent="-228600" eaLnBrk="0" hangingPunct="0">
              <a:defRPr sz="2000" b="1">
                <a:solidFill>
                  <a:srgbClr val="FF9900"/>
                </a:solidFill>
                <a:latin typeface="Arial" charset="0"/>
                <a:ea typeface="ＭＳ Ｐゴシック" pitchFamily="-1" charset="-128"/>
              </a:defRPr>
            </a:lvl3pPr>
            <a:lvl4pPr marL="1600200" indent="-228600" eaLnBrk="0" hangingPunct="0">
              <a:defRPr sz="2000" b="1">
                <a:solidFill>
                  <a:srgbClr val="FF9900"/>
                </a:solidFill>
                <a:latin typeface="Arial" charset="0"/>
                <a:ea typeface="ＭＳ Ｐゴシック" pitchFamily="-1" charset="-128"/>
              </a:defRPr>
            </a:lvl4pPr>
            <a:lvl5pPr marL="2057400" indent="-228600" eaLnBrk="0" hangingPunct="0">
              <a:defRPr sz="2000" b="1">
                <a:solidFill>
                  <a:srgbClr val="FF9900"/>
                </a:solidFill>
                <a:latin typeface="Arial" charset="0"/>
                <a:ea typeface="ＭＳ Ｐゴシック" pitchFamily="-1" charset="-128"/>
              </a:defRPr>
            </a:lvl5pPr>
            <a:lvl6pPr marL="2514600" indent="-228600" eaLnBrk="0" fontAlgn="base" hangingPunct="0">
              <a:spcBef>
                <a:spcPct val="0"/>
              </a:spcBef>
              <a:spcAft>
                <a:spcPct val="0"/>
              </a:spcAft>
              <a:defRPr sz="2000" b="1">
                <a:solidFill>
                  <a:srgbClr val="FF9900"/>
                </a:solidFill>
                <a:latin typeface="Arial" charset="0"/>
                <a:ea typeface="ＭＳ Ｐゴシック" pitchFamily="-1" charset="-128"/>
              </a:defRPr>
            </a:lvl6pPr>
            <a:lvl7pPr marL="2971800" indent="-228600" eaLnBrk="0" fontAlgn="base" hangingPunct="0">
              <a:spcBef>
                <a:spcPct val="0"/>
              </a:spcBef>
              <a:spcAft>
                <a:spcPct val="0"/>
              </a:spcAft>
              <a:defRPr sz="2000" b="1">
                <a:solidFill>
                  <a:srgbClr val="FF9900"/>
                </a:solidFill>
                <a:latin typeface="Arial" charset="0"/>
                <a:ea typeface="ＭＳ Ｐゴシック" pitchFamily="-1" charset="-128"/>
              </a:defRPr>
            </a:lvl7pPr>
            <a:lvl8pPr marL="3429000" indent="-228600" eaLnBrk="0" fontAlgn="base" hangingPunct="0">
              <a:spcBef>
                <a:spcPct val="0"/>
              </a:spcBef>
              <a:spcAft>
                <a:spcPct val="0"/>
              </a:spcAft>
              <a:defRPr sz="2000" b="1">
                <a:solidFill>
                  <a:srgbClr val="FF9900"/>
                </a:solidFill>
                <a:latin typeface="Arial" charset="0"/>
                <a:ea typeface="ＭＳ Ｐゴシック" pitchFamily="-1" charset="-128"/>
              </a:defRPr>
            </a:lvl8pPr>
            <a:lvl9pPr marL="3886200" indent="-228600" eaLnBrk="0" fontAlgn="base" hangingPunct="0">
              <a:spcBef>
                <a:spcPct val="0"/>
              </a:spcBef>
              <a:spcAft>
                <a:spcPct val="0"/>
              </a:spcAft>
              <a:defRPr sz="2000" b="1">
                <a:solidFill>
                  <a:srgbClr val="FF9900"/>
                </a:solidFill>
                <a:latin typeface="Arial" charset="0"/>
                <a:ea typeface="ＭＳ Ｐゴシック" pitchFamily="-1" charset="-128"/>
              </a:defRPr>
            </a:lvl9pPr>
          </a:lstStyle>
          <a:p>
            <a:pPr eaLnBrk="1" hangingPunct="1"/>
            <a:r>
              <a:rPr lang="fr-FR" b="0" i="1" dirty="0" smtClean="0">
                <a:solidFill>
                  <a:srgbClr val="BF4B36"/>
                </a:solidFill>
              </a:rPr>
              <a:t>Construction </a:t>
            </a:r>
            <a:r>
              <a:rPr lang="fr-FR" b="0" i="1" dirty="0" smtClean="0">
                <a:solidFill>
                  <a:schemeClr val="tx1"/>
                </a:solidFill>
              </a:rPr>
              <a:t>de requêtes correspondant aux critères d’éligibilité</a:t>
            </a:r>
          </a:p>
        </p:txBody>
      </p:sp>
      <p:pic>
        <p:nvPicPr>
          <p:cNvPr id="23564" name="Grafik 1" descr="cid:28C699AE-E562-4008-80B8-1EFFE35F8550@openvp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32476" y="4749800"/>
            <a:ext cx="2666948" cy="171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34"/>
          <p:cNvSpPr>
            <a:spLocks noChangeArrowheads="1"/>
          </p:cNvSpPr>
          <p:nvPr/>
        </p:nvSpPr>
        <p:spPr bwMode="auto">
          <a:xfrm>
            <a:off x="4410985" y="629206"/>
            <a:ext cx="46624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i="1" dirty="0">
                <a:solidFill>
                  <a:srgbClr val="694F2C"/>
                </a:solidFill>
              </a:rPr>
              <a:t>« Je voudrais identifier le potentiel de </a:t>
            </a:r>
            <a:r>
              <a:rPr lang="fr-FR" b="1" i="1" dirty="0" smtClean="0">
                <a:solidFill>
                  <a:srgbClr val="694F2C"/>
                </a:solidFill>
              </a:rPr>
              <a:t>recrutement au sein </a:t>
            </a:r>
            <a:r>
              <a:rPr lang="fr-FR" b="1" i="1" dirty="0">
                <a:solidFill>
                  <a:srgbClr val="694F2C"/>
                </a:solidFill>
              </a:rPr>
              <a:t>d’hôpitaux Européens lors </a:t>
            </a:r>
            <a:r>
              <a:rPr lang="fr-FR" b="1" i="1" dirty="0" smtClean="0">
                <a:solidFill>
                  <a:srgbClr val="694F2C"/>
                </a:solidFill>
              </a:rPr>
              <a:t>d’une étude </a:t>
            </a:r>
            <a:r>
              <a:rPr lang="fr-FR" b="1" i="1" dirty="0">
                <a:solidFill>
                  <a:srgbClr val="694F2C"/>
                </a:solidFill>
              </a:rPr>
              <a:t>de </a:t>
            </a:r>
            <a:r>
              <a:rPr lang="fr-FR" b="1" i="1" dirty="0" smtClean="0">
                <a:solidFill>
                  <a:srgbClr val="694F2C"/>
                </a:solidFill>
              </a:rPr>
              <a:t>faisabilité d’un essai clinique» </a:t>
            </a:r>
            <a:endParaRPr lang="fr-FR" b="1" dirty="0">
              <a:solidFill>
                <a:srgbClr val="694F2C"/>
              </a:solidFill>
            </a:endParaRPr>
          </a:p>
        </p:txBody>
      </p:sp>
      <p:grpSp>
        <p:nvGrpSpPr>
          <p:cNvPr id="2" name="Gruppieren 14"/>
          <p:cNvGrpSpPr>
            <a:grpSpLocks/>
          </p:cNvGrpSpPr>
          <p:nvPr/>
        </p:nvGrpSpPr>
        <p:grpSpPr bwMode="auto">
          <a:xfrm>
            <a:off x="7300816" y="1764190"/>
            <a:ext cx="1570134" cy="1387475"/>
            <a:chOff x="3068638" y="85725"/>
            <a:chExt cx="6075362" cy="6167438"/>
          </a:xfrm>
        </p:grpSpPr>
        <p:pic>
          <p:nvPicPr>
            <p:cNvPr id="35" name="Grafik 3" descr="Europe_capitals_map_de.png"/>
            <p:cNvPicPr>
              <a:picLocks noChangeAspect="1"/>
            </p:cNvPicPr>
            <p:nvPr/>
          </p:nvPicPr>
          <p:blipFill>
            <a:blip r:embed="rId5" cstate="print">
              <a:extLst>
                <a:ext uri="{28A0092B-C50C-407E-A947-70E740481C1C}">
                  <a14:useLocalDpi xmlns:a14="http://schemas.microsoft.com/office/drawing/2010/main" val="0"/>
                </a:ext>
              </a:extLst>
            </a:blip>
            <a:srcRect l="1646" t="2711" r="20399"/>
            <a:stretch>
              <a:fillRect/>
            </a:stretch>
          </p:blipFill>
          <p:spPr bwMode="auto">
            <a:xfrm>
              <a:off x="3068638" y="85725"/>
              <a:ext cx="6075362"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Ellipse 35"/>
            <p:cNvSpPr/>
            <p:nvPr/>
          </p:nvSpPr>
          <p:spPr>
            <a:xfrm>
              <a:off x="5328205" y="4163293"/>
              <a:ext cx="88927" cy="10681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 name="Ellipse 36"/>
            <p:cNvSpPr/>
            <p:nvPr/>
          </p:nvSpPr>
          <p:spPr>
            <a:xfrm>
              <a:off x="4701669" y="3215886"/>
              <a:ext cx="97012" cy="10681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Ellipse 37"/>
            <p:cNvSpPr/>
            <p:nvPr/>
          </p:nvSpPr>
          <p:spPr>
            <a:xfrm>
              <a:off x="5526269" y="3387718"/>
              <a:ext cx="88927" cy="1021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Ellipse 38"/>
            <p:cNvSpPr/>
            <p:nvPr/>
          </p:nvSpPr>
          <p:spPr>
            <a:xfrm>
              <a:off x="5873894" y="3675655"/>
              <a:ext cx="97012" cy="11146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Ellipse 39"/>
            <p:cNvSpPr/>
            <p:nvPr/>
          </p:nvSpPr>
          <p:spPr>
            <a:xfrm>
              <a:off x="4883567" y="3722097"/>
              <a:ext cx="92968" cy="10681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1" name="Ellipse 40"/>
            <p:cNvSpPr/>
            <p:nvPr/>
          </p:nvSpPr>
          <p:spPr>
            <a:xfrm>
              <a:off x="4661248" y="2324208"/>
              <a:ext cx="92971" cy="1021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2" name="Ellipse 41"/>
            <p:cNvSpPr/>
            <p:nvPr/>
          </p:nvSpPr>
          <p:spPr>
            <a:xfrm>
              <a:off x="4503605" y="2398514"/>
              <a:ext cx="92968" cy="10681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 name="Ellipse 42"/>
            <p:cNvSpPr/>
            <p:nvPr/>
          </p:nvSpPr>
          <p:spPr>
            <a:xfrm>
              <a:off x="4548067" y="2797912"/>
              <a:ext cx="92971" cy="10681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4" name="Ellipse 43"/>
            <p:cNvSpPr/>
            <p:nvPr/>
          </p:nvSpPr>
          <p:spPr>
            <a:xfrm>
              <a:off x="4426802" y="3722097"/>
              <a:ext cx="88927" cy="11146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 name="Ellipse 44"/>
            <p:cNvSpPr/>
            <p:nvPr/>
          </p:nvSpPr>
          <p:spPr>
            <a:xfrm>
              <a:off x="6819759" y="3197309"/>
              <a:ext cx="92971" cy="10681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pic>
        <p:nvPicPr>
          <p:cNvPr id="1026" name="Picture 2"/>
          <p:cNvPicPr>
            <a:picLocks noChangeAspect="1" noChangeArrowheads="1"/>
          </p:cNvPicPr>
          <p:nvPr/>
        </p:nvPicPr>
        <p:blipFill>
          <a:blip r:embed="rId6" cstate="email"/>
          <a:srcRect/>
          <a:stretch>
            <a:fillRect/>
          </a:stretch>
        </p:blipFill>
        <p:spPr bwMode="auto">
          <a:xfrm>
            <a:off x="1504028" y="3995653"/>
            <a:ext cx="3773043" cy="1447459"/>
          </a:xfrm>
          <a:prstGeom prst="rect">
            <a:avLst/>
          </a:prstGeom>
          <a:noFill/>
          <a:ln w="9525">
            <a:noFill/>
            <a:miter lim="800000"/>
            <a:headEnd/>
            <a:tailEnd/>
          </a:ln>
        </p:spPr>
      </p:pic>
      <p:pic>
        <p:nvPicPr>
          <p:cNvPr id="25"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73050" y="1912112"/>
            <a:ext cx="1615711" cy="35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lèche droite 17"/>
          <p:cNvSpPr>
            <a:spLocks noChangeArrowheads="1"/>
          </p:cNvSpPr>
          <p:nvPr/>
        </p:nvSpPr>
        <p:spPr bwMode="auto">
          <a:xfrm rot="2498313">
            <a:off x="4916956" y="2617278"/>
            <a:ext cx="611275" cy="493713"/>
          </a:xfrm>
          <a:prstGeom prst="rightArrow">
            <a:avLst>
              <a:gd name="adj1" fmla="val 50000"/>
              <a:gd name="adj2" fmla="val 50003"/>
            </a:avLst>
          </a:prstGeom>
          <a:solidFill>
            <a:srgbClr val="BF4B36"/>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solidFill>
                <a:schemeClr val="lt1"/>
              </a:solidFill>
              <a:latin typeface="+mn-lt"/>
              <a:ea typeface="+mn-ea"/>
            </a:endParaRPr>
          </a:p>
        </p:txBody>
      </p:sp>
      <p:sp>
        <p:nvSpPr>
          <p:cNvPr id="3" name="Espace réservé du pied de page 2"/>
          <p:cNvSpPr>
            <a:spLocks noGrp="1"/>
          </p:cNvSpPr>
          <p:nvPr>
            <p:ph type="ftr" idx="11"/>
          </p:nvPr>
        </p:nvSpPr>
        <p:spPr/>
        <p:txBody>
          <a:bodyPr/>
          <a:lstStyle/>
          <a:p>
            <a:pPr>
              <a:defRPr/>
            </a:pPr>
            <a:r>
              <a:rPr lang="fr-FR" smtClean="0"/>
              <a:t>JM Rodrigues JIAE Saint Etienne 16 mai 2014</a:t>
            </a:r>
            <a:endParaRPr lang="en-GB"/>
          </a:p>
        </p:txBody>
      </p:sp>
      <p:sp>
        <p:nvSpPr>
          <p:cNvPr id="4" name="Espace réservé du numéro de diapositive 3"/>
          <p:cNvSpPr>
            <a:spLocks noGrp="1"/>
          </p:cNvSpPr>
          <p:nvPr>
            <p:ph type="sldNum" idx="12"/>
          </p:nvPr>
        </p:nvSpPr>
        <p:spPr/>
        <p:txBody>
          <a:bodyPr/>
          <a:lstStyle/>
          <a:p>
            <a:pPr>
              <a:defRPr/>
            </a:pPr>
            <a:fld id="{87E7C0A1-C1B9-4BEC-A0EB-2A6659B9D565}" type="slidenum">
              <a:rPr lang="en-GB" smtClean="0"/>
              <a:pPr>
                <a:defRPr/>
              </a:pPr>
              <a:t>37</a:t>
            </a:fld>
            <a:endParaRPr lang="en-GB"/>
          </a:p>
        </p:txBody>
      </p:sp>
    </p:spTree>
    <p:extLst>
      <p:ext uri="{BB962C8B-B14F-4D97-AF65-F5344CB8AC3E}">
        <p14:creationId xmlns:p14="http://schemas.microsoft.com/office/powerpoint/2010/main" val="24120657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EHR4CR Platform</a:t>
            </a:r>
            <a:endParaRPr lang="fr-FR"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87E7C0A1-C1B9-4BEC-A0EB-2A6659B9D565}" type="slidenum">
              <a:rPr lang="en-GB" smtClean="0"/>
              <a:pPr>
                <a:defRPr/>
              </a:pPr>
              <a:t>38</a:t>
            </a:fld>
            <a:endParaRPr lang="en-GB"/>
          </a:p>
        </p:txBody>
      </p:sp>
      <p:pic>
        <p:nvPicPr>
          <p:cNvPr id="48130" name="Picture 2"/>
          <p:cNvPicPr>
            <a:picLocks noGrp="1" noChangeAspect="1" noChangeArrowheads="1"/>
          </p:cNvPicPr>
          <p:nvPr>
            <p:ph idx="1"/>
          </p:nvPr>
        </p:nvPicPr>
        <p:blipFill>
          <a:blip r:embed="rId2"/>
          <a:srcRect/>
          <a:stretch>
            <a:fillRect/>
          </a:stretch>
        </p:blipFill>
        <p:spPr bwMode="auto">
          <a:xfrm>
            <a:off x="1187450" y="1730780"/>
            <a:ext cx="7342188" cy="432354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8" y="430306"/>
            <a:ext cx="8509001" cy="1328644"/>
          </a:xfrm>
        </p:spPr>
        <p:txBody>
          <a:bodyPr>
            <a:noAutofit/>
          </a:bodyPr>
          <a:lstStyle/>
          <a:p>
            <a:r>
              <a:rPr lang="fr-FR" sz="2400" dirty="0"/>
              <a:t/>
            </a:r>
            <a:br>
              <a:rPr lang="fr-FR" sz="2400" dirty="0"/>
            </a:br>
            <a:r>
              <a:rPr lang="fr-FR" sz="3200" dirty="0" smtClean="0"/>
              <a:t/>
            </a:r>
            <a:br>
              <a:rPr lang="fr-FR" sz="3200" dirty="0" smtClean="0"/>
            </a:br>
            <a:r>
              <a:rPr lang="fr-FR" sz="3200" dirty="0" smtClean="0"/>
              <a:t>SHN Réseau d’excellence</a:t>
            </a:r>
            <a:r>
              <a:rPr lang="fr-FR" sz="2400" dirty="0" smtClean="0"/>
              <a:t> </a:t>
            </a:r>
            <a:br>
              <a:rPr lang="fr-FR" sz="2400" dirty="0" smtClean="0"/>
            </a:br>
            <a:r>
              <a:rPr lang="fr-FR" sz="2400" dirty="0" smtClean="0"/>
              <a:t>Réconcilier </a:t>
            </a:r>
            <a:r>
              <a:rPr lang="fr-FR" sz="2400" dirty="0" smtClean="0"/>
              <a:t>Terminologie et Modèle d’Information par Ontologie </a:t>
            </a:r>
            <a:r>
              <a:rPr lang="fr-FR" sz="2400" dirty="0" smtClean="0"/>
              <a:t>:</a:t>
            </a:r>
            <a:endParaRPr lang="fr-FR" sz="2400" dirty="0"/>
          </a:p>
        </p:txBody>
      </p:sp>
      <p:pic>
        <p:nvPicPr>
          <p:cNvPr id="4" name="Imagen 2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60517" y="1758950"/>
            <a:ext cx="5222965" cy="4349750"/>
          </a:xfrm>
          <a:prstGeom prst="rect">
            <a:avLst/>
          </a:prstGeom>
          <a:noFill/>
          <a:ln>
            <a:noFill/>
          </a:ln>
        </p:spPr>
      </p:pic>
      <p:pic>
        <p:nvPicPr>
          <p:cNvPr id="5"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6479063" y="1758950"/>
            <a:ext cx="2355655" cy="1428003"/>
          </a:xfrm>
          <a:prstGeom prst="rect">
            <a:avLst/>
          </a:prstGeom>
          <a:noFill/>
          <a:ln>
            <a:noFill/>
          </a:ln>
        </p:spPr>
      </p:pic>
      <p:sp>
        <p:nvSpPr>
          <p:cNvPr id="3" name="Espace réservé du pied de page 2"/>
          <p:cNvSpPr>
            <a:spLocks noGrp="1"/>
          </p:cNvSpPr>
          <p:nvPr>
            <p:ph type="ftr" idx="11"/>
          </p:nvPr>
        </p:nvSpPr>
        <p:spPr/>
        <p:txBody>
          <a:bodyPr/>
          <a:lstStyle/>
          <a:p>
            <a:pPr>
              <a:defRPr/>
            </a:pPr>
            <a:r>
              <a:rPr lang="fr-FR" smtClean="0"/>
              <a:t>JM Rodrigues JIAE Saint Etienne 16 mai 2014</a:t>
            </a:r>
            <a:endParaRPr lang="en-GB"/>
          </a:p>
        </p:txBody>
      </p:sp>
      <p:sp>
        <p:nvSpPr>
          <p:cNvPr id="6" name="Espace réservé du numéro de diapositive 5"/>
          <p:cNvSpPr>
            <a:spLocks noGrp="1"/>
          </p:cNvSpPr>
          <p:nvPr>
            <p:ph type="sldNum" idx="12"/>
          </p:nvPr>
        </p:nvSpPr>
        <p:spPr/>
        <p:txBody>
          <a:bodyPr/>
          <a:lstStyle/>
          <a:p>
            <a:pPr>
              <a:defRPr/>
            </a:pPr>
            <a:fld id="{87E7C0A1-C1B9-4BEC-A0EB-2A6659B9D565}" type="slidenum">
              <a:rPr lang="en-GB" smtClean="0"/>
              <a:pPr>
                <a:defRPr/>
              </a:pPr>
              <a:t>39</a:t>
            </a:fld>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err="1" smtClean="0"/>
              <a:t>Interoperabilité</a:t>
            </a:r>
            <a:r>
              <a:rPr lang="fr-FR" sz="2800" dirty="0" smtClean="0"/>
              <a:t> Sémantique </a:t>
            </a:r>
            <a:r>
              <a:rPr lang="fr-FR" sz="2800" dirty="0" err="1" smtClean="0"/>
              <a:t>Definition</a:t>
            </a:r>
            <a:r>
              <a:rPr lang="fr-FR" sz="2800" dirty="0" smtClean="0"/>
              <a:t> 1</a:t>
            </a:r>
            <a:endParaRPr lang="fr-FR" sz="2800" dirty="0"/>
          </a:p>
        </p:txBody>
      </p:sp>
      <p:sp>
        <p:nvSpPr>
          <p:cNvPr id="3" name="Espace réservé du contenu 2"/>
          <p:cNvSpPr>
            <a:spLocks noGrp="1"/>
          </p:cNvSpPr>
          <p:nvPr>
            <p:ph idx="1"/>
          </p:nvPr>
        </p:nvSpPr>
        <p:spPr/>
        <p:txBody>
          <a:bodyPr/>
          <a:lstStyle/>
          <a:p>
            <a:r>
              <a:rPr lang="en-GB" dirty="0" smtClean="0"/>
              <a:t> </a:t>
            </a:r>
            <a:endParaRPr lang="fr-FR" dirty="0" smtClean="0"/>
          </a:p>
          <a:p>
            <a:r>
              <a:rPr lang="en-GB" dirty="0" smtClean="0"/>
              <a:t>	</a:t>
            </a:r>
            <a:r>
              <a:rPr lang="en-GB" b="1" dirty="0" smtClean="0"/>
              <a:t>Level 1</a:t>
            </a:r>
            <a:r>
              <a:rPr lang="en-GB" dirty="0" smtClean="0"/>
              <a:t>: 	no semantic interoperability (only technical or structural interoperability)</a:t>
            </a:r>
            <a:endParaRPr lang="fr-FR" dirty="0" smtClean="0"/>
          </a:p>
          <a:p>
            <a:r>
              <a:rPr lang="en-GB" dirty="0" smtClean="0"/>
              <a:t>	</a:t>
            </a:r>
            <a:r>
              <a:rPr lang="en-GB" b="1" dirty="0" smtClean="0"/>
              <a:t>Level 2</a:t>
            </a:r>
            <a:r>
              <a:rPr lang="en-GB" dirty="0" smtClean="0"/>
              <a:t>: 	intermediate interoperability (partial exchange of meaning)</a:t>
            </a:r>
            <a:endParaRPr lang="fr-FR" dirty="0" smtClean="0"/>
          </a:p>
          <a:p>
            <a:r>
              <a:rPr lang="en-GB" dirty="0" smtClean="0"/>
              <a:t>	</a:t>
            </a:r>
            <a:r>
              <a:rPr lang="en-GB" b="1" dirty="0" smtClean="0"/>
              <a:t>Level 3</a:t>
            </a:r>
            <a:r>
              <a:rPr lang="en-GB" dirty="0" smtClean="0"/>
              <a:t>: 	fully sharable semantic interoperability, or co-operability</a:t>
            </a:r>
            <a:endParaRPr lang="fr-FR" dirty="0" smtClean="0"/>
          </a:p>
          <a:p>
            <a:pPr>
              <a:buNone/>
            </a:pPr>
            <a:r>
              <a:rPr lang="en-GB" dirty="0" smtClean="0"/>
              <a:t> </a:t>
            </a:r>
            <a:endParaRPr lang="fr-FR" dirty="0" smtClean="0"/>
          </a:p>
          <a:p>
            <a:endParaRPr lang="fr-FR"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3 DPI présentant la même information de façon différente </a:t>
            </a:r>
            <a:r>
              <a:rPr lang="fr-FR" sz="2800" smtClean="0"/>
              <a:t>avec </a:t>
            </a:r>
            <a:r>
              <a:rPr lang="fr-FR" sz="2800" smtClean="0"/>
              <a:t>annotations OWL DL: </a:t>
            </a:r>
            <a:r>
              <a:rPr lang="fr-FR" sz="2800" dirty="0" smtClean="0"/>
              <a:t>suspicion insuffisance cardiaque</a:t>
            </a:r>
            <a:endParaRPr lang="fr-FR" sz="2800"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87E7C0A1-C1B9-4BEC-A0EB-2A6659B9D565}" type="slidenum">
              <a:rPr lang="en-GB" smtClean="0"/>
              <a:pPr>
                <a:defRPr/>
              </a:pPr>
              <a:t>40</a:t>
            </a:fld>
            <a:endParaRPr lang="en-GB"/>
          </a:p>
        </p:txBody>
      </p:sp>
      <p:pic>
        <p:nvPicPr>
          <p:cNvPr id="6" name="Grafik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480" y="1643050"/>
            <a:ext cx="6290666" cy="43846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Shn</a:t>
            </a:r>
            <a:r>
              <a:rPr lang="fr-FR" dirty="0" smtClean="0"/>
              <a:t> </a:t>
            </a:r>
            <a:r>
              <a:rPr lang="fr-FR" dirty="0" err="1" smtClean="0"/>
              <a:t>NoE</a:t>
            </a:r>
            <a:r>
              <a:rPr lang="fr-FR" dirty="0" smtClean="0"/>
              <a:t> model</a:t>
            </a:r>
            <a:endParaRPr lang="fr-FR"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87E7C0A1-C1B9-4BEC-A0EB-2A6659B9D565}" type="slidenum">
              <a:rPr lang="en-GB" smtClean="0"/>
              <a:pPr>
                <a:defRPr/>
              </a:pPr>
              <a:t>41</a:t>
            </a:fld>
            <a:endParaRPr lang="en-GB"/>
          </a:p>
        </p:txBody>
      </p:sp>
      <p:pic>
        <p:nvPicPr>
          <p:cNvPr id="2050" name="Picture 2"/>
          <p:cNvPicPr>
            <a:picLocks noGrp="1" noChangeAspect="1" noChangeArrowheads="1"/>
          </p:cNvPicPr>
          <p:nvPr>
            <p:ph idx="1"/>
          </p:nvPr>
        </p:nvPicPr>
        <p:blipFill>
          <a:blip r:embed="rId2"/>
          <a:srcRect/>
          <a:stretch>
            <a:fillRect/>
          </a:stretch>
        </p:blipFill>
        <p:spPr bwMode="auto">
          <a:xfrm>
            <a:off x="1142976" y="1714488"/>
            <a:ext cx="7072362" cy="428628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GB" sz="2000" dirty="0" smtClean="0">
                <a:latin typeface="Times New Roman" pitchFamily="18" charset="0"/>
                <a:cs typeface="Times New Roman" pitchFamily="18" charset="0"/>
              </a:rPr>
              <a:t>Plan </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en-GB" sz="2000" dirty="0" smtClean="0">
              <a:latin typeface="Times New Roman" pitchFamily="18" charset="0"/>
            </a:endParaRPr>
          </a:p>
        </p:txBody>
      </p:sp>
      <p:sp>
        <p:nvSpPr>
          <p:cNvPr id="4099" name="Rectangle 3"/>
          <p:cNvSpPr>
            <a:spLocks noGrp="1" noChangeArrowheads="1"/>
          </p:cNvSpPr>
          <p:nvPr>
            <p:ph type="body" idx="1"/>
          </p:nvPr>
        </p:nvSpPr>
        <p:spPr/>
        <p:txBody>
          <a:bodyPr/>
          <a:lstStyle/>
          <a:p>
            <a:pPr marL="381000" indent="-381000" eaLnBrk="1" hangingPunct="1">
              <a:buFont typeface="Wingdings" pitchFamily="2" charset="2"/>
              <a:buNone/>
            </a:pPr>
            <a:r>
              <a:rPr lang="en-GB" dirty="0" smtClean="0">
                <a:solidFill>
                  <a:schemeClr val="accent6">
                    <a:lumMod val="50000"/>
                  </a:schemeClr>
                </a:solidFill>
              </a:rPr>
              <a:t>1 </a:t>
            </a:r>
            <a:r>
              <a:rPr lang="fr-FR" dirty="0" err="1" smtClean="0">
                <a:solidFill>
                  <a:schemeClr val="accent6">
                    <a:lumMod val="50000"/>
                  </a:schemeClr>
                </a:solidFill>
              </a:rPr>
              <a:t>Inter-opérabilité</a:t>
            </a:r>
            <a:r>
              <a:rPr lang="fr-FR" dirty="0" smtClean="0">
                <a:solidFill>
                  <a:schemeClr val="accent6">
                    <a:lumMod val="50000"/>
                  </a:schemeClr>
                </a:solidFill>
              </a:rPr>
              <a:t> et </a:t>
            </a:r>
            <a:r>
              <a:rPr lang="fr-FR" dirty="0" err="1" smtClean="0">
                <a:solidFill>
                  <a:schemeClr val="accent6">
                    <a:lumMod val="50000"/>
                  </a:schemeClr>
                </a:solidFill>
              </a:rPr>
              <a:t>Inter-opérabilité</a:t>
            </a:r>
            <a:r>
              <a:rPr lang="fr-FR" dirty="0" smtClean="0">
                <a:solidFill>
                  <a:schemeClr val="accent6">
                    <a:lumMod val="50000"/>
                  </a:schemeClr>
                </a:solidFill>
              </a:rPr>
              <a:t> sémantique </a:t>
            </a:r>
          </a:p>
          <a:p>
            <a:pPr marL="381000" indent="-381000" eaLnBrk="1" hangingPunct="1">
              <a:buFont typeface="Wingdings" pitchFamily="2" charset="2"/>
              <a:buNone/>
            </a:pPr>
            <a:r>
              <a:rPr lang="fr-FR" dirty="0" smtClean="0"/>
              <a:t>2 Terminologies et Ontologies </a:t>
            </a:r>
          </a:p>
          <a:p>
            <a:pPr marL="381000" indent="-381000" eaLnBrk="1" hangingPunct="1">
              <a:buFont typeface="Wingdings" pitchFamily="2" charset="2"/>
              <a:buNone/>
            </a:pPr>
            <a:endParaRPr lang="fr-FR" dirty="0" smtClean="0"/>
          </a:p>
          <a:p>
            <a:pPr marL="381000" indent="-381000" eaLnBrk="1" hangingPunct="1">
              <a:buFont typeface="Wingdings" pitchFamily="2" charset="2"/>
              <a:buNone/>
            </a:pPr>
            <a:r>
              <a:rPr lang="fr-FR" dirty="0" smtClean="0">
                <a:solidFill>
                  <a:srgbClr val="FF0000"/>
                </a:solidFill>
              </a:rPr>
              <a:t>3 Projets de recherche</a:t>
            </a:r>
          </a:p>
          <a:p>
            <a:pPr marL="381000" indent="-381000" eaLnBrk="1" hangingPunct="1">
              <a:buFont typeface="Wingdings" pitchFamily="2" charset="2"/>
              <a:buNone/>
            </a:pPr>
            <a:r>
              <a:rPr lang="fr-FR" dirty="0" smtClean="0">
                <a:solidFill>
                  <a:srgbClr val="FF0000"/>
                </a:solidFill>
              </a:rPr>
              <a:t>	</a:t>
            </a:r>
            <a:r>
              <a:rPr lang="fr-FR" dirty="0" smtClean="0">
                <a:solidFill>
                  <a:schemeClr val="accent6">
                    <a:lumMod val="50000"/>
                  </a:schemeClr>
                </a:solidFill>
              </a:rPr>
              <a:t>-Internationaux (WHO,IHTSDO</a:t>
            </a:r>
            <a:r>
              <a:rPr lang="fr-FR" dirty="0" smtClean="0">
                <a:solidFill>
                  <a:srgbClr val="FF0000"/>
                </a:solidFill>
              </a:rPr>
              <a:t>)</a:t>
            </a:r>
          </a:p>
          <a:p>
            <a:pPr marL="381000" indent="-381000" eaLnBrk="1" hangingPunct="1">
              <a:buFont typeface="Wingdings" pitchFamily="2" charset="2"/>
              <a:buNone/>
            </a:pPr>
            <a:r>
              <a:rPr lang="fr-FR" dirty="0" smtClean="0">
                <a:solidFill>
                  <a:srgbClr val="FF0000"/>
                </a:solidFill>
              </a:rPr>
              <a:t>	</a:t>
            </a:r>
            <a:r>
              <a:rPr lang="fr-FR" dirty="0" smtClean="0">
                <a:solidFill>
                  <a:schemeClr val="accent6">
                    <a:lumMod val="50000"/>
                  </a:schemeClr>
                </a:solidFill>
              </a:rPr>
              <a:t>-Européens(EHR4CR, SHN)</a:t>
            </a:r>
          </a:p>
          <a:p>
            <a:pPr marL="381000" indent="-381000" eaLnBrk="1" hangingPunct="1">
              <a:buFont typeface="Wingdings" pitchFamily="2" charset="2"/>
              <a:buNone/>
            </a:pPr>
            <a:r>
              <a:rPr lang="fr-FR" dirty="0" smtClean="0">
                <a:solidFill>
                  <a:schemeClr val="accent6">
                    <a:lumMod val="50000"/>
                  </a:schemeClr>
                </a:solidFill>
              </a:rPr>
              <a:t>	</a:t>
            </a:r>
            <a:r>
              <a:rPr lang="fr-FR" dirty="0" smtClean="0">
                <a:solidFill>
                  <a:srgbClr val="FF0000"/>
                </a:solidFill>
              </a:rPr>
              <a:t>-Français (</a:t>
            </a:r>
            <a:r>
              <a:rPr lang="fr-FR" dirty="0" err="1" smtClean="0">
                <a:solidFill>
                  <a:srgbClr val="FF0000"/>
                </a:solidFill>
              </a:rPr>
              <a:t>InterStis</a:t>
            </a:r>
            <a:r>
              <a:rPr lang="fr-FR" dirty="0" smtClean="0">
                <a:solidFill>
                  <a:srgbClr val="FF0000"/>
                </a:solidFill>
              </a:rPr>
              <a:t>, </a:t>
            </a:r>
            <a:r>
              <a:rPr lang="fr-FR" dirty="0" err="1" smtClean="0">
                <a:solidFill>
                  <a:srgbClr val="FF0000"/>
                </a:solidFill>
              </a:rPr>
              <a:t>TerSan</a:t>
            </a:r>
            <a:r>
              <a:rPr lang="fr-FR" dirty="0" smtClean="0">
                <a:solidFill>
                  <a:schemeClr val="accent6">
                    <a:lumMod val="50000"/>
                  </a:schemeClr>
                </a:solidFill>
              </a:rPr>
              <a:t>)</a:t>
            </a:r>
          </a:p>
        </p:txBody>
      </p:sp>
      <p:sp>
        <p:nvSpPr>
          <p:cNvPr id="4" name="Espace réservé du numéro de diapositive 3"/>
          <p:cNvSpPr>
            <a:spLocks noGrp="1"/>
          </p:cNvSpPr>
          <p:nvPr>
            <p:ph type="sldNum" idx="12"/>
          </p:nvPr>
        </p:nvSpPr>
        <p:spPr/>
        <p:txBody>
          <a:bodyPr/>
          <a:lstStyle/>
          <a:p>
            <a:pPr>
              <a:defRPr/>
            </a:pPr>
            <a:fld id="{7F3F3523-6C10-4098-AB4D-C8C6D2576347}" type="slidenum">
              <a:rPr lang="en-GB" smtClean="0"/>
              <a:pPr>
                <a:defRPr/>
              </a:pPr>
              <a:t>42</a:t>
            </a:fld>
            <a:endParaRPr lang="en-GB"/>
          </a:p>
        </p:txBody>
      </p:sp>
      <p:sp>
        <p:nvSpPr>
          <p:cNvPr id="5" name="Espace réservé du pied de page 4"/>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lides Bio&amp;Santé-2.jpg"/>
          <p:cNvPicPr>
            <a:picLocks noChangeAspect="1"/>
          </p:cNvPicPr>
          <p:nvPr/>
        </p:nvPicPr>
        <p:blipFill>
          <a:blip r:embed="rId3"/>
          <a:srcRect/>
          <a:stretch>
            <a:fillRect/>
          </a:stretch>
        </p:blipFill>
        <p:spPr bwMode="auto">
          <a:xfrm>
            <a:off x="-900113" y="0"/>
            <a:ext cx="10044113" cy="6858000"/>
          </a:xfrm>
          <a:prstGeom prst="rect">
            <a:avLst/>
          </a:prstGeom>
          <a:noFill/>
          <a:ln w="9525">
            <a:noFill/>
            <a:miter lim="800000"/>
            <a:headEnd/>
            <a:tailEnd/>
          </a:ln>
        </p:spPr>
      </p:pic>
      <p:sp>
        <p:nvSpPr>
          <p:cNvPr id="3075" name="Footer Placeholder 4"/>
          <p:cNvSpPr>
            <a:spLocks noGrp="1"/>
          </p:cNvSpPr>
          <p:nvPr>
            <p:ph type="ftr" sz="quarter" idx="11"/>
          </p:nvPr>
        </p:nvSpPr>
        <p:spPr bwMode="auto">
          <a:noFill/>
          <a:ln>
            <a:miter lim="800000"/>
            <a:headEnd/>
            <a:tailEnd/>
          </a:ln>
        </p:spPr>
        <p:txBody>
          <a:bodyPr/>
          <a:lstStyle/>
          <a:p>
            <a:r>
              <a:rPr lang="fr-FR" smtClean="0"/>
              <a:t>JM Rodrigues JIAE Saint Etienne 16 mai 2014</a:t>
            </a:r>
          </a:p>
        </p:txBody>
      </p:sp>
      <p:sp>
        <p:nvSpPr>
          <p:cNvPr id="3076" name="Slide Number Placeholder 5"/>
          <p:cNvSpPr>
            <a:spLocks noGrp="1"/>
          </p:cNvSpPr>
          <p:nvPr>
            <p:ph type="sldNum" sz="quarter" idx="12"/>
          </p:nvPr>
        </p:nvSpPr>
        <p:spPr bwMode="auto">
          <a:noFill/>
          <a:ln>
            <a:miter lim="800000"/>
            <a:headEnd/>
            <a:tailEnd/>
          </a:ln>
        </p:spPr>
        <p:txBody>
          <a:bodyPr/>
          <a:lstStyle/>
          <a:p>
            <a:fld id="{71A778EC-6FC3-4C8F-9037-92CC9149D2B8}" type="slidenum">
              <a:rPr lang="en-US" smtClean="0"/>
              <a:pPr/>
              <a:t>43</a:t>
            </a:fld>
            <a:endParaRPr lang="en-US" smtClean="0"/>
          </a:p>
        </p:txBody>
      </p:sp>
      <p:sp>
        <p:nvSpPr>
          <p:cNvPr id="3077" name="Titre 1"/>
          <p:cNvSpPr>
            <a:spLocks/>
          </p:cNvSpPr>
          <p:nvPr/>
        </p:nvSpPr>
        <p:spPr bwMode="auto">
          <a:xfrm>
            <a:off x="531813" y="180975"/>
            <a:ext cx="8612187" cy="1038225"/>
          </a:xfrm>
          <a:prstGeom prst="rect">
            <a:avLst/>
          </a:prstGeom>
          <a:noFill/>
          <a:ln w="9525">
            <a:noFill/>
            <a:miter lim="800000"/>
            <a:headEnd/>
            <a:tailEnd/>
          </a:ln>
        </p:spPr>
        <p:txBody>
          <a:bodyPr anchor="ctr"/>
          <a:lstStyle/>
          <a:p>
            <a:r>
              <a:rPr lang="fr-FR" sz="2800" b="1">
                <a:solidFill>
                  <a:srgbClr val="339933"/>
                </a:solidFill>
              </a:rPr>
              <a:t>Inter</a:t>
            </a:r>
            <a:r>
              <a:rPr lang="fr-FR" sz="2800">
                <a:solidFill>
                  <a:srgbClr val="339933"/>
                </a:solidFill>
              </a:rPr>
              <a:t>opérabilité </a:t>
            </a:r>
            <a:r>
              <a:rPr lang="fr-FR" sz="2800" b="1">
                <a:solidFill>
                  <a:srgbClr val="339933"/>
                </a:solidFill>
              </a:rPr>
              <a:t>S</a:t>
            </a:r>
            <a:r>
              <a:rPr lang="fr-FR" sz="2800">
                <a:solidFill>
                  <a:srgbClr val="339933"/>
                </a:solidFill>
              </a:rPr>
              <a:t>émantiques des </a:t>
            </a:r>
            <a:r>
              <a:rPr lang="fr-FR" sz="2800" b="1">
                <a:solidFill>
                  <a:srgbClr val="339933"/>
                </a:solidFill>
              </a:rPr>
              <a:t>T</a:t>
            </a:r>
            <a:r>
              <a:rPr lang="fr-FR" sz="2800">
                <a:solidFill>
                  <a:srgbClr val="339933"/>
                </a:solidFill>
              </a:rPr>
              <a:t>erminologies dans les systèmes d’</a:t>
            </a:r>
            <a:r>
              <a:rPr lang="fr-FR" sz="2800" b="1">
                <a:solidFill>
                  <a:srgbClr val="339933"/>
                </a:solidFill>
              </a:rPr>
              <a:t>I</a:t>
            </a:r>
            <a:r>
              <a:rPr lang="fr-FR" sz="2800">
                <a:solidFill>
                  <a:srgbClr val="339933"/>
                </a:solidFill>
              </a:rPr>
              <a:t>nformation de </a:t>
            </a:r>
            <a:r>
              <a:rPr lang="fr-FR" sz="2800" b="1">
                <a:solidFill>
                  <a:srgbClr val="339933"/>
                </a:solidFill>
              </a:rPr>
              <a:t>S</a:t>
            </a:r>
            <a:r>
              <a:rPr lang="fr-FR" sz="2800">
                <a:solidFill>
                  <a:srgbClr val="339933"/>
                </a:solidFill>
              </a:rPr>
              <a:t>anté français</a:t>
            </a:r>
          </a:p>
        </p:txBody>
      </p:sp>
      <p:sp>
        <p:nvSpPr>
          <p:cNvPr id="3078" name="Espace réservé du contenu 2"/>
          <p:cNvSpPr>
            <a:spLocks/>
          </p:cNvSpPr>
          <p:nvPr/>
        </p:nvSpPr>
        <p:spPr bwMode="auto">
          <a:xfrm>
            <a:off x="531813" y="1412875"/>
            <a:ext cx="7712075" cy="4476750"/>
          </a:xfrm>
          <a:prstGeom prst="rect">
            <a:avLst/>
          </a:prstGeom>
          <a:noFill/>
          <a:ln w="9525">
            <a:noFill/>
            <a:miter lim="800000"/>
            <a:headEnd/>
            <a:tailEnd/>
          </a:ln>
        </p:spPr>
        <p:txBody>
          <a:bodyPr/>
          <a:lstStyle/>
          <a:p>
            <a:pPr marL="342900" indent="-342900" algn="l">
              <a:spcBef>
                <a:spcPct val="20000"/>
              </a:spcBef>
              <a:buFont typeface="Arial" charset="0"/>
              <a:buChar char="•"/>
              <a:defRPr/>
            </a:pPr>
            <a:r>
              <a:rPr lang="fr-FR" sz="2000" dirty="0">
                <a:solidFill>
                  <a:schemeClr val="tx1"/>
                </a:solidFill>
                <a:latin typeface="Calibri" pitchFamily="34" charset="0"/>
              </a:rPr>
              <a:t>Quoi?</a:t>
            </a:r>
          </a:p>
          <a:p>
            <a:pPr marL="742950" lvl="1" indent="-285750" algn="l">
              <a:spcBef>
                <a:spcPct val="20000"/>
              </a:spcBef>
              <a:buFont typeface="Arial" charset="0"/>
              <a:buChar char="–"/>
              <a:defRPr/>
            </a:pPr>
            <a:r>
              <a:rPr lang="fr-FR" sz="1600" dirty="0">
                <a:solidFill>
                  <a:schemeClr val="tx1"/>
                </a:solidFill>
                <a:latin typeface="Calibri" pitchFamily="34" charset="0"/>
              </a:rPr>
              <a:t>Un Serveur de Terminologie Multi-Sources (STMS)</a:t>
            </a:r>
          </a:p>
          <a:p>
            <a:pPr marL="1209675" lvl="2" indent="-295275" algn="l">
              <a:spcBef>
                <a:spcPct val="20000"/>
              </a:spcBef>
              <a:buFont typeface="Arial" pitchFamily="34" charset="0"/>
              <a:buChar char="•"/>
              <a:defRPr/>
            </a:pPr>
            <a:r>
              <a:rPr lang="fr-FR" sz="1600" dirty="0">
                <a:solidFill>
                  <a:schemeClr val="tx1"/>
                </a:solidFill>
                <a:latin typeface="+mn-lt"/>
              </a:rPr>
              <a:t>Rendre interopérable les principales terminologies médicales : CIM10, SNOMED 3.5, CCAM, CISP et </a:t>
            </a:r>
            <a:r>
              <a:rPr lang="fr-FR" sz="1600" dirty="0" err="1">
                <a:solidFill>
                  <a:schemeClr val="tx1"/>
                </a:solidFill>
                <a:latin typeface="+mn-lt"/>
              </a:rPr>
              <a:t>MeSH</a:t>
            </a:r>
            <a:endParaRPr lang="fr-FR" sz="1600" dirty="0">
              <a:solidFill>
                <a:schemeClr val="tx1"/>
              </a:solidFill>
              <a:latin typeface="+mn-lt"/>
            </a:endParaRPr>
          </a:p>
          <a:p>
            <a:pPr marL="1209675" lvl="2" indent="-295275" algn="l">
              <a:spcBef>
                <a:spcPct val="20000"/>
              </a:spcBef>
              <a:buFont typeface="Arial" pitchFamily="34" charset="0"/>
              <a:buChar char="•"/>
              <a:defRPr/>
            </a:pPr>
            <a:r>
              <a:rPr lang="fr-FR" sz="1600" dirty="0">
                <a:solidFill>
                  <a:schemeClr val="tx1"/>
                </a:solidFill>
                <a:latin typeface="+mn-lt"/>
              </a:rPr>
              <a:t>Un service pérenne, géré par un consortium, et mis à la disposition des différents acteurs de la santé privés et  publiques</a:t>
            </a:r>
          </a:p>
          <a:p>
            <a:pPr marL="1209675" lvl="2" indent="-295275" algn="l">
              <a:spcBef>
                <a:spcPct val="20000"/>
              </a:spcBef>
              <a:buFont typeface="Arial" pitchFamily="34" charset="0"/>
              <a:buChar char="•"/>
              <a:defRPr/>
            </a:pPr>
            <a:r>
              <a:rPr lang="fr-FR" sz="1600" dirty="0">
                <a:solidFill>
                  <a:schemeClr val="tx1"/>
                </a:solidFill>
                <a:latin typeface="+mn-lt"/>
              </a:rPr>
              <a:t>Un composant pour des services d’indexation et d’accès à l’information de santé médicale et pharmacologique</a:t>
            </a:r>
          </a:p>
          <a:p>
            <a:pPr marL="1209675" lvl="2" indent="-295275" algn="l">
              <a:spcBef>
                <a:spcPct val="20000"/>
              </a:spcBef>
              <a:buFont typeface="Arial" pitchFamily="34" charset="0"/>
              <a:buChar char="•"/>
              <a:defRPr/>
            </a:pPr>
            <a:endParaRPr lang="fr-FR" sz="700" dirty="0">
              <a:solidFill>
                <a:schemeClr val="tx1"/>
              </a:solidFill>
              <a:latin typeface="Calibri" pitchFamily="34" charset="0"/>
            </a:endParaRPr>
          </a:p>
          <a:p>
            <a:pPr marL="342900" indent="-342900" algn="l">
              <a:spcBef>
                <a:spcPct val="20000"/>
              </a:spcBef>
              <a:buFont typeface="Arial" charset="0"/>
              <a:buChar char="•"/>
              <a:defRPr/>
            </a:pPr>
            <a:r>
              <a:rPr lang="fr-FR" sz="2000" dirty="0">
                <a:solidFill>
                  <a:schemeClr val="tx1"/>
                </a:solidFill>
                <a:latin typeface="Calibri" pitchFamily="34" charset="0"/>
              </a:rPr>
              <a:t>Pourquoi?</a:t>
            </a:r>
          </a:p>
          <a:p>
            <a:pPr marL="800100" lvl="1" indent="-342900" algn="l">
              <a:spcBef>
                <a:spcPct val="20000"/>
              </a:spcBef>
              <a:buFont typeface="Calibri" pitchFamily="34" charset="0"/>
              <a:buChar char="–"/>
              <a:defRPr/>
            </a:pPr>
            <a:r>
              <a:rPr lang="fr-FR" sz="1600" dirty="0">
                <a:solidFill>
                  <a:schemeClr val="tx1"/>
                </a:solidFill>
                <a:latin typeface="Calibri" pitchFamily="34" charset="0"/>
              </a:rPr>
              <a:t>Solutionner des problèmes d’accès et d’utilisation des terminologies</a:t>
            </a:r>
          </a:p>
          <a:p>
            <a:pPr marL="800100" lvl="1" indent="-342900" algn="l">
              <a:spcBef>
                <a:spcPct val="20000"/>
              </a:spcBef>
              <a:buFont typeface="Calibri" pitchFamily="34" charset="0"/>
              <a:buChar char="–"/>
              <a:defRPr/>
            </a:pPr>
            <a:endParaRPr lang="fr-FR" sz="400" dirty="0">
              <a:solidFill>
                <a:schemeClr val="tx1"/>
              </a:solidFill>
              <a:latin typeface="Calibri" pitchFamily="34" charset="0"/>
            </a:endParaRPr>
          </a:p>
          <a:p>
            <a:pPr marL="800100" lvl="1" indent="-342900" algn="l">
              <a:spcBef>
                <a:spcPct val="20000"/>
              </a:spcBef>
              <a:buFont typeface="Calibri" pitchFamily="34" charset="0"/>
              <a:buChar char="–"/>
              <a:defRPr/>
            </a:pPr>
            <a:endParaRPr lang="fr-FR" sz="400" dirty="0">
              <a:solidFill>
                <a:schemeClr val="tx1"/>
              </a:solidFill>
              <a:latin typeface="Calibri" pitchFamily="34" charset="0"/>
            </a:endParaRPr>
          </a:p>
          <a:p>
            <a:pPr marL="342900" indent="-342900" algn="l">
              <a:spcBef>
                <a:spcPct val="20000"/>
              </a:spcBef>
              <a:buFont typeface="Arial" charset="0"/>
              <a:buChar char="•"/>
              <a:defRPr/>
            </a:pPr>
            <a:r>
              <a:rPr lang="fr-FR" sz="2000" dirty="0">
                <a:solidFill>
                  <a:schemeClr val="tx1"/>
                </a:solidFill>
                <a:latin typeface="Calibri" pitchFamily="34" charset="0"/>
              </a:rPr>
              <a:t>Pour qui?</a:t>
            </a:r>
          </a:p>
          <a:p>
            <a:pPr marL="800100" lvl="2" indent="-342900" algn="l">
              <a:spcBef>
                <a:spcPct val="20000"/>
              </a:spcBef>
              <a:buFont typeface="Calibri" pitchFamily="34" charset="0"/>
              <a:buChar char="–"/>
              <a:defRPr/>
            </a:pPr>
            <a:r>
              <a:rPr lang="fr-FR" sz="1600" dirty="0">
                <a:solidFill>
                  <a:schemeClr val="tx1"/>
                </a:solidFill>
                <a:latin typeface="Calibri" pitchFamily="34" charset="0"/>
              </a:rPr>
              <a:t>Les professionnels de santé</a:t>
            </a:r>
          </a:p>
          <a:p>
            <a:pPr marL="800100" lvl="2" indent="-342900" algn="l">
              <a:spcBef>
                <a:spcPct val="20000"/>
              </a:spcBef>
              <a:buFont typeface="Calibri" pitchFamily="34" charset="0"/>
              <a:buChar char="–"/>
              <a:defRPr/>
            </a:pPr>
            <a:r>
              <a:rPr lang="fr-FR" sz="1600" dirty="0">
                <a:solidFill>
                  <a:schemeClr val="tx1"/>
                </a:solidFill>
                <a:latin typeface="Calibri" pitchFamily="34" charset="0"/>
              </a:rPr>
              <a:t>Les logiciels tierces (DP, DMP, Sites Web…)</a:t>
            </a:r>
          </a:p>
          <a:p>
            <a:pPr marL="800100" lvl="2" indent="-342900" algn="l">
              <a:spcBef>
                <a:spcPct val="20000"/>
              </a:spcBef>
              <a:buFont typeface="Calibri" pitchFamily="34" charset="0"/>
              <a:buChar char="–"/>
              <a:defRPr/>
            </a:pPr>
            <a:endParaRPr lang="fr-FR" sz="800" dirty="0">
              <a:solidFill>
                <a:schemeClr val="tx1"/>
              </a:solidFill>
              <a:latin typeface="Arial" charset="0"/>
            </a:endParaRPr>
          </a:p>
          <a:p>
            <a:pPr marL="342900" lvl="1" indent="-342900" algn="l">
              <a:spcBef>
                <a:spcPct val="20000"/>
              </a:spcBef>
              <a:defRPr/>
            </a:pPr>
            <a:r>
              <a:rPr lang="fr-FR" dirty="0">
                <a:solidFill>
                  <a:schemeClr val="tx1"/>
                </a:solidFill>
                <a:latin typeface="Arial" charset="0"/>
              </a:rPr>
              <a:t>                                       http://</a:t>
            </a:r>
            <a:r>
              <a:rPr lang="fr-FR" dirty="0" smtClean="0">
                <a:solidFill>
                  <a:schemeClr val="tx1"/>
                </a:solidFill>
                <a:latin typeface="Arial" charset="0"/>
              </a:rPr>
              <a:t>www.</a:t>
            </a:r>
            <a:r>
              <a:rPr lang="fr-FR" dirty="0" smtClean="0">
                <a:solidFill>
                  <a:schemeClr val="tx1"/>
                </a:solidFill>
              </a:rPr>
              <a:t>hetop.eu</a:t>
            </a:r>
            <a:endParaRPr lang="fr-FR"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fr-FR" dirty="0" err="1" smtClean="0"/>
              <a:t>InterStis</a:t>
            </a:r>
            <a:r>
              <a:rPr lang="fr-FR" dirty="0" smtClean="0"/>
              <a:t> /PTS</a:t>
            </a:r>
          </a:p>
        </p:txBody>
      </p:sp>
      <p:sp>
        <p:nvSpPr>
          <p:cNvPr id="7171" name="Rectangle 3"/>
          <p:cNvSpPr>
            <a:spLocks noGrp="1" noChangeArrowheads="1"/>
          </p:cNvSpPr>
          <p:nvPr>
            <p:ph type="body" idx="1"/>
          </p:nvPr>
        </p:nvSpPr>
        <p:spPr/>
        <p:txBody>
          <a:bodyPr>
            <a:normAutofit/>
          </a:bodyPr>
          <a:lstStyle/>
          <a:p>
            <a:pPr>
              <a:buNone/>
            </a:pPr>
            <a:endParaRPr lang="fr-FR" dirty="0" smtClean="0"/>
          </a:p>
          <a:p>
            <a:r>
              <a:rPr lang="fr-FR" dirty="0" smtClean="0"/>
              <a:t>Portail Terminologique de Santé</a:t>
            </a:r>
          </a:p>
          <a:p>
            <a:pPr lvl="1"/>
            <a:r>
              <a:rPr lang="fr-FR" dirty="0" smtClean="0"/>
              <a:t>Version bilingue URL : pts.chu-rouen.fr ; </a:t>
            </a:r>
          </a:p>
          <a:p>
            <a:pPr lvl="2"/>
            <a:r>
              <a:rPr lang="fr-FR" dirty="0" smtClean="0"/>
              <a:t>45 terminologies et ontologies</a:t>
            </a:r>
          </a:p>
          <a:p>
            <a:pPr lvl="1"/>
            <a:r>
              <a:rPr lang="fr-FR" dirty="0" smtClean="0"/>
              <a:t>Version </a:t>
            </a:r>
            <a:r>
              <a:rPr lang="fr-FR" dirty="0" err="1" smtClean="0"/>
              <a:t>interlingue</a:t>
            </a:r>
            <a:r>
              <a:rPr lang="fr-FR" dirty="0" smtClean="0"/>
              <a:t> URL : www.hetop.eu</a:t>
            </a:r>
          </a:p>
          <a:p>
            <a:pPr lvl="2"/>
            <a:r>
              <a:rPr lang="fr-FR" dirty="0" smtClean="0"/>
              <a:t>23 langues</a:t>
            </a:r>
          </a:p>
          <a:p>
            <a:pPr lvl="1"/>
            <a:endParaRPr lang="fr-FR" dirty="0" smtClean="0"/>
          </a:p>
        </p:txBody>
      </p:sp>
      <p:sp>
        <p:nvSpPr>
          <p:cNvPr id="2" name="Espace réservé du pied de page 1"/>
          <p:cNvSpPr>
            <a:spLocks noGrp="1"/>
          </p:cNvSpPr>
          <p:nvPr>
            <p:ph type="ftr" idx="11"/>
          </p:nvPr>
        </p:nvSpPr>
        <p:spPr/>
        <p:txBody>
          <a:bodyPr/>
          <a:lstStyle/>
          <a:p>
            <a:pPr>
              <a:defRPr/>
            </a:pPr>
            <a:r>
              <a:rPr lang="fr-FR" smtClean="0"/>
              <a:t>JM Rodrigues JIAE Saint Etienne 16 mai 2014</a:t>
            </a:r>
            <a:endParaRPr lang="en-GB"/>
          </a:p>
        </p:txBody>
      </p:sp>
      <p:sp>
        <p:nvSpPr>
          <p:cNvPr id="3" name="Espace réservé du numéro de diapositive 2"/>
          <p:cNvSpPr>
            <a:spLocks noGrp="1"/>
          </p:cNvSpPr>
          <p:nvPr>
            <p:ph type="sldNum" idx="12"/>
          </p:nvPr>
        </p:nvSpPr>
        <p:spPr/>
        <p:txBody>
          <a:bodyPr/>
          <a:lstStyle/>
          <a:p>
            <a:pPr>
              <a:defRPr/>
            </a:pPr>
            <a:fld id="{87E7C0A1-C1B9-4BEC-A0EB-2A6659B9D565}" type="slidenum">
              <a:rPr lang="en-GB" smtClean="0"/>
              <a:pPr>
                <a:defRPr/>
              </a:pPr>
              <a:t>44</a:t>
            </a:fld>
            <a:endParaRPr lang="en-GB"/>
          </a:p>
        </p:txBody>
      </p:sp>
    </p:spTree>
    <p:extLst>
      <p:ext uri="{BB962C8B-B14F-4D97-AF65-F5344CB8AC3E}">
        <p14:creationId xmlns:p14="http://schemas.microsoft.com/office/powerpoint/2010/main" val="372389349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
            <a:ext cx="9143999" cy="6880095"/>
          </a:xfrm>
          <a:prstGeom prst="rect">
            <a:avLst/>
          </a:prstGeom>
          <a:noFill/>
          <a:ln w="9525">
            <a:noFill/>
            <a:miter lim="800000"/>
            <a:headEnd/>
            <a:tailEnd/>
          </a:ln>
          <a:effectLst/>
        </p:spPr>
      </p:pic>
      <p:sp>
        <p:nvSpPr>
          <p:cNvPr id="2" name="Espace réservé du numéro de diapositive 1"/>
          <p:cNvSpPr>
            <a:spLocks noGrp="1"/>
          </p:cNvSpPr>
          <p:nvPr>
            <p:ph type="sldNum" sz="quarter" idx="4294967295"/>
          </p:nvPr>
        </p:nvSpPr>
        <p:spPr>
          <a:xfrm>
            <a:off x="6553200" y="6356350"/>
            <a:ext cx="2133600" cy="365125"/>
          </a:xfrm>
          <a:prstGeom prst="rect">
            <a:avLst/>
          </a:prstGeom>
        </p:spPr>
        <p:txBody>
          <a:bodyPr/>
          <a:lstStyle/>
          <a:p>
            <a:pPr>
              <a:defRPr/>
            </a:pPr>
            <a:fld id="{CC8D115F-914B-41F0-93A0-E960B122C692}" type="slidenum">
              <a:rPr lang="fr-FR" smtClean="0"/>
              <a:pPr>
                <a:defRPr/>
              </a:pPr>
              <a:t>45</a:t>
            </a:fld>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4081539397"/>
              </p:ext>
            </p:extLst>
          </p:nvPr>
        </p:nvGraphicFramePr>
        <p:xfrm>
          <a:off x="1800225" y="4520821"/>
          <a:ext cx="7182123" cy="1319293"/>
        </p:xfrm>
        <a:graphic>
          <a:graphicData uri="http://schemas.openxmlformats.org/drawingml/2006/table">
            <a:tbl>
              <a:tblPr/>
              <a:tblGrid>
                <a:gridCol w="1613993"/>
                <a:gridCol w="1287794"/>
                <a:gridCol w="1529094"/>
                <a:gridCol w="1427494"/>
                <a:gridCol w="1323748"/>
              </a:tblGrid>
              <a:tr h="62438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Terminologies</a:t>
                      </a:r>
                    </a:p>
                  </a:txBody>
                  <a:tcPr marL="91447" marR="91447"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800" b="1" i="0" u="none" strike="noStrike" cap="none" normalizeH="0" baseline="0" dirty="0" smtClean="0">
                          <a:ln>
                            <a:noFill/>
                          </a:ln>
                          <a:solidFill>
                            <a:schemeClr val="tx1"/>
                          </a:solidFill>
                          <a:effectLst/>
                          <a:latin typeface="Arial" charset="0"/>
                        </a:rPr>
                        <a:t>Concepts</a:t>
                      </a:r>
                    </a:p>
                  </a:txBody>
                  <a:tcPr marL="91447" marR="91447"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800" b="1" i="0" u="none" strike="noStrike" cap="none" normalizeH="0" baseline="0" dirty="0" smtClean="0">
                          <a:ln>
                            <a:noFill/>
                          </a:ln>
                          <a:solidFill>
                            <a:schemeClr val="tx1"/>
                          </a:solidFill>
                          <a:effectLst/>
                          <a:latin typeface="Arial" charset="0"/>
                        </a:rPr>
                        <a:t>Synonymes</a:t>
                      </a:r>
                    </a:p>
                  </a:txBody>
                  <a:tcPr marL="91447" marR="91447"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800" b="1" i="0" u="none" strike="noStrike" cap="none" normalizeH="0" baseline="0" dirty="0" smtClean="0">
                          <a:ln>
                            <a:noFill/>
                          </a:ln>
                          <a:solidFill>
                            <a:schemeClr val="tx1"/>
                          </a:solidFill>
                          <a:effectLst/>
                          <a:latin typeface="Arial" charset="0"/>
                        </a:rPr>
                        <a:t>Définitions</a:t>
                      </a:r>
                    </a:p>
                  </a:txBody>
                  <a:tcPr marL="91447" marR="91447"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800" b="1" i="0" u="none" strike="noStrike" cap="none" normalizeH="0" baseline="0" dirty="0" smtClean="0">
                          <a:ln>
                            <a:noFill/>
                          </a:ln>
                          <a:solidFill>
                            <a:schemeClr val="tx1"/>
                          </a:solidFill>
                          <a:effectLst/>
                          <a:latin typeface="Arial" charset="0"/>
                        </a:rPr>
                        <a:t>Relations</a:t>
                      </a:r>
                    </a:p>
                  </a:txBody>
                  <a:tcPr marL="91447" marR="91447"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0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800" b="1" i="0" u="none" strike="noStrike" cap="none" normalizeH="0" baseline="0" dirty="0" smtClean="0">
                          <a:ln>
                            <a:noFill/>
                          </a:ln>
                          <a:solidFill>
                            <a:srgbClr val="8E0000"/>
                          </a:solidFill>
                          <a:effectLst/>
                          <a:latin typeface="Arial" charset="0"/>
                        </a:rPr>
                        <a:t>43</a:t>
                      </a:r>
                    </a:p>
                  </a:txBody>
                  <a:tcPr marL="91447" marR="91447"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fr-FR" sz="1800" b="1" i="0" u="none" strike="noStrike" kern="1200" cap="none" normalizeH="0" baseline="0" dirty="0" smtClean="0">
                          <a:ln>
                            <a:noFill/>
                          </a:ln>
                          <a:solidFill>
                            <a:srgbClr val="8E0000"/>
                          </a:solidFill>
                          <a:effectLst/>
                          <a:latin typeface="Arial" charset="0"/>
                          <a:ea typeface="+mn-ea"/>
                          <a:cs typeface="+mn-cs"/>
                        </a:rPr>
                        <a:t>1 570 301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fr-FR" sz="1800" b="1" i="0" u="none" strike="noStrike" cap="none" normalizeH="0" baseline="0" dirty="0" smtClean="0">
                        <a:ln>
                          <a:noFill/>
                        </a:ln>
                        <a:solidFill>
                          <a:srgbClr val="8E0000"/>
                        </a:solidFill>
                        <a:effectLst/>
                        <a:latin typeface="Arial" charset="0"/>
                      </a:endParaRPr>
                    </a:p>
                  </a:txBody>
                  <a:tcPr marL="91447" marR="91447"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800" b="1" i="0" u="none" strike="noStrike" kern="1200" cap="none" normalizeH="0" baseline="0" dirty="0" smtClean="0">
                          <a:ln>
                            <a:noFill/>
                          </a:ln>
                          <a:solidFill>
                            <a:srgbClr val="8E0000"/>
                          </a:solidFill>
                          <a:effectLst/>
                          <a:latin typeface="Arial" charset="0"/>
                          <a:ea typeface="+mn-ea"/>
                          <a:cs typeface="+mn-cs"/>
                        </a:rPr>
                        <a:t>3 683 023</a:t>
                      </a:r>
                    </a:p>
                  </a:txBody>
                  <a:tcPr marL="91447" marR="91447"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800" b="1" i="0" u="none" strike="noStrike" kern="1200" cap="none" normalizeH="0" baseline="0" dirty="0" smtClean="0">
                          <a:ln>
                            <a:noFill/>
                          </a:ln>
                          <a:solidFill>
                            <a:srgbClr val="8E0000"/>
                          </a:solidFill>
                          <a:effectLst/>
                          <a:latin typeface="Arial" charset="0"/>
                          <a:ea typeface="+mn-ea"/>
                          <a:cs typeface="+mn-cs"/>
                        </a:rPr>
                        <a:t>192 815*</a:t>
                      </a:r>
                    </a:p>
                  </a:txBody>
                  <a:tcPr marL="91447" marR="91447"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800" b="1" i="0" u="none" strike="noStrike" cap="none" normalizeH="0" baseline="0" dirty="0" smtClean="0">
                          <a:ln>
                            <a:noFill/>
                          </a:ln>
                          <a:solidFill>
                            <a:srgbClr val="8E0000"/>
                          </a:solidFill>
                          <a:effectLst/>
                          <a:latin typeface="Arial" charset="0"/>
                        </a:rPr>
                        <a:t>4 891 423</a:t>
                      </a:r>
                    </a:p>
                  </a:txBody>
                  <a:tcPr marL="91447" marR="91447"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
          <p:cNvSpPr/>
          <p:nvPr/>
        </p:nvSpPr>
        <p:spPr>
          <a:xfrm>
            <a:off x="2361063" y="3623481"/>
            <a:ext cx="2210937" cy="369332"/>
          </a:xfrm>
          <a:prstGeom prst="rect">
            <a:avLst/>
          </a:prstGeom>
        </p:spPr>
        <p:txBody>
          <a:bodyPr wrap="square">
            <a:spAutoFit/>
          </a:bodyPr>
          <a:lstStyle/>
          <a:p>
            <a:r>
              <a:rPr lang="fr-FR" dirty="0"/>
              <a:t>Mai 2012</a:t>
            </a:r>
          </a:p>
        </p:txBody>
      </p:sp>
      <p:sp>
        <p:nvSpPr>
          <p:cNvPr id="5" name="Espace réservé du pied de page 4"/>
          <p:cNvSpPr>
            <a:spLocks noGrp="1"/>
          </p:cNvSpPr>
          <p:nvPr>
            <p:ph type="ftr" idx="10"/>
          </p:nvPr>
        </p:nvSpPr>
        <p:spPr/>
        <p:txBody>
          <a:bodyPr/>
          <a:lstStyle/>
          <a:p>
            <a:pPr>
              <a:defRPr/>
            </a:pPr>
            <a:r>
              <a:rPr lang="fr-FR" smtClean="0"/>
              <a:t>JM Rodrigues JIAE Saint Etienne 16 mai 2014</a:t>
            </a:r>
            <a:endParaRPr lang="en-GB"/>
          </a:p>
        </p:txBody>
      </p:sp>
    </p:spTree>
    <p:extLst>
      <p:ext uri="{BB962C8B-B14F-4D97-AF65-F5344CB8AC3E}">
        <p14:creationId xmlns:p14="http://schemas.microsoft.com/office/powerpoint/2010/main" val="319856812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Extension actuelle</a:t>
            </a:r>
            <a:endParaRPr lang="fr-FR" dirty="0"/>
          </a:p>
        </p:txBody>
      </p:sp>
      <p:sp>
        <p:nvSpPr>
          <p:cNvPr id="3" name="Espace réservé du contenu 2"/>
          <p:cNvSpPr>
            <a:spLocks noGrp="1"/>
          </p:cNvSpPr>
          <p:nvPr>
            <p:ph idx="1"/>
          </p:nvPr>
        </p:nvSpPr>
        <p:spPr/>
        <p:txBody>
          <a:bodyPr/>
          <a:lstStyle/>
          <a:p>
            <a:r>
              <a:rPr lang="en-US" b="1" u="sng" dirty="0" smtClean="0"/>
              <a:t>Available resources </a:t>
            </a:r>
            <a:endParaRPr lang="fr-FR" dirty="0" smtClean="0"/>
          </a:p>
          <a:p>
            <a:r>
              <a:rPr lang="en-US" dirty="0" smtClean="0"/>
              <a:t>58 Terminologies/</a:t>
            </a:r>
            <a:r>
              <a:rPr lang="en-US" dirty="0" err="1" smtClean="0"/>
              <a:t>Ontologies</a:t>
            </a:r>
            <a:r>
              <a:rPr lang="en-US" dirty="0" smtClean="0"/>
              <a:t> (among them ICD10, SNOMED CT, FMA, LOINC, HPO, OMIM, NCIT, </a:t>
            </a:r>
            <a:r>
              <a:rPr lang="en-US" dirty="0" err="1" smtClean="0"/>
              <a:t>RADLex</a:t>
            </a:r>
            <a:r>
              <a:rPr lang="en-US" dirty="0" smtClean="0"/>
              <a:t> and </a:t>
            </a:r>
            <a:r>
              <a:rPr lang="en-US" dirty="0" err="1" smtClean="0"/>
              <a:t>MesH</a:t>
            </a:r>
            <a:endParaRPr lang="fr-FR" dirty="0" smtClean="0"/>
          </a:p>
          <a:p>
            <a:r>
              <a:rPr lang="en-US" dirty="0" smtClean="0"/>
              <a:t>And in 25 different languages</a:t>
            </a:r>
            <a:endParaRPr lang="fr-FR" dirty="0" smtClean="0"/>
          </a:p>
          <a:p>
            <a:r>
              <a:rPr lang="en-GB" sz="1600" dirty="0" err="1" smtClean="0"/>
              <a:t>Ar</a:t>
            </a:r>
            <a:r>
              <a:rPr lang="en-GB" sz="1600" dirty="0" smtClean="0"/>
              <a:t> Arabic</a:t>
            </a:r>
            <a:r>
              <a:rPr lang="fr-FR" sz="1600" dirty="0" smtClean="0"/>
              <a:t>, </a:t>
            </a:r>
            <a:r>
              <a:rPr lang="fr-FR" sz="1600" dirty="0" err="1" smtClean="0"/>
              <a:t>Bg</a:t>
            </a:r>
            <a:r>
              <a:rPr lang="fr-FR" sz="1600" dirty="0" smtClean="0"/>
              <a:t> </a:t>
            </a:r>
            <a:r>
              <a:rPr lang="fr-FR" sz="1600" dirty="0" err="1" smtClean="0"/>
              <a:t>Bulgarian</a:t>
            </a:r>
            <a:r>
              <a:rPr lang="fr-FR" sz="1600" dirty="0" smtClean="0"/>
              <a:t>, Cs </a:t>
            </a:r>
            <a:r>
              <a:rPr lang="fr-FR" sz="1600" dirty="0" err="1" smtClean="0"/>
              <a:t>Czekian</a:t>
            </a:r>
            <a:r>
              <a:rPr lang="fr-FR" sz="1600" dirty="0" smtClean="0"/>
              <a:t>, </a:t>
            </a:r>
          </a:p>
          <a:p>
            <a:r>
              <a:rPr lang="fr-FR" sz="1600" dirty="0" smtClean="0"/>
              <a:t>De </a:t>
            </a:r>
            <a:r>
              <a:rPr lang="fr-FR" sz="1600" dirty="0" err="1" smtClean="0"/>
              <a:t>German</a:t>
            </a:r>
            <a:r>
              <a:rPr lang="fr-FR" sz="1600" dirty="0" smtClean="0"/>
              <a:t>, </a:t>
            </a:r>
            <a:r>
              <a:rPr lang="en-GB" sz="1600" dirty="0" err="1" smtClean="0"/>
              <a:t>Dk</a:t>
            </a:r>
            <a:r>
              <a:rPr lang="en-GB" sz="1600" dirty="0" smtClean="0"/>
              <a:t> Danish</a:t>
            </a:r>
            <a:r>
              <a:rPr lang="fr-FR" sz="1600" dirty="0" smtClean="0"/>
              <a:t>, </a:t>
            </a:r>
            <a:r>
              <a:rPr lang="en-GB" sz="1600" dirty="0" smtClean="0"/>
              <a:t>En English</a:t>
            </a:r>
            <a:r>
              <a:rPr lang="fr-FR" sz="1600" dirty="0" smtClean="0"/>
              <a:t>,</a:t>
            </a:r>
          </a:p>
          <a:p>
            <a:r>
              <a:rPr lang="en-GB" sz="1600" dirty="0" smtClean="0"/>
              <a:t>Es </a:t>
            </a:r>
            <a:r>
              <a:rPr lang="en-GB" sz="1600" dirty="0" err="1" smtClean="0"/>
              <a:t>Castillan</a:t>
            </a:r>
            <a:r>
              <a:rPr lang="fr-FR" sz="1600" dirty="0" smtClean="0"/>
              <a:t>, El </a:t>
            </a:r>
            <a:r>
              <a:rPr lang="fr-FR" sz="1600" dirty="0" err="1" smtClean="0"/>
              <a:t>Greek</a:t>
            </a:r>
            <a:r>
              <a:rPr lang="fr-FR" sz="1600" dirty="0" smtClean="0"/>
              <a:t>, Fi Finish, Fil Filipino (ou pilipino)</a:t>
            </a:r>
          </a:p>
          <a:p>
            <a:r>
              <a:rPr lang="en-GB" sz="1600" dirty="0" smtClean="0"/>
              <a:t>Fr French</a:t>
            </a:r>
            <a:r>
              <a:rPr lang="fr-FR" sz="1600" dirty="0" smtClean="0"/>
              <a:t>, </a:t>
            </a:r>
            <a:r>
              <a:rPr lang="en-GB" sz="1600" dirty="0" smtClean="0"/>
              <a:t>He Hebraic</a:t>
            </a:r>
            <a:r>
              <a:rPr lang="fr-FR" sz="1600" dirty="0" smtClean="0"/>
              <a:t>, </a:t>
            </a:r>
            <a:r>
              <a:rPr lang="en-GB" sz="1600" dirty="0" smtClean="0"/>
              <a:t>Hr Croatian</a:t>
            </a:r>
            <a:r>
              <a:rPr lang="fr-FR" sz="1600" dirty="0" smtClean="0"/>
              <a:t> </a:t>
            </a:r>
          </a:p>
          <a:p>
            <a:r>
              <a:rPr lang="en-GB" sz="1600" dirty="0" err="1" smtClean="0"/>
              <a:t>Hu</a:t>
            </a:r>
            <a:r>
              <a:rPr lang="en-GB" sz="1600" dirty="0" smtClean="0"/>
              <a:t> </a:t>
            </a:r>
            <a:r>
              <a:rPr lang="en-GB" sz="1600" dirty="0" err="1" smtClean="0"/>
              <a:t>HungarianIt</a:t>
            </a:r>
            <a:r>
              <a:rPr lang="en-GB" sz="1600" dirty="0" smtClean="0"/>
              <a:t> Italian</a:t>
            </a:r>
            <a:r>
              <a:rPr lang="fr-FR" sz="1600" dirty="0" err="1" smtClean="0"/>
              <a:t>Ja</a:t>
            </a:r>
            <a:r>
              <a:rPr lang="fr-FR" sz="1600" dirty="0" smtClean="0"/>
              <a:t> </a:t>
            </a:r>
            <a:r>
              <a:rPr lang="fr-FR" sz="1600" dirty="0" err="1" smtClean="0"/>
              <a:t>Japanese</a:t>
            </a:r>
            <a:endParaRPr lang="fr-FR" sz="1600" dirty="0" smtClean="0"/>
          </a:p>
          <a:p>
            <a:r>
              <a:rPr lang="fr-FR" sz="1600" dirty="0" smtClean="0"/>
              <a:t>Ko </a:t>
            </a:r>
            <a:r>
              <a:rPr lang="fr-FR" sz="1600" dirty="0" err="1" smtClean="0"/>
              <a:t>Korean</a:t>
            </a:r>
            <a:r>
              <a:rPr lang="fr-FR" sz="1600" dirty="0" smtClean="0"/>
              <a:t>, La Latin, </a:t>
            </a:r>
            <a:r>
              <a:rPr lang="en-GB" sz="1600" dirty="0" err="1" smtClean="0"/>
              <a:t>Lv</a:t>
            </a:r>
            <a:r>
              <a:rPr lang="en-GB" sz="1600" dirty="0" smtClean="0"/>
              <a:t> Latvian</a:t>
            </a:r>
            <a:r>
              <a:rPr lang="fr-FR" sz="1600" dirty="0" smtClean="0"/>
              <a:t>, </a:t>
            </a:r>
            <a:r>
              <a:rPr lang="en-GB" sz="1600" dirty="0" err="1" smtClean="0"/>
              <a:t>Nl</a:t>
            </a:r>
            <a:r>
              <a:rPr lang="en-GB" sz="1600" dirty="0" smtClean="0"/>
              <a:t> Dutch</a:t>
            </a:r>
            <a:endParaRPr lang="fr-FR" sz="1600" dirty="0" smtClean="0"/>
          </a:p>
          <a:p>
            <a:r>
              <a:rPr lang="en-GB" sz="1600" dirty="0" smtClean="0"/>
              <a:t>No </a:t>
            </a:r>
            <a:r>
              <a:rPr lang="en-GB" sz="1600" dirty="0" err="1" smtClean="0"/>
              <a:t>Norvegian</a:t>
            </a:r>
            <a:r>
              <a:rPr lang="fr-FR" sz="1600" dirty="0" smtClean="0"/>
              <a:t>, Pt </a:t>
            </a:r>
            <a:r>
              <a:rPr lang="fr-FR" sz="1600" dirty="0" err="1" smtClean="0"/>
              <a:t>Portuguese</a:t>
            </a:r>
            <a:r>
              <a:rPr lang="fr-FR" sz="1600" dirty="0" smtClean="0"/>
              <a:t>, Ru </a:t>
            </a:r>
            <a:r>
              <a:rPr lang="fr-FR" sz="1600" dirty="0" err="1" smtClean="0"/>
              <a:t>Russian</a:t>
            </a:r>
            <a:endParaRPr lang="fr-FR" sz="1600" dirty="0" smtClean="0"/>
          </a:p>
          <a:p>
            <a:r>
              <a:rPr lang="fr-FR" sz="1600" dirty="0" smtClean="0"/>
              <a:t>Se </a:t>
            </a:r>
            <a:r>
              <a:rPr lang="fr-FR" sz="1600" dirty="0" err="1" smtClean="0"/>
              <a:t>Swedish</a:t>
            </a:r>
            <a:r>
              <a:rPr lang="fr-FR" sz="1600" dirty="0" smtClean="0"/>
              <a:t>, </a:t>
            </a:r>
            <a:r>
              <a:rPr lang="fr-FR" sz="1600" dirty="0" err="1" smtClean="0"/>
              <a:t>Zh</a:t>
            </a:r>
            <a:r>
              <a:rPr lang="fr-FR" sz="1600" dirty="0" smtClean="0"/>
              <a:t> </a:t>
            </a:r>
            <a:r>
              <a:rPr lang="fr-FR" sz="1600" dirty="0" err="1" smtClean="0"/>
              <a:t>Chinese</a:t>
            </a:r>
            <a:endParaRPr lang="fr-FR" sz="1600" dirty="0" smtClean="0"/>
          </a:p>
          <a:p>
            <a:endParaRPr lang="fr-FR"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87E7C0A1-C1B9-4BEC-A0EB-2A6659B9D565}" type="slidenum">
              <a:rPr lang="en-GB" smtClean="0"/>
              <a:pPr>
                <a:defRPr/>
              </a:pPr>
              <a:t>46</a:t>
            </a:fld>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TerSan</a:t>
            </a:r>
            <a:endParaRPr lang="fr-FR" dirty="0"/>
          </a:p>
        </p:txBody>
      </p:sp>
      <p:sp>
        <p:nvSpPr>
          <p:cNvPr id="3" name="Espace réservé du contenu 2"/>
          <p:cNvSpPr>
            <a:spLocks noGrp="1"/>
          </p:cNvSpPr>
          <p:nvPr>
            <p:ph idx="1"/>
          </p:nvPr>
        </p:nvSpPr>
        <p:spPr>
          <a:xfrm>
            <a:off x="457199" y="1758950"/>
            <a:ext cx="8508999" cy="4349750"/>
          </a:xfrm>
        </p:spPr>
        <p:txBody>
          <a:bodyPr/>
          <a:lstStyle/>
          <a:p>
            <a:r>
              <a:rPr lang="fr-FR" dirty="0" err="1"/>
              <a:t>TerSan</a:t>
            </a:r>
            <a:r>
              <a:rPr lang="fr-FR" dirty="0"/>
              <a:t> (ANR </a:t>
            </a:r>
            <a:r>
              <a:rPr lang="fr-FR" dirty="0" err="1"/>
              <a:t>TecSan</a:t>
            </a:r>
            <a:r>
              <a:rPr lang="fr-FR" dirty="0"/>
              <a:t> 2012-14</a:t>
            </a:r>
            <a:r>
              <a:rPr lang="fr-FR" dirty="0" smtClean="0"/>
              <a:t>)</a:t>
            </a:r>
          </a:p>
          <a:p>
            <a:pPr marL="857250" lvl="1" indent="-457200"/>
            <a:r>
              <a:rPr lang="fr-FR" dirty="0" smtClean="0"/>
              <a:t>Intégration de terminologies d’interface en biologie, radiologie, anatomie-pathologie développées à Rouen et à l’AP-HP </a:t>
            </a:r>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87E7C0A1-C1B9-4BEC-A0EB-2A6659B9D565}" type="slidenum">
              <a:rPr lang="en-GB" smtClean="0"/>
              <a:pPr>
                <a:defRPr/>
              </a:pPr>
              <a:t>47</a:t>
            </a:fld>
            <a:endParaRPr lang="en-GB"/>
          </a:p>
        </p:txBody>
      </p:sp>
    </p:spTree>
    <p:extLst>
      <p:ext uri="{BB962C8B-B14F-4D97-AF65-F5344CB8AC3E}">
        <p14:creationId xmlns:p14="http://schemas.microsoft.com/office/powerpoint/2010/main" val="57378260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TerSan</a:t>
            </a:r>
            <a:endParaRPr lang="fr-FR"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87E7C0A1-C1B9-4BEC-A0EB-2A6659B9D565}" type="slidenum">
              <a:rPr lang="en-GB" smtClean="0"/>
              <a:pPr>
                <a:defRPr/>
              </a:pPr>
              <a:t>48</a:t>
            </a:fld>
            <a:endParaRPr lang="en-GB"/>
          </a:p>
        </p:txBody>
      </p:sp>
      <p:pic>
        <p:nvPicPr>
          <p:cNvPr id="96258" name="Picture 2"/>
          <p:cNvPicPr>
            <a:picLocks noGrp="1" noChangeAspect="1" noChangeArrowheads="1"/>
          </p:cNvPicPr>
          <p:nvPr>
            <p:ph idx="1"/>
          </p:nvPr>
        </p:nvPicPr>
        <p:blipFill>
          <a:blip r:embed="rId2"/>
          <a:srcRect/>
          <a:stretch>
            <a:fillRect/>
          </a:stretch>
        </p:blipFill>
        <p:spPr bwMode="auto">
          <a:xfrm>
            <a:off x="1451176" y="1700213"/>
            <a:ext cx="6814736" cy="438467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8567738" y="6381750"/>
            <a:ext cx="468312" cy="349250"/>
          </a:xfrm>
          <a:prstGeom prst="rect">
            <a:avLst/>
          </a:prstGeom>
          <a:noFill/>
          <a:ln w="9525">
            <a:noFill/>
            <a:round/>
            <a:headEnd/>
            <a:tailEnd/>
          </a:ln>
          <a:effectLst/>
        </p:spPr>
        <p:txBody>
          <a:bodyPr lIns="90000" tIns="46800" rIns="90000" bIns="46800" anchor="b" anchorCtr="1"/>
          <a:lstStyle/>
          <a:p>
            <a:pPr algn="l">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50092CB-BC25-4ED0-82DF-63E82D4A10AD}" type="slidenum">
              <a:rPr lang="en-GB" sz="1600" b="1">
                <a:solidFill>
                  <a:srgbClr val="FFFFFF"/>
                </a:solidFill>
              </a:rPr>
              <a:pPr algn="l">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en-GB" sz="1600" b="1">
              <a:solidFill>
                <a:srgbClr val="FFFFFF"/>
              </a:solidFill>
            </a:endParaRPr>
          </a:p>
        </p:txBody>
      </p:sp>
      <p:sp>
        <p:nvSpPr>
          <p:cNvPr id="25603" name="Text Box 3"/>
          <p:cNvSpPr txBox="1">
            <a:spLocks noChangeArrowheads="1"/>
          </p:cNvSpPr>
          <p:nvPr/>
        </p:nvSpPr>
        <p:spPr bwMode="auto">
          <a:xfrm>
            <a:off x="381000" y="1052513"/>
            <a:ext cx="8077200" cy="7004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charset="0"/>
                <a:cs typeface="Lucida Sans Unicode" charset="0"/>
              </a:defRPr>
            </a:lvl5pPr>
            <a:lvl6pPr algn="ctr" defTabSz="449263" fontAlgn="base">
              <a:lnSpc>
                <a:spcPct val="93000"/>
              </a:lnSpc>
              <a:spcBef>
                <a:spcPct val="0"/>
              </a:spcBef>
              <a:spcAft>
                <a:spcPct val="0"/>
              </a:spcAft>
              <a:buClr>
                <a:srgbClr val="003366"/>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charset="0"/>
                <a:cs typeface="Lucida Sans Unicode" charset="0"/>
              </a:defRPr>
            </a:lvl6pPr>
            <a:lvl7pPr algn="ctr" defTabSz="449263" fontAlgn="base">
              <a:lnSpc>
                <a:spcPct val="93000"/>
              </a:lnSpc>
              <a:spcBef>
                <a:spcPct val="0"/>
              </a:spcBef>
              <a:spcAft>
                <a:spcPct val="0"/>
              </a:spcAft>
              <a:buClr>
                <a:srgbClr val="003366"/>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charset="0"/>
                <a:cs typeface="Lucida Sans Unicode" charset="0"/>
              </a:defRPr>
            </a:lvl7pPr>
            <a:lvl8pPr algn="ctr" defTabSz="449263" fontAlgn="base">
              <a:lnSpc>
                <a:spcPct val="93000"/>
              </a:lnSpc>
              <a:spcBef>
                <a:spcPct val="0"/>
              </a:spcBef>
              <a:spcAft>
                <a:spcPct val="0"/>
              </a:spcAft>
              <a:buClr>
                <a:srgbClr val="003366"/>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charset="0"/>
                <a:cs typeface="Lucida Sans Unicode" charset="0"/>
              </a:defRPr>
            </a:lvl8pPr>
            <a:lvl9pPr algn="ctr" defTabSz="449263" fontAlgn="base">
              <a:lnSpc>
                <a:spcPct val="93000"/>
              </a:lnSpc>
              <a:spcBef>
                <a:spcPct val="0"/>
              </a:spcBef>
              <a:spcAft>
                <a:spcPct val="0"/>
              </a:spcAft>
              <a:buClr>
                <a:srgbClr val="003366"/>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charset="0"/>
                <a:cs typeface="Lucida Sans Unicode" charset="0"/>
              </a:defRPr>
            </a:lvl9pPr>
          </a:lstStyle>
          <a:p>
            <a:pPr>
              <a:lnSpc>
                <a:spcPct val="100000"/>
              </a:lnSpc>
              <a:buClr>
                <a:srgbClr val="FFFF66"/>
              </a:buClr>
              <a:buFont typeface="Times New Roman" pitchFamily="16" charset="0"/>
              <a:buNone/>
              <a:defRPr/>
            </a:pPr>
            <a:r>
              <a:rPr lang="en-GB" sz="4400" b="1" dirty="0" smtClean="0">
                <a:solidFill>
                  <a:srgbClr val="FF0000"/>
                </a:solidFill>
                <a:effectLst>
                  <a:outerShdw blurRad="38100" dist="38100" dir="2700000" algn="tl">
                    <a:srgbClr val="C0C0C0"/>
                  </a:outerShdw>
                </a:effectLst>
                <a:latin typeface="Times New Roman" pitchFamily="16" charset="0"/>
              </a:rPr>
              <a:t>Questions?</a:t>
            </a:r>
          </a:p>
          <a:p>
            <a:pPr>
              <a:lnSpc>
                <a:spcPct val="100000"/>
              </a:lnSpc>
              <a:buClr>
                <a:srgbClr val="FFFF66"/>
              </a:buClr>
              <a:buFont typeface="Times New Roman" pitchFamily="16" charset="0"/>
              <a:buNone/>
              <a:defRPr/>
            </a:pPr>
            <a:r>
              <a:rPr lang="fr-FR" sz="4400" b="1" dirty="0" err="1" smtClean="0">
                <a:solidFill>
                  <a:srgbClr val="FF0000"/>
                </a:solidFill>
                <a:effectLst>
                  <a:outerShdw blurRad="38100" dist="38100" dir="2700000" algn="tl">
                    <a:srgbClr val="C0C0C0"/>
                  </a:outerShdw>
                </a:effectLst>
                <a:latin typeface="Times New Roman" pitchFamily="16" charset="0"/>
              </a:rPr>
              <a:t>Kiitos</a:t>
            </a:r>
            <a:endParaRPr lang="en-GB" sz="4400" b="1" dirty="0" smtClean="0">
              <a:solidFill>
                <a:srgbClr val="FF0000"/>
              </a:solidFill>
              <a:effectLst>
                <a:outerShdw blurRad="38100" dist="38100" dir="2700000" algn="tl">
                  <a:srgbClr val="C0C0C0"/>
                </a:outerShdw>
              </a:effectLst>
              <a:latin typeface="Times New Roman" pitchFamily="16" charset="0"/>
            </a:endParaRPr>
          </a:p>
          <a:p>
            <a:pPr>
              <a:lnSpc>
                <a:spcPct val="100000"/>
              </a:lnSpc>
              <a:buClr>
                <a:srgbClr val="FFFF66"/>
              </a:buClr>
              <a:buFont typeface="Times New Roman" pitchFamily="16" charset="0"/>
              <a:buNone/>
              <a:defRPr/>
            </a:pPr>
            <a:r>
              <a:rPr lang="en-GB" sz="2800" dirty="0" err="1" smtClean="0">
                <a:solidFill>
                  <a:srgbClr val="FF0000"/>
                </a:solidFill>
                <a:effectLst>
                  <a:outerShdw blurRad="38100" dist="38100" dir="2700000" algn="tl">
                    <a:srgbClr val="C0C0C0"/>
                  </a:outerShdw>
                </a:effectLst>
                <a:latin typeface="Times New Roman" pitchFamily="16" charset="0"/>
              </a:rPr>
              <a:t>Takk</a:t>
            </a:r>
            <a:endParaRPr lang="en-GB" sz="2800" dirty="0" smtClean="0">
              <a:solidFill>
                <a:srgbClr val="FF0000"/>
              </a:solidFill>
              <a:effectLst>
                <a:outerShdw blurRad="38100" dist="38100" dir="2700000" algn="tl">
                  <a:srgbClr val="C0C0C0"/>
                </a:outerShdw>
              </a:effectLst>
              <a:latin typeface="Times New Roman" pitchFamily="16" charset="0"/>
            </a:endParaRPr>
          </a:p>
          <a:p>
            <a:pPr>
              <a:lnSpc>
                <a:spcPct val="100000"/>
              </a:lnSpc>
              <a:buClr>
                <a:srgbClr val="FFFF66"/>
              </a:buClr>
              <a:buFont typeface="Times New Roman" pitchFamily="16" charset="0"/>
              <a:buNone/>
              <a:defRPr/>
            </a:pPr>
            <a:r>
              <a:rPr lang="en-GB" sz="2800" dirty="0" err="1">
                <a:solidFill>
                  <a:srgbClr val="FF0000"/>
                </a:solidFill>
                <a:effectLst>
                  <a:outerShdw blurRad="38100" dist="38100" dir="2700000" algn="tl">
                    <a:srgbClr val="C0C0C0"/>
                  </a:outerShdw>
                </a:effectLst>
                <a:latin typeface="Times New Roman" pitchFamily="16" charset="0"/>
              </a:rPr>
              <a:t>Vielen</a:t>
            </a:r>
            <a:r>
              <a:rPr lang="en-GB" sz="2800" dirty="0">
                <a:solidFill>
                  <a:srgbClr val="FF0000"/>
                </a:solidFill>
                <a:effectLst>
                  <a:outerShdw blurRad="38100" dist="38100" dir="2700000" algn="tl">
                    <a:srgbClr val="C0C0C0"/>
                  </a:outerShdw>
                </a:effectLst>
                <a:latin typeface="Times New Roman" pitchFamily="16" charset="0"/>
              </a:rPr>
              <a:t> Dank </a:t>
            </a:r>
            <a:r>
              <a:rPr lang="en-GB" sz="2800" dirty="0" err="1">
                <a:solidFill>
                  <a:srgbClr val="FF0000"/>
                </a:solidFill>
                <a:effectLst>
                  <a:outerShdw blurRad="38100" dist="38100" dir="2700000" algn="tl">
                    <a:srgbClr val="C0C0C0"/>
                  </a:outerShdw>
                </a:effectLst>
                <a:latin typeface="Times New Roman" pitchFamily="16" charset="0"/>
              </a:rPr>
              <a:t>für</a:t>
            </a:r>
            <a:r>
              <a:rPr lang="en-GB" sz="2800" dirty="0">
                <a:solidFill>
                  <a:srgbClr val="FF0000"/>
                </a:solidFill>
                <a:effectLst>
                  <a:outerShdw blurRad="38100" dist="38100" dir="2700000" algn="tl">
                    <a:srgbClr val="C0C0C0"/>
                  </a:outerShdw>
                </a:effectLst>
                <a:latin typeface="Times New Roman" pitchFamily="16" charset="0"/>
              </a:rPr>
              <a:t> </a:t>
            </a:r>
            <a:r>
              <a:rPr lang="en-GB" sz="2800" dirty="0" err="1">
                <a:solidFill>
                  <a:srgbClr val="FF0000"/>
                </a:solidFill>
                <a:effectLst>
                  <a:outerShdw blurRad="38100" dist="38100" dir="2700000" algn="tl">
                    <a:srgbClr val="C0C0C0"/>
                  </a:outerShdw>
                </a:effectLst>
                <a:latin typeface="Times New Roman" pitchFamily="16" charset="0"/>
              </a:rPr>
              <a:t>Ihre</a:t>
            </a:r>
            <a:r>
              <a:rPr lang="en-GB" sz="2800" dirty="0">
                <a:solidFill>
                  <a:srgbClr val="FF0000"/>
                </a:solidFill>
                <a:effectLst>
                  <a:outerShdw blurRad="38100" dist="38100" dir="2700000" algn="tl">
                    <a:srgbClr val="C0C0C0"/>
                  </a:outerShdw>
                </a:effectLst>
                <a:latin typeface="Times New Roman" pitchFamily="16" charset="0"/>
              </a:rPr>
              <a:t> </a:t>
            </a:r>
            <a:r>
              <a:rPr lang="en-GB" sz="2800" dirty="0" err="1">
                <a:solidFill>
                  <a:srgbClr val="FF0000"/>
                </a:solidFill>
                <a:effectLst>
                  <a:outerShdw blurRad="38100" dist="38100" dir="2700000" algn="tl">
                    <a:srgbClr val="C0C0C0"/>
                  </a:outerShdw>
                </a:effectLst>
                <a:latin typeface="Times New Roman" pitchFamily="16" charset="0"/>
              </a:rPr>
              <a:t>Aufmerksamkeit</a:t>
            </a:r>
            <a:endParaRPr lang="en-GB" sz="2800" dirty="0" smtClean="0">
              <a:solidFill>
                <a:srgbClr val="FF0000"/>
              </a:solidFill>
              <a:effectLst>
                <a:outerShdw blurRad="38100" dist="38100" dir="2700000" algn="tl">
                  <a:srgbClr val="C0C0C0"/>
                </a:outerShdw>
              </a:effectLst>
              <a:latin typeface="Times New Roman" pitchFamily="16" charset="0"/>
            </a:endParaRPr>
          </a:p>
          <a:p>
            <a:pPr>
              <a:lnSpc>
                <a:spcPct val="100000"/>
              </a:lnSpc>
              <a:buClr>
                <a:srgbClr val="FF0000"/>
              </a:buClr>
              <a:buFont typeface="Arial" charset="0"/>
              <a:buNone/>
              <a:defRPr/>
            </a:pPr>
            <a:r>
              <a:rPr lang="en-GB" sz="3500" dirty="0" err="1" smtClean="0">
                <a:solidFill>
                  <a:srgbClr val="FF0000"/>
                </a:solidFill>
              </a:rPr>
              <a:t>Terima</a:t>
            </a:r>
            <a:r>
              <a:rPr lang="en-GB" sz="3500" dirty="0" smtClean="0">
                <a:solidFill>
                  <a:srgbClr val="FF0000"/>
                </a:solidFill>
              </a:rPr>
              <a:t> </a:t>
            </a:r>
            <a:r>
              <a:rPr lang="en-GB" sz="3500" dirty="0" err="1" smtClean="0">
                <a:solidFill>
                  <a:srgbClr val="FF0000"/>
                </a:solidFill>
              </a:rPr>
              <a:t>Kashi</a:t>
            </a:r>
            <a:endParaRPr lang="en-GB" sz="3500" dirty="0" smtClean="0">
              <a:solidFill>
                <a:srgbClr val="FF0000"/>
              </a:solidFill>
            </a:endParaRPr>
          </a:p>
          <a:p>
            <a:pPr>
              <a:lnSpc>
                <a:spcPct val="100000"/>
              </a:lnSpc>
              <a:buClr>
                <a:srgbClr val="FF0000"/>
              </a:buClr>
              <a:buFont typeface="Arial" charset="0"/>
              <a:buNone/>
              <a:defRPr/>
            </a:pPr>
            <a:r>
              <a:rPr lang="en-GB" sz="3500" dirty="0" smtClean="0">
                <a:solidFill>
                  <a:srgbClr val="FF0000"/>
                </a:solidFill>
              </a:rPr>
              <a:t>Thank you</a:t>
            </a:r>
          </a:p>
          <a:p>
            <a:pPr>
              <a:lnSpc>
                <a:spcPct val="100000"/>
              </a:lnSpc>
              <a:buClr>
                <a:srgbClr val="FF0000"/>
              </a:buClr>
              <a:buFont typeface="Arial" charset="0"/>
              <a:buNone/>
              <a:defRPr/>
            </a:pPr>
            <a:r>
              <a:rPr lang="en-GB" sz="3500" dirty="0" err="1" smtClean="0">
                <a:solidFill>
                  <a:srgbClr val="FF0000"/>
                </a:solidFill>
              </a:rPr>
              <a:t>Merci</a:t>
            </a:r>
            <a:endParaRPr lang="en-GB" sz="3500" dirty="0" smtClean="0">
              <a:solidFill>
                <a:srgbClr val="FF0000"/>
              </a:solidFill>
            </a:endParaRPr>
          </a:p>
          <a:p>
            <a:pPr>
              <a:lnSpc>
                <a:spcPct val="100000"/>
              </a:lnSpc>
              <a:buClr>
                <a:srgbClr val="FF0000"/>
              </a:buClr>
              <a:buFont typeface="Arial" charset="0"/>
              <a:buNone/>
              <a:defRPr/>
            </a:pPr>
            <a:r>
              <a:rPr lang="en-GB" sz="3500" dirty="0" smtClean="0">
                <a:solidFill>
                  <a:srgbClr val="FF0000"/>
                </a:solidFill>
              </a:rPr>
              <a:t>rodrigues@univ-st-etienne.fr</a:t>
            </a:r>
          </a:p>
          <a:p>
            <a:pPr>
              <a:lnSpc>
                <a:spcPct val="100000"/>
              </a:lnSpc>
              <a:buFont typeface="Arial" charset="0"/>
              <a:buNone/>
              <a:defRPr/>
            </a:pPr>
            <a:r>
              <a:rPr lang="en-GB" b="1" dirty="0" smtClean="0">
                <a:effectLst>
                  <a:outerShdw blurRad="38100" dist="38100" dir="2700000" algn="tl">
                    <a:srgbClr val="C0C0C0"/>
                  </a:outerShdw>
                </a:effectLst>
              </a:rPr>
              <a:t>						</a:t>
            </a:r>
            <a:r>
              <a:rPr lang="en-GB" dirty="0" smtClean="0">
                <a:solidFill>
                  <a:srgbClr val="CC0000"/>
                </a:solidFill>
                <a:effectLst>
                  <a:outerShdw blurRad="38100" dist="38100" dir="2700000" algn="tl">
                    <a:srgbClr val="C0C0C0"/>
                  </a:outerShdw>
                </a:effectLst>
              </a:rPr>
              <a:t>         </a:t>
            </a:r>
            <a:r>
              <a:rPr lang="en-GB" sz="1400" b="1" dirty="0" err="1" smtClean="0">
                <a:solidFill>
                  <a:srgbClr val="FF0000"/>
                </a:solidFill>
                <a:effectLst>
                  <a:outerShdw blurRad="38100" dist="38100" dir="2700000" algn="tl">
                    <a:srgbClr val="C0C0C0"/>
                  </a:outerShdw>
                </a:effectLst>
              </a:rPr>
              <a:t>Tak</a:t>
            </a:r>
            <a:r>
              <a:rPr lang="en-GB" sz="1400" b="1" dirty="0" smtClean="0">
                <a:solidFill>
                  <a:srgbClr val="FF0000"/>
                </a:solidFill>
                <a:effectLst>
                  <a:outerShdw blurRad="38100" dist="38100" dir="2700000" algn="tl">
                    <a:srgbClr val="C0C0C0"/>
                  </a:outerShdw>
                </a:effectLst>
              </a:rPr>
              <a:t> 				Grazie</a:t>
            </a:r>
          </a:p>
          <a:p>
            <a:pPr>
              <a:lnSpc>
                <a:spcPct val="100000"/>
              </a:lnSpc>
              <a:buClr>
                <a:srgbClr val="CC0000"/>
              </a:buClr>
              <a:buFont typeface="Arial" charset="0"/>
              <a:buNone/>
              <a:defRPr/>
            </a:pPr>
            <a:r>
              <a:rPr lang="en-GB" sz="1400" b="1" dirty="0" smtClean="0">
                <a:solidFill>
                  <a:srgbClr val="FF0000"/>
                </a:solidFill>
                <a:effectLst>
                  <a:outerShdw blurRad="38100" dist="38100" dir="2700000" algn="tl">
                    <a:srgbClr val="C0C0C0"/>
                  </a:outerShdw>
                </a:effectLst>
              </a:rPr>
              <a:t>				</a:t>
            </a:r>
            <a:r>
              <a:rPr lang="en-GB" sz="1400" b="1" dirty="0" err="1" smtClean="0">
                <a:solidFill>
                  <a:srgbClr val="FF0000"/>
                </a:solidFill>
                <a:effectLst>
                  <a:outerShdw blurRad="38100" dist="38100" dir="2700000" algn="tl">
                    <a:srgbClr val="C0C0C0"/>
                  </a:outerShdw>
                </a:effectLst>
              </a:rPr>
              <a:t>Gracias</a:t>
            </a:r>
            <a:endParaRPr lang="en-GB" sz="1400" b="1" dirty="0" smtClean="0">
              <a:solidFill>
                <a:srgbClr val="FF0000"/>
              </a:solidFill>
              <a:effectLst>
                <a:outerShdw blurRad="38100" dist="38100" dir="2700000" algn="tl">
                  <a:srgbClr val="C0C0C0"/>
                </a:outerShdw>
              </a:effectLst>
            </a:endParaRPr>
          </a:p>
          <a:p>
            <a:pPr>
              <a:lnSpc>
                <a:spcPct val="100000"/>
              </a:lnSpc>
              <a:buClr>
                <a:srgbClr val="CC0000"/>
              </a:buClr>
              <a:buFont typeface="Arial" charset="0"/>
              <a:buNone/>
              <a:defRPr/>
            </a:pPr>
            <a:r>
              <a:rPr lang="en-GB" sz="1400" b="1" dirty="0" smtClean="0">
                <a:solidFill>
                  <a:srgbClr val="FF0000"/>
                </a:solidFill>
                <a:effectLst>
                  <a:outerShdw blurRad="38100" dist="38100" dir="2700000" algn="tl">
                    <a:srgbClr val="C0C0C0"/>
                  </a:outerShdw>
                </a:effectLst>
              </a:rPr>
              <a:t>				Obrigado</a:t>
            </a:r>
          </a:p>
          <a:p>
            <a:pPr>
              <a:lnSpc>
                <a:spcPct val="100000"/>
              </a:lnSpc>
              <a:buClr>
                <a:srgbClr val="CC0000"/>
              </a:buClr>
              <a:buFont typeface="Arial" charset="0"/>
              <a:buNone/>
              <a:defRPr/>
            </a:pPr>
            <a:r>
              <a:rPr lang="en-GB" sz="1400" b="1" dirty="0" smtClean="0">
                <a:solidFill>
                  <a:srgbClr val="FF0000"/>
                </a:solidFill>
                <a:effectLst>
                  <a:outerShdw blurRad="38100" dist="38100" dir="2700000" algn="tl">
                    <a:srgbClr val="C0C0C0"/>
                  </a:outerShdw>
                </a:effectLst>
              </a:rPr>
              <a:t>				</a:t>
            </a:r>
            <a:r>
              <a:rPr lang="en-GB" sz="1400" b="1" dirty="0" err="1" smtClean="0">
                <a:solidFill>
                  <a:srgbClr val="FF0000"/>
                </a:solidFill>
                <a:effectLst>
                  <a:outerShdw blurRad="38100" dist="38100" dir="2700000" algn="tl">
                    <a:srgbClr val="C0C0C0"/>
                  </a:outerShdw>
                </a:effectLst>
              </a:rPr>
              <a:t>Efcharisto</a:t>
            </a:r>
            <a:endParaRPr lang="en-GB" sz="1400" b="1" dirty="0" smtClean="0">
              <a:solidFill>
                <a:srgbClr val="FF0000"/>
              </a:solidFill>
              <a:effectLst>
                <a:outerShdw blurRad="38100" dist="38100" dir="2700000" algn="tl">
                  <a:srgbClr val="C0C0C0"/>
                </a:outerShdw>
              </a:effectLst>
            </a:endParaRPr>
          </a:p>
          <a:p>
            <a:pPr>
              <a:lnSpc>
                <a:spcPct val="100000"/>
              </a:lnSpc>
              <a:buClr>
                <a:srgbClr val="CC0000"/>
              </a:buClr>
              <a:buFont typeface="Arial" charset="0"/>
              <a:buNone/>
              <a:defRPr/>
            </a:pPr>
            <a:r>
              <a:rPr lang="en-GB" sz="1400" b="1" dirty="0" smtClean="0">
                <a:solidFill>
                  <a:srgbClr val="FF0000"/>
                </a:solidFill>
                <a:effectLst>
                  <a:outerShdw blurRad="38100" dist="38100" dir="2700000" algn="tl">
                    <a:srgbClr val="C0C0C0"/>
                  </a:outerShdw>
                </a:effectLst>
              </a:rPr>
              <a:t>				ARIGATO GOZAIMASU</a:t>
            </a:r>
          </a:p>
          <a:p>
            <a:pPr>
              <a:lnSpc>
                <a:spcPct val="100000"/>
              </a:lnSpc>
              <a:buClr>
                <a:srgbClr val="CC0000"/>
              </a:buClr>
              <a:buFont typeface="Arial" charset="0"/>
              <a:buNone/>
              <a:defRPr/>
            </a:pPr>
            <a:r>
              <a:rPr lang="en-GB" sz="1400" b="1" dirty="0" smtClean="0">
                <a:solidFill>
                  <a:srgbClr val="FF0000"/>
                </a:solidFill>
                <a:effectLst>
                  <a:outerShdw blurRad="38100" dist="38100" dir="2700000" algn="tl">
                    <a:srgbClr val="C0C0C0"/>
                  </a:outerShdw>
                </a:effectLst>
              </a:rPr>
              <a:t>				</a:t>
            </a:r>
            <a:r>
              <a:rPr lang="en-GB" sz="1400" b="1" dirty="0" err="1" smtClean="0">
                <a:solidFill>
                  <a:srgbClr val="FF0000"/>
                </a:solidFill>
              </a:rPr>
              <a:t>Multumesc</a:t>
            </a:r>
            <a:r>
              <a:rPr lang="en-GB" sz="1400" b="1" dirty="0" smtClean="0">
                <a:solidFill>
                  <a:srgbClr val="FF0000"/>
                </a:solidFill>
              </a:rPr>
              <a:t>.</a:t>
            </a:r>
          </a:p>
          <a:p>
            <a:pPr>
              <a:lnSpc>
                <a:spcPct val="100000"/>
              </a:lnSpc>
              <a:buClr>
                <a:srgbClr val="CC0000"/>
              </a:buClr>
              <a:buFont typeface="Arial" charset="0"/>
              <a:buNone/>
              <a:defRPr/>
            </a:pPr>
            <a:r>
              <a:rPr lang="en-GB" sz="1400" b="1" dirty="0" smtClean="0">
                <a:solidFill>
                  <a:srgbClr val="FFFF66"/>
                </a:solidFill>
                <a:effectLst>
                  <a:outerShdw blurRad="38100" dist="38100" dir="2700000" algn="tl">
                    <a:srgbClr val="C0C0C0"/>
                  </a:outerShdw>
                </a:effectLst>
                <a:latin typeface="Times New Roman" pitchFamily="16" charset="0"/>
              </a:rPr>
              <a:t>				</a:t>
            </a:r>
            <a:endParaRPr lang="en-GB" sz="1400" b="1" dirty="0" smtClean="0">
              <a:solidFill>
                <a:srgbClr val="FF0000"/>
              </a:solidFill>
              <a:effectLst>
                <a:outerShdw blurRad="38100" dist="38100" dir="2700000" algn="tl">
                  <a:srgbClr val="C0C0C0"/>
                </a:outerShdw>
              </a:effectLst>
              <a:latin typeface="Times New Roman" pitchFamily="16" charset="0"/>
            </a:endParaRPr>
          </a:p>
          <a:p>
            <a:pPr>
              <a:lnSpc>
                <a:spcPct val="100000"/>
              </a:lnSpc>
              <a:buClr>
                <a:srgbClr val="CC0000"/>
              </a:buClr>
              <a:buFont typeface="Arial" charset="0"/>
              <a:buNone/>
              <a:defRPr/>
            </a:pPr>
            <a:endParaRPr lang="en-GB" sz="1400" b="1" dirty="0" smtClean="0">
              <a:solidFill>
                <a:srgbClr val="FF0000"/>
              </a:solidFill>
            </a:endParaRPr>
          </a:p>
          <a:p>
            <a:pPr>
              <a:lnSpc>
                <a:spcPct val="100000"/>
              </a:lnSpc>
              <a:buClr>
                <a:srgbClr val="FF0000"/>
              </a:buClr>
              <a:buFont typeface="Arial" charset="0"/>
              <a:buNone/>
              <a:defRPr/>
            </a:pPr>
            <a:endParaRPr lang="en-GB" sz="3500" dirty="0" smtClean="0">
              <a:solidFill>
                <a:srgbClr val="FF0000"/>
              </a:solidFill>
            </a:endParaRPr>
          </a:p>
        </p:txBody>
      </p:sp>
      <p:sp>
        <p:nvSpPr>
          <p:cNvPr id="58372" name="Line 4"/>
          <p:cNvSpPr>
            <a:spLocks noChangeShapeType="1"/>
          </p:cNvSpPr>
          <p:nvPr/>
        </p:nvSpPr>
        <p:spPr bwMode="auto">
          <a:xfrm>
            <a:off x="1009650" y="3557588"/>
            <a:ext cx="6705600" cy="1587"/>
          </a:xfrm>
          <a:prstGeom prst="line">
            <a:avLst/>
          </a:prstGeom>
          <a:noFill/>
          <a:ln w="9360">
            <a:solidFill>
              <a:srgbClr val="FFFF00"/>
            </a:solidFill>
            <a:miter lim="800000"/>
            <a:headEnd/>
            <a:tailEnd/>
          </a:ln>
          <a:effectLst/>
        </p:spPr>
        <p:txBody>
          <a:bodyPr/>
          <a:lstStyle/>
          <a:p>
            <a:endParaRPr lang="en-US"/>
          </a:p>
        </p:txBody>
      </p:sp>
      <p:sp>
        <p:nvSpPr>
          <p:cNvPr id="58373" name="Text Box 5"/>
          <p:cNvSpPr txBox="1">
            <a:spLocks noChangeArrowheads="1"/>
          </p:cNvSpPr>
          <p:nvPr/>
        </p:nvSpPr>
        <p:spPr bwMode="auto">
          <a:xfrm>
            <a:off x="4549775" y="6108700"/>
            <a:ext cx="184150" cy="366713"/>
          </a:xfrm>
          <a:prstGeom prst="rect">
            <a:avLst/>
          </a:prstGeom>
          <a:noFill/>
          <a:ln w="9525">
            <a:noFill/>
            <a:round/>
            <a:headEnd/>
            <a:tailEnd/>
          </a:ln>
          <a:effectLst/>
        </p:spPr>
        <p:txBody>
          <a:bodyPr wrap="none" anchor="ctr"/>
          <a:lstStyle/>
          <a:p>
            <a:endParaRPr lang="fr-FR"/>
          </a:p>
        </p:txBody>
      </p:sp>
      <p:sp>
        <p:nvSpPr>
          <p:cNvPr id="58374" name="Espace réservé du numéro de diapositive 2"/>
          <p:cNvSpPr>
            <a:spLocks noGrp="1"/>
          </p:cNvSpPr>
          <p:nvPr>
            <p:ph type="sldNum" sz="quarter" idx="11"/>
          </p:nvPr>
        </p:nvSpPr>
        <p:spPr>
          <a:xfrm>
            <a:off x="7308850" y="6381750"/>
            <a:ext cx="503238" cy="347663"/>
          </a:xfrm>
          <a:noFill/>
          <a:ln>
            <a:round/>
            <a:headEnd/>
            <a:tailEnd/>
          </a:ln>
        </p:spPr>
        <p:txBody>
          <a:bodyPr/>
          <a:lstStyle/>
          <a:p>
            <a:pPr>
              <a:buFont typeface="Arial" pitchFamily="34" charset="0"/>
              <a:buNone/>
            </a:pPr>
            <a:endParaRPr lang="fr-FR" smtClean="0">
              <a:latin typeface="Arial" pitchFamily="34" charset="0"/>
              <a:cs typeface="Lucida Sans Unicode" pitchFamily="34" charset="0"/>
            </a:endParaRPr>
          </a:p>
        </p:txBody>
      </p:sp>
      <p:sp>
        <p:nvSpPr>
          <p:cNvPr id="58375" name="Espace réservé du pied de page 1"/>
          <p:cNvSpPr>
            <a:spLocks noGrp="1"/>
          </p:cNvSpPr>
          <p:nvPr>
            <p:ph type="ftr" sz="quarter" idx="10"/>
          </p:nvPr>
        </p:nvSpPr>
        <p:spPr>
          <a:noFill/>
          <a:ln>
            <a:round/>
            <a:headEnd/>
            <a:tailEnd/>
          </a:ln>
        </p:spPr>
        <p:txBody>
          <a:bodyPr/>
          <a:lstStyle/>
          <a:p>
            <a:pPr>
              <a:buFont typeface="Arial" pitchFamily="34" charset="0"/>
              <a:buNone/>
            </a:pPr>
            <a:r>
              <a:rPr lang="fr-FR" smtClean="0">
                <a:latin typeface="Arial" pitchFamily="34" charset="0"/>
                <a:cs typeface="Lucida Sans Unicode" pitchFamily="34" charset="0"/>
              </a:rPr>
              <a:t>JM Rodrigues JIAE Saint Etienne 16 mai 2014</a:t>
            </a:r>
            <a:endParaRPr lang="en-GB" smtClean="0">
              <a:latin typeface="Arial" pitchFamily="34" charset="0"/>
              <a:cs typeface="Lucida Sans Unicode"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err="1" smtClean="0"/>
              <a:t>Definition</a:t>
            </a:r>
            <a:r>
              <a:rPr lang="fr-FR" dirty="0" smtClean="0"/>
              <a:t> 2</a:t>
            </a:r>
            <a:endParaRPr lang="fr-FR" dirty="0"/>
          </a:p>
        </p:txBody>
      </p:sp>
      <p:sp>
        <p:nvSpPr>
          <p:cNvPr id="3" name="Espace réservé du contenu 2"/>
          <p:cNvSpPr>
            <a:spLocks noGrp="1"/>
          </p:cNvSpPr>
          <p:nvPr>
            <p:ph idx="1"/>
          </p:nvPr>
        </p:nvSpPr>
        <p:spPr>
          <a:xfrm>
            <a:off x="1187450" y="1357298"/>
            <a:ext cx="7342188" cy="5357849"/>
          </a:xfrm>
        </p:spPr>
        <p:txBody>
          <a:bodyPr/>
          <a:lstStyle/>
          <a:p>
            <a:r>
              <a:rPr lang="en-GB" sz="1800" b="1" dirty="0" smtClean="0"/>
              <a:t>Level 1</a:t>
            </a:r>
            <a:r>
              <a:rPr lang="en-GB" sz="1800" dirty="0" smtClean="0"/>
              <a:t> </a:t>
            </a:r>
            <a:r>
              <a:rPr lang="en-GB" sz="1800" b="1" i="1" dirty="0" smtClean="0"/>
              <a:t>(technical interoperability)</a:t>
            </a:r>
            <a:r>
              <a:rPr lang="en-GB" sz="1800" dirty="0" smtClean="0"/>
              <a:t> is reached if System A is able to send information electronically to System B, but without any guarantee of the safety of any automatic (machine based) interpretation of meaning. Supplementary human interpretation by User B will usually be needed to ensure that the communicated data is safely and completely usable by computational processes within System B.</a:t>
            </a:r>
          </a:p>
          <a:p>
            <a:r>
              <a:rPr lang="en-GB" sz="1800" b="1" dirty="0" smtClean="0"/>
              <a:t>Level 2</a:t>
            </a:r>
            <a:r>
              <a:rPr lang="en-GB" sz="1800" dirty="0" smtClean="0"/>
              <a:t> </a:t>
            </a:r>
            <a:r>
              <a:rPr lang="en-GB" sz="1800" b="1" i="1" dirty="0" smtClean="0"/>
              <a:t>(intermediate interoperability)</a:t>
            </a:r>
            <a:r>
              <a:rPr lang="en-GB" sz="1800" dirty="0" smtClean="0"/>
              <a:t> is reached if System A is able to send information automatically to system B, but System B (and Users B) can only interpret the meaning from the perspective of users A and System A. The use of terms or constructs reflects the culture and perspective of Users A, and this might not correspond directly with equivalent data captured by Users B in System B.</a:t>
            </a:r>
          </a:p>
          <a:p>
            <a:r>
              <a:rPr lang="en-GB" sz="1600" dirty="0" smtClean="0"/>
              <a:t>.</a:t>
            </a:r>
            <a:endParaRPr lang="fr-FR" sz="1600" dirty="0" smtClean="0"/>
          </a:p>
          <a:p>
            <a:endParaRPr lang="fr-FR" sz="1600" dirty="0" smtClean="0"/>
          </a:p>
          <a:p>
            <a:endParaRPr lang="fr-FR" sz="1600" dirty="0" smtClean="0"/>
          </a:p>
          <a:p>
            <a:endParaRPr lang="fr-FR"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Definition</a:t>
            </a:r>
            <a:r>
              <a:rPr lang="fr-FR" dirty="0" smtClean="0"/>
              <a:t> 3</a:t>
            </a:r>
            <a:endParaRPr lang="fr-FR" dirty="0"/>
          </a:p>
        </p:txBody>
      </p:sp>
      <p:sp>
        <p:nvSpPr>
          <p:cNvPr id="3" name="Espace réservé du contenu 2"/>
          <p:cNvSpPr>
            <a:spLocks noGrp="1"/>
          </p:cNvSpPr>
          <p:nvPr>
            <p:ph idx="1"/>
          </p:nvPr>
        </p:nvSpPr>
        <p:spPr>
          <a:xfrm>
            <a:off x="1187450" y="1357298"/>
            <a:ext cx="7342188" cy="5357849"/>
          </a:xfrm>
        </p:spPr>
        <p:txBody>
          <a:bodyPr/>
          <a:lstStyle/>
          <a:p>
            <a:r>
              <a:rPr lang="en-GB" sz="1800" b="1" dirty="0" smtClean="0"/>
              <a:t>Level 3</a:t>
            </a:r>
            <a:r>
              <a:rPr lang="en-GB" sz="1800" dirty="0" smtClean="0"/>
              <a:t> </a:t>
            </a:r>
            <a:r>
              <a:rPr lang="en-GB" sz="1800" b="1" i="1" u="sng" dirty="0" smtClean="0"/>
              <a:t>(full semantic interoperability, or co-operability)</a:t>
            </a:r>
            <a:r>
              <a:rPr lang="en-GB" sz="1800" dirty="0" smtClean="0"/>
              <a:t> is reached if Users of </a:t>
            </a:r>
            <a:r>
              <a:rPr lang="en-GB" sz="1800" i="1" dirty="0" smtClean="0"/>
              <a:t>System B are able to use information acquired automatically from System A with equivalent meaning to its local data</a:t>
            </a:r>
            <a:r>
              <a:rPr lang="en-GB" sz="1800" dirty="0" smtClean="0"/>
              <a:t>: the information can be processed homogenously with data captured natively within System B, as if they were entered by a User B directly into System B. Note: the data might not be represented homogenously, but sufficient transparency and sharing of meaning exists for the data to be processed homogenously, safely.</a:t>
            </a:r>
            <a:endParaRPr lang="fr-FR" sz="1800" dirty="0" smtClean="0"/>
          </a:p>
          <a:p>
            <a:endParaRPr lang="fr-FR" sz="1600" dirty="0" smtClean="0"/>
          </a:p>
          <a:p>
            <a:endParaRPr lang="fr-FR" sz="1600" dirty="0" smtClean="0"/>
          </a:p>
          <a:p>
            <a:endParaRPr lang="fr-FR" dirty="0"/>
          </a:p>
        </p:txBody>
      </p:sp>
      <p:sp>
        <p:nvSpPr>
          <p:cNvPr id="4" name="Espace réservé du pied de page 3"/>
          <p:cNvSpPr>
            <a:spLocks noGrp="1"/>
          </p:cNvSpPr>
          <p:nvPr>
            <p:ph type="ftr" idx="11"/>
          </p:nvPr>
        </p:nvSpPr>
        <p:spPr/>
        <p:txBody>
          <a:bodyPr/>
          <a:lstStyle/>
          <a:p>
            <a:pPr>
              <a:defRPr/>
            </a:pPr>
            <a:r>
              <a:rPr lang="fr-FR" smtClean="0"/>
              <a:t>JM Rodrigues JIAE Saint Etienne 16 mai 2014</a:t>
            </a:r>
            <a:endParaRPr lang="en-GB"/>
          </a:p>
        </p:txBody>
      </p:sp>
      <p:sp>
        <p:nvSpPr>
          <p:cNvPr id="5" name="Espace réservé du numéro de diapositive 4"/>
          <p:cNvSpPr>
            <a:spLocks noGrp="1"/>
          </p:cNvSpPr>
          <p:nvPr>
            <p:ph type="sldNum" idx="12"/>
          </p:nvPr>
        </p:nvSpPr>
        <p:spPr/>
        <p:txBody>
          <a:bodyPr/>
          <a:lstStyle/>
          <a:p>
            <a:pPr>
              <a:defRPr/>
            </a:pPr>
            <a:fld id="{7F3F3523-6C10-4098-AB4D-C8C6D2576347}" type="slidenum">
              <a:rPr lang="en-GB" smtClean="0"/>
              <a:pPr>
                <a:defRPr/>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GB" sz="2000" dirty="0" smtClean="0">
                <a:latin typeface="Times New Roman" pitchFamily="18" charset="0"/>
                <a:cs typeface="Times New Roman" pitchFamily="18" charset="0"/>
              </a:rPr>
              <a:t>Plan. </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en-GB" sz="2000" dirty="0" smtClean="0">
              <a:latin typeface="Times New Roman" pitchFamily="18" charset="0"/>
            </a:endParaRPr>
          </a:p>
        </p:txBody>
      </p:sp>
      <p:sp>
        <p:nvSpPr>
          <p:cNvPr id="4099" name="Rectangle 3"/>
          <p:cNvSpPr>
            <a:spLocks noGrp="1" noChangeArrowheads="1"/>
          </p:cNvSpPr>
          <p:nvPr>
            <p:ph type="body" idx="1"/>
          </p:nvPr>
        </p:nvSpPr>
        <p:spPr/>
        <p:txBody>
          <a:bodyPr/>
          <a:lstStyle/>
          <a:p>
            <a:pPr marL="381000" indent="-381000" eaLnBrk="1" hangingPunct="1">
              <a:buFont typeface="Wingdings" pitchFamily="2" charset="2"/>
              <a:buNone/>
            </a:pPr>
            <a:r>
              <a:rPr lang="en-GB" dirty="0" smtClean="0">
                <a:solidFill>
                  <a:schemeClr val="accent6">
                    <a:lumMod val="50000"/>
                  </a:schemeClr>
                </a:solidFill>
              </a:rPr>
              <a:t>1 </a:t>
            </a:r>
            <a:r>
              <a:rPr lang="fr-FR" dirty="0" err="1" smtClean="0">
                <a:solidFill>
                  <a:schemeClr val="accent6">
                    <a:lumMod val="50000"/>
                  </a:schemeClr>
                </a:solidFill>
              </a:rPr>
              <a:t>Inter-opérabilité</a:t>
            </a:r>
            <a:r>
              <a:rPr lang="fr-FR" dirty="0" smtClean="0">
                <a:solidFill>
                  <a:schemeClr val="accent6">
                    <a:lumMod val="50000"/>
                  </a:schemeClr>
                </a:solidFill>
              </a:rPr>
              <a:t> et </a:t>
            </a:r>
            <a:r>
              <a:rPr lang="fr-FR" dirty="0" err="1" smtClean="0">
                <a:solidFill>
                  <a:schemeClr val="accent6">
                    <a:lumMod val="50000"/>
                  </a:schemeClr>
                </a:solidFill>
              </a:rPr>
              <a:t>Inter-opérabilité</a:t>
            </a:r>
            <a:r>
              <a:rPr lang="fr-FR" dirty="0" smtClean="0">
                <a:solidFill>
                  <a:schemeClr val="accent6">
                    <a:lumMod val="50000"/>
                  </a:schemeClr>
                </a:solidFill>
              </a:rPr>
              <a:t> sémantique </a:t>
            </a:r>
          </a:p>
          <a:p>
            <a:pPr marL="381000" indent="-381000" eaLnBrk="1" hangingPunct="1">
              <a:buFont typeface="Wingdings" pitchFamily="2" charset="2"/>
              <a:buNone/>
            </a:pPr>
            <a:r>
              <a:rPr lang="fr-FR" dirty="0" smtClean="0">
                <a:solidFill>
                  <a:srgbClr val="FF0000"/>
                </a:solidFill>
              </a:rPr>
              <a:t>2 Terminologies et Ontologies</a:t>
            </a:r>
            <a:r>
              <a:rPr lang="fr-FR" dirty="0" smtClean="0"/>
              <a:t> </a:t>
            </a:r>
          </a:p>
          <a:p>
            <a:pPr marL="381000" indent="-381000" eaLnBrk="1" hangingPunct="1">
              <a:buFont typeface="Wingdings" pitchFamily="2" charset="2"/>
              <a:buNone/>
            </a:pPr>
            <a:endParaRPr lang="fr-FR" dirty="0" smtClean="0"/>
          </a:p>
          <a:p>
            <a:pPr marL="381000" indent="-381000" eaLnBrk="1" hangingPunct="1">
              <a:buFont typeface="Wingdings" pitchFamily="2" charset="2"/>
              <a:buNone/>
            </a:pPr>
            <a:r>
              <a:rPr lang="fr-FR" dirty="0" smtClean="0"/>
              <a:t>3 Projets de recherche</a:t>
            </a:r>
          </a:p>
          <a:p>
            <a:pPr marL="381000" indent="-381000" eaLnBrk="1" hangingPunct="1">
              <a:buFont typeface="Wingdings" pitchFamily="2" charset="2"/>
              <a:buNone/>
            </a:pPr>
            <a:r>
              <a:rPr lang="fr-FR" dirty="0" smtClean="0"/>
              <a:t>	-Internationaux (ISO,WHO,IHTSDO)</a:t>
            </a:r>
          </a:p>
          <a:p>
            <a:pPr marL="381000" indent="-381000" eaLnBrk="1" hangingPunct="1">
              <a:buFont typeface="Wingdings" pitchFamily="2" charset="2"/>
              <a:buNone/>
            </a:pPr>
            <a:r>
              <a:rPr lang="fr-FR" dirty="0" smtClean="0"/>
              <a:t>	-Européens(EHR4CR, SHN)</a:t>
            </a:r>
          </a:p>
          <a:p>
            <a:pPr marL="381000" indent="-381000" eaLnBrk="1" hangingPunct="1">
              <a:buFont typeface="Wingdings" pitchFamily="2" charset="2"/>
              <a:buNone/>
            </a:pPr>
            <a:r>
              <a:rPr lang="fr-FR" dirty="0" smtClean="0"/>
              <a:t>	-Français (</a:t>
            </a:r>
            <a:r>
              <a:rPr lang="fr-FR" dirty="0" err="1" smtClean="0"/>
              <a:t>InterStis</a:t>
            </a:r>
            <a:r>
              <a:rPr lang="fr-FR" dirty="0" smtClean="0"/>
              <a:t>, </a:t>
            </a:r>
            <a:r>
              <a:rPr lang="fr-FR" dirty="0" err="1" smtClean="0"/>
              <a:t>TerSan</a:t>
            </a:r>
            <a:r>
              <a:rPr lang="fr-FR" dirty="0" smtClean="0"/>
              <a:t>)</a:t>
            </a:r>
          </a:p>
        </p:txBody>
      </p:sp>
      <p:sp>
        <p:nvSpPr>
          <p:cNvPr id="4" name="Espace réservé du numéro de diapositive 3"/>
          <p:cNvSpPr>
            <a:spLocks noGrp="1"/>
          </p:cNvSpPr>
          <p:nvPr>
            <p:ph type="sldNum" idx="12"/>
          </p:nvPr>
        </p:nvSpPr>
        <p:spPr/>
        <p:txBody>
          <a:bodyPr/>
          <a:lstStyle/>
          <a:p>
            <a:pPr>
              <a:defRPr/>
            </a:pPr>
            <a:fld id="{7F3F3523-6C10-4098-AB4D-C8C6D2576347}" type="slidenum">
              <a:rPr lang="en-GB" smtClean="0"/>
              <a:pPr>
                <a:defRPr/>
              </a:pPr>
              <a:t>7</a:t>
            </a:fld>
            <a:endParaRPr lang="en-GB"/>
          </a:p>
        </p:txBody>
      </p:sp>
      <p:sp>
        <p:nvSpPr>
          <p:cNvPr id="5" name="Espace réservé du pied de page 4"/>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22238"/>
            <a:ext cx="7543800" cy="520700"/>
          </a:xfrm>
        </p:spPr>
        <p:txBody>
          <a:bodyPr/>
          <a:lstStyle/>
          <a:p>
            <a:pPr eaLnBrk="1" hangingPunct="1"/>
            <a:r>
              <a:rPr lang="en-US" sz="2800" dirty="0" smtClean="0">
                <a:solidFill>
                  <a:schemeClr val="tx1"/>
                </a:solidFill>
              </a:rPr>
              <a:t>Organizing the world</a:t>
            </a:r>
          </a:p>
        </p:txBody>
      </p:sp>
      <p:sp>
        <p:nvSpPr>
          <p:cNvPr id="1028" name="Rectangle 3"/>
          <p:cNvSpPr>
            <a:spLocks noChangeArrowheads="1"/>
          </p:cNvSpPr>
          <p:nvPr/>
        </p:nvSpPr>
        <p:spPr bwMode="auto">
          <a:xfrm>
            <a:off x="468313" y="1557338"/>
            <a:ext cx="3887787" cy="2951162"/>
          </a:xfrm>
          <a:prstGeom prst="rect">
            <a:avLst/>
          </a:prstGeom>
          <a:solidFill>
            <a:srgbClr val="FFFF99"/>
          </a:solidFill>
          <a:ln w="38100">
            <a:solidFill>
              <a:srgbClr val="CC0000"/>
            </a:solidFill>
            <a:miter lim="800000"/>
            <a:headEnd type="none" w="sm" len="sm"/>
            <a:tailEnd type="none" w="lg" len="lg"/>
          </a:ln>
        </p:spPr>
        <p:txBody>
          <a:bodyPr wrap="none" anchor="ctr"/>
          <a:lstStyle/>
          <a:p>
            <a:pPr defTabSz="757238"/>
            <a:r>
              <a:rPr lang="en-US" sz="4100" dirty="0">
                <a:solidFill>
                  <a:schemeClr val="tx1"/>
                </a:solidFill>
              </a:rPr>
              <a:t>Terminology</a:t>
            </a:r>
          </a:p>
        </p:txBody>
      </p:sp>
      <p:sp>
        <p:nvSpPr>
          <p:cNvPr id="1029" name="Rectangle 4"/>
          <p:cNvSpPr>
            <a:spLocks noChangeArrowheads="1"/>
          </p:cNvSpPr>
          <p:nvPr/>
        </p:nvSpPr>
        <p:spPr bwMode="auto">
          <a:xfrm>
            <a:off x="4781550" y="1557338"/>
            <a:ext cx="3894138" cy="2951162"/>
          </a:xfrm>
          <a:prstGeom prst="rect">
            <a:avLst/>
          </a:prstGeom>
          <a:solidFill>
            <a:srgbClr val="FFFF00"/>
          </a:solidFill>
          <a:ln w="38100">
            <a:solidFill>
              <a:srgbClr val="CC0000"/>
            </a:solidFill>
            <a:miter lim="800000"/>
            <a:headEnd type="none" w="sm" len="sm"/>
            <a:tailEnd type="none" w="lg" len="lg"/>
          </a:ln>
        </p:spPr>
        <p:txBody>
          <a:bodyPr wrap="none" anchor="ctr"/>
          <a:lstStyle/>
          <a:p>
            <a:pPr defTabSz="757238"/>
            <a:r>
              <a:rPr lang="en-US" sz="4100" dirty="0">
                <a:solidFill>
                  <a:schemeClr val="tx1"/>
                </a:solidFill>
              </a:rPr>
              <a:t>Ontology</a:t>
            </a:r>
          </a:p>
        </p:txBody>
      </p:sp>
      <p:sp>
        <p:nvSpPr>
          <p:cNvPr id="1030" name="AutoShape 10"/>
          <p:cNvSpPr>
            <a:spLocks noChangeArrowheads="1"/>
          </p:cNvSpPr>
          <p:nvPr/>
        </p:nvSpPr>
        <p:spPr bwMode="auto">
          <a:xfrm rot="-5400000">
            <a:off x="4416425" y="3140075"/>
            <a:ext cx="287338" cy="433388"/>
          </a:xfrm>
          <a:prstGeom prst="upArrow">
            <a:avLst>
              <a:gd name="adj1" fmla="val 50000"/>
              <a:gd name="adj2" fmla="val 37707"/>
            </a:avLst>
          </a:prstGeom>
          <a:noFill/>
          <a:ln w="38100">
            <a:solidFill>
              <a:srgbClr val="CC0000"/>
            </a:solidFill>
            <a:miter lim="800000"/>
            <a:headEnd type="none" w="sm" len="sm"/>
            <a:tailEnd type="none" w="lg" len="lg"/>
          </a:ln>
        </p:spPr>
        <p:txBody>
          <a:bodyPr wrap="none" anchor="ctr"/>
          <a:lstStyle/>
          <a:p>
            <a:endParaRPr lang="it-IT"/>
          </a:p>
        </p:txBody>
      </p:sp>
      <p:sp>
        <p:nvSpPr>
          <p:cNvPr id="1031" name="AutoShape 11"/>
          <p:cNvSpPr>
            <a:spLocks noChangeArrowheads="1"/>
          </p:cNvSpPr>
          <p:nvPr/>
        </p:nvSpPr>
        <p:spPr bwMode="auto">
          <a:xfrm rot="16200000" flipV="1">
            <a:off x="4429125" y="2779713"/>
            <a:ext cx="287337" cy="433388"/>
          </a:xfrm>
          <a:prstGeom prst="upArrow">
            <a:avLst>
              <a:gd name="adj1" fmla="val 50000"/>
              <a:gd name="adj2" fmla="val 37707"/>
            </a:avLst>
          </a:prstGeom>
          <a:noFill/>
          <a:ln w="38100">
            <a:solidFill>
              <a:srgbClr val="CC0000"/>
            </a:solidFill>
            <a:miter lim="800000"/>
            <a:headEnd type="none" w="sm" len="sm"/>
            <a:tailEnd type="none" w="lg" len="lg"/>
          </a:ln>
        </p:spPr>
        <p:txBody>
          <a:bodyPr wrap="none" anchor="ctr"/>
          <a:lstStyle/>
          <a:p>
            <a:endParaRPr lang="it-IT"/>
          </a:p>
        </p:txBody>
      </p:sp>
      <p:sp>
        <p:nvSpPr>
          <p:cNvPr id="1443852" name="AutoShape 12"/>
          <p:cNvSpPr>
            <a:spLocks noChangeArrowheads="1"/>
          </p:cNvSpPr>
          <p:nvPr/>
        </p:nvSpPr>
        <p:spPr bwMode="auto">
          <a:xfrm>
            <a:off x="684213" y="4365625"/>
            <a:ext cx="3455987" cy="2492375"/>
          </a:xfrm>
          <a:prstGeom prst="wedgeRoundRectCallout">
            <a:avLst>
              <a:gd name="adj1" fmla="val 9301"/>
              <a:gd name="adj2" fmla="val -88282"/>
              <a:gd name="adj3" fmla="val 16667"/>
            </a:avLst>
          </a:prstGeom>
          <a:solidFill>
            <a:srgbClr val="EAEAEA"/>
          </a:solidFill>
          <a:ln w="12700">
            <a:solidFill>
              <a:schemeClr val="tx1"/>
            </a:solidFill>
            <a:miter lim="800000"/>
            <a:headEnd type="none" w="sm" len="sm"/>
            <a:tailEnd type="none" w="lg" len="lg"/>
          </a:ln>
        </p:spPr>
        <p:txBody>
          <a:bodyPr/>
          <a:lstStyle/>
          <a:p>
            <a:pPr marL="179388" lvl="1" indent="6350" defTabSz="757238">
              <a:lnSpc>
                <a:spcPct val="120000"/>
              </a:lnSpc>
              <a:spcBef>
                <a:spcPct val="20000"/>
              </a:spcBef>
              <a:buClr>
                <a:srgbClr val="CC0000"/>
              </a:buClr>
              <a:buFont typeface="Wingdings" pitchFamily="2" charset="2"/>
              <a:buNone/>
            </a:pPr>
            <a:r>
              <a:rPr lang="en-US" sz="2000" dirty="0">
                <a:solidFill>
                  <a:schemeClr val="tx1"/>
                </a:solidFill>
              </a:rPr>
              <a:t>Set of terms representing the system of </a:t>
            </a:r>
            <a:r>
              <a:rPr lang="en-US" sz="2000" b="1" dirty="0">
                <a:solidFill>
                  <a:schemeClr val="tx1"/>
                </a:solidFill>
              </a:rPr>
              <a:t>concepts</a:t>
            </a:r>
            <a:r>
              <a:rPr lang="en-US" sz="2000" dirty="0">
                <a:solidFill>
                  <a:schemeClr val="tx1"/>
                </a:solidFill>
              </a:rPr>
              <a:t> of a particular subject field.  </a:t>
            </a:r>
            <a:br>
              <a:rPr lang="en-US" sz="2000" dirty="0">
                <a:solidFill>
                  <a:schemeClr val="tx1"/>
                </a:solidFill>
              </a:rPr>
            </a:br>
            <a:r>
              <a:rPr lang="en-US" sz="2000" dirty="0">
                <a:solidFill>
                  <a:schemeClr val="tx1"/>
                </a:solidFill>
              </a:rPr>
              <a:t>(ISO 1087)</a:t>
            </a:r>
          </a:p>
          <a:p>
            <a:pPr defTabSz="757238"/>
            <a:endParaRPr lang="de-DE" sz="2000" dirty="0"/>
          </a:p>
        </p:txBody>
      </p:sp>
      <p:sp>
        <p:nvSpPr>
          <p:cNvPr id="1443853" name="AutoShape 13"/>
          <p:cNvSpPr>
            <a:spLocks noChangeArrowheads="1"/>
          </p:cNvSpPr>
          <p:nvPr/>
        </p:nvSpPr>
        <p:spPr bwMode="auto">
          <a:xfrm>
            <a:off x="4500563" y="4365625"/>
            <a:ext cx="4429125" cy="2492375"/>
          </a:xfrm>
          <a:prstGeom prst="wedgeRoundRectCallout">
            <a:avLst>
              <a:gd name="adj1" fmla="val 9301"/>
              <a:gd name="adj2" fmla="val -88282"/>
              <a:gd name="adj3" fmla="val 16667"/>
            </a:avLst>
          </a:prstGeom>
          <a:solidFill>
            <a:srgbClr val="EAEAEA"/>
          </a:solidFill>
          <a:ln w="12700">
            <a:solidFill>
              <a:schemeClr val="tx1"/>
            </a:solidFill>
            <a:miter lim="800000"/>
            <a:headEnd type="none" w="sm" len="sm"/>
            <a:tailEnd type="none" w="lg" len="lg"/>
          </a:ln>
        </p:spPr>
        <p:txBody>
          <a:bodyPr/>
          <a:lstStyle/>
          <a:p>
            <a:pPr marL="179388" lvl="1" indent="6350" defTabSz="757238"/>
            <a:r>
              <a:rPr lang="en-US" sz="2000" dirty="0">
                <a:solidFill>
                  <a:schemeClr val="tx1"/>
                </a:solidFill>
              </a:rPr>
              <a:t>Ontology is the study of what there is. Formal </a:t>
            </a:r>
            <a:r>
              <a:rPr lang="en-US" sz="2000" dirty="0" err="1">
                <a:solidFill>
                  <a:schemeClr val="tx1"/>
                </a:solidFill>
              </a:rPr>
              <a:t>ontologies</a:t>
            </a:r>
            <a:r>
              <a:rPr lang="en-US" sz="2000" dirty="0">
                <a:solidFill>
                  <a:schemeClr val="tx1"/>
                </a:solidFill>
              </a:rPr>
              <a:t> are theories that attempt to give precise mathematical formulations of the properties and relations of certain </a:t>
            </a:r>
            <a:r>
              <a:rPr lang="en-US" sz="2000" b="1" dirty="0">
                <a:solidFill>
                  <a:schemeClr val="tx1"/>
                </a:solidFill>
              </a:rPr>
              <a:t>entities</a:t>
            </a:r>
            <a:r>
              <a:rPr lang="en-US" sz="2000" dirty="0">
                <a:solidFill>
                  <a:schemeClr val="tx1"/>
                </a:solidFill>
              </a:rPr>
              <a:t>. </a:t>
            </a:r>
            <a:br>
              <a:rPr lang="en-US" sz="2000" dirty="0">
                <a:solidFill>
                  <a:schemeClr val="tx1"/>
                </a:solidFill>
              </a:rPr>
            </a:br>
            <a:r>
              <a:rPr lang="en-US" sz="1400" dirty="0">
                <a:solidFill>
                  <a:schemeClr val="tx1"/>
                </a:solidFill>
              </a:rPr>
              <a:t>(Stanford Encyclopedia of Philosophy)</a:t>
            </a:r>
          </a:p>
          <a:p>
            <a:pPr defTabSz="757238"/>
            <a:endParaRPr lang="de-DE" sz="1400" dirty="0"/>
          </a:p>
        </p:txBody>
      </p:sp>
      <p:grpSp>
        <p:nvGrpSpPr>
          <p:cNvPr id="2" name="Group 20"/>
          <p:cNvGrpSpPr>
            <a:grpSpLocks/>
          </p:cNvGrpSpPr>
          <p:nvPr/>
        </p:nvGrpSpPr>
        <p:grpSpPr bwMode="auto">
          <a:xfrm>
            <a:off x="250825" y="908050"/>
            <a:ext cx="3024188" cy="1841500"/>
            <a:chOff x="294" y="663"/>
            <a:chExt cx="1769" cy="1160"/>
          </a:xfrm>
        </p:grpSpPr>
        <p:graphicFrame>
          <p:nvGraphicFramePr>
            <p:cNvPr id="1026" name="Object 18"/>
            <p:cNvGraphicFramePr>
              <a:graphicFrameLocks noChangeAspect="1"/>
            </p:cNvGraphicFramePr>
            <p:nvPr/>
          </p:nvGraphicFramePr>
          <p:xfrm>
            <a:off x="294" y="663"/>
            <a:ext cx="1361" cy="1160"/>
          </p:xfrm>
          <a:graphic>
            <a:graphicData uri="http://schemas.openxmlformats.org/presentationml/2006/ole">
              <mc:AlternateContent xmlns:mc="http://schemas.openxmlformats.org/markup-compatibility/2006">
                <mc:Choice xmlns:v="urn:schemas-microsoft-com:vml" Requires="v">
                  <p:oleObj spid="_x0000_s1044" name="Bitmap" r:id="rId4" imgW="1676634" imgH="1428949" progId="PBrush">
                    <p:embed/>
                  </p:oleObj>
                </mc:Choice>
                <mc:Fallback>
                  <p:oleObj name="Bitmap" r:id="rId4" imgW="1676634" imgH="1428949" progId="PBrush">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 y="663"/>
                          <a:ext cx="1361" cy="1160"/>
                        </a:xfrm>
                        <a:prstGeom prst="rect">
                          <a:avLst/>
                        </a:prstGeom>
                        <a:solidFill>
                          <a:schemeClr val="bg1"/>
                        </a:solidFill>
                        <a:ln>
                          <a:noFill/>
                        </a:ln>
                        <a:effectLst/>
                        <a:extLst>
                          <a:ext uri="{91240B29-F687-4F45-9708-019B960494DF}">
                            <a14:hiddenLine xmlns:a14="http://schemas.microsoft.com/office/drawing/2010/main" w="9525">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AutoShape 19"/>
            <p:cNvSpPr>
              <a:spLocks noChangeArrowheads="1"/>
            </p:cNvSpPr>
            <p:nvPr/>
          </p:nvSpPr>
          <p:spPr bwMode="auto">
            <a:xfrm>
              <a:off x="1065" y="844"/>
              <a:ext cx="998" cy="227"/>
            </a:xfrm>
            <a:prstGeom prst="wedgeEllipseCallout">
              <a:avLst>
                <a:gd name="adj1" fmla="val -71843"/>
                <a:gd name="adj2" fmla="val 79514"/>
              </a:avLst>
            </a:prstGeom>
            <a:solidFill>
              <a:schemeClr val="bg1"/>
            </a:solidFill>
            <a:ln w="9525">
              <a:solidFill>
                <a:srgbClr val="292929"/>
              </a:solidFill>
              <a:miter lim="800000"/>
              <a:headEnd/>
              <a:tailEnd/>
            </a:ln>
          </p:spPr>
          <p:txBody>
            <a:bodyPr lIns="90000" tIns="46800" rIns="90000" bIns="46800"/>
            <a:lstStyle/>
            <a:p>
              <a:r>
                <a:rPr lang="en-US" sz="1600" dirty="0" err="1">
                  <a:solidFill>
                    <a:schemeClr val="tx1"/>
                  </a:solidFill>
                </a:rPr>
                <a:t>bla</a:t>
              </a:r>
              <a:r>
                <a:rPr lang="en-US" sz="1600" dirty="0">
                  <a:solidFill>
                    <a:schemeClr val="tx1"/>
                  </a:solidFill>
                </a:rPr>
                <a:t> </a:t>
              </a:r>
              <a:r>
                <a:rPr lang="en-US" sz="1600" dirty="0" err="1">
                  <a:solidFill>
                    <a:schemeClr val="tx1"/>
                  </a:solidFill>
                </a:rPr>
                <a:t>bla</a:t>
              </a:r>
              <a:r>
                <a:rPr lang="en-US" sz="1600" dirty="0">
                  <a:solidFill>
                    <a:schemeClr val="tx1"/>
                  </a:solidFill>
                </a:rPr>
                <a:t> </a:t>
              </a:r>
              <a:r>
                <a:rPr lang="en-US" sz="1600" dirty="0" err="1">
                  <a:solidFill>
                    <a:schemeClr val="tx1"/>
                  </a:solidFill>
                </a:rPr>
                <a:t>bla</a:t>
              </a:r>
              <a:endParaRPr lang="en-US" sz="1600" dirty="0">
                <a:solidFill>
                  <a:schemeClr val="tx1"/>
                </a:solidFill>
              </a:endParaRPr>
            </a:p>
          </p:txBody>
        </p:sp>
      </p:grpSp>
      <p:pic>
        <p:nvPicPr>
          <p:cNvPr id="1443862" name="Picture 22" descr="Bild2"/>
          <p:cNvPicPr>
            <a:picLocks noChangeAspect="1" noChangeArrowheads="1"/>
          </p:cNvPicPr>
          <p:nvPr/>
        </p:nvPicPr>
        <p:blipFill>
          <a:blip r:embed="rId6"/>
          <a:srcRect/>
          <a:stretch>
            <a:fillRect/>
          </a:stretch>
        </p:blipFill>
        <p:spPr bwMode="auto">
          <a:xfrm>
            <a:off x="7432675" y="836613"/>
            <a:ext cx="1711325" cy="1651000"/>
          </a:xfrm>
          <a:prstGeom prst="rect">
            <a:avLst/>
          </a:prstGeom>
          <a:noFill/>
          <a:ln w="9525">
            <a:noFill/>
            <a:miter lim="800000"/>
            <a:headEnd/>
            <a:tailEnd/>
          </a:ln>
        </p:spPr>
      </p:pic>
      <p:sp>
        <p:nvSpPr>
          <p:cNvPr id="13" name="Espace réservé du numéro de diapositive 12"/>
          <p:cNvSpPr>
            <a:spLocks noGrp="1"/>
          </p:cNvSpPr>
          <p:nvPr>
            <p:ph type="sldNum" idx="12"/>
          </p:nvPr>
        </p:nvSpPr>
        <p:spPr/>
        <p:txBody>
          <a:bodyPr/>
          <a:lstStyle/>
          <a:p>
            <a:pPr>
              <a:defRPr/>
            </a:pPr>
            <a:fld id="{7F3F3523-6C10-4098-AB4D-C8C6D2576347}" type="slidenum">
              <a:rPr lang="en-GB" smtClean="0"/>
              <a:pPr>
                <a:defRPr/>
              </a:pPr>
              <a:t>8</a:t>
            </a:fld>
            <a:endParaRPr lang="en-GB"/>
          </a:p>
        </p:txBody>
      </p:sp>
      <p:sp>
        <p:nvSpPr>
          <p:cNvPr id="14" name="Espace réservé du pied de page 13"/>
          <p:cNvSpPr>
            <a:spLocks noGrp="1"/>
          </p:cNvSpPr>
          <p:nvPr>
            <p:ph type="ftr" idx="11"/>
          </p:nvPr>
        </p:nvSpPr>
        <p:spPr/>
        <p:txBody>
          <a:bodyPr/>
          <a:lstStyle/>
          <a:p>
            <a:pPr>
              <a:defRPr/>
            </a:pPr>
            <a:r>
              <a:rPr lang="fr-FR" smtClean="0"/>
              <a:t>JM Rodrigues JIAE Saint Etienne 16 mai 2014</a:t>
            </a: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52"/>
                                        </p:tgtEl>
                                        <p:attrNameLst>
                                          <p:attrName>style.visibility</p:attrName>
                                        </p:attrNameLst>
                                      </p:cBhvr>
                                      <p:to>
                                        <p:strVal val="visible"/>
                                      </p:to>
                                    </p:set>
                                    <p:animEffect transition="in" filter="fade">
                                      <p:cBhvr>
                                        <p:cTn id="7" dur="500"/>
                                        <p:tgtEl>
                                          <p:spTgt spid="14438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853"/>
                                        </p:tgtEl>
                                        <p:attrNameLst>
                                          <p:attrName>style.visibility</p:attrName>
                                        </p:attrNameLst>
                                      </p:cBhvr>
                                      <p:to>
                                        <p:strVal val="visible"/>
                                      </p:to>
                                    </p:set>
                                    <p:animEffect transition="in" filter="fade">
                                      <p:cBhvr>
                                        <p:cTn id="12" dur="500"/>
                                        <p:tgtEl>
                                          <p:spTgt spid="14438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3862"/>
                                        </p:tgtEl>
                                        <p:attrNameLst>
                                          <p:attrName>style.visibility</p:attrName>
                                        </p:attrNameLst>
                                      </p:cBhvr>
                                      <p:to>
                                        <p:strVal val="visible"/>
                                      </p:to>
                                    </p:set>
                                    <p:animEffect transition="in" filter="fade">
                                      <p:cBhvr>
                                        <p:cTn id="22" dur="2000"/>
                                        <p:tgtEl>
                                          <p:spTgt spid="1443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52" grpId="0" animBg="1"/>
      <p:bldP spid="14438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a:xfrm>
            <a:off x="250825" y="122238"/>
            <a:ext cx="8281988" cy="1295400"/>
          </a:xfrm>
        </p:spPr>
        <p:txBody>
          <a:bodyPr anchor="ct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fr-FR" sz="4100" b="0" kern="120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
            </a:r>
            <a:br>
              <a:rPr lang="fr-FR" sz="4100" b="0" kern="120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r>
              <a:rPr lang="fr-FR" sz="4100" b="0" kern="120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  </a:t>
            </a:r>
          </a:p>
        </p:txBody>
      </p:sp>
      <p:sp>
        <p:nvSpPr>
          <p:cNvPr id="18435" name="Rectangle 3"/>
          <p:cNvSpPr>
            <a:spLocks noGrp="1" noChangeArrowheads="1"/>
          </p:cNvSpPr>
          <p:nvPr>
            <p:ph idx="4294967295"/>
          </p:nvPr>
        </p:nvSpPr>
        <p:spPr>
          <a:xfrm>
            <a:off x="457200" y="571500"/>
            <a:ext cx="6900863" cy="5345113"/>
          </a:xfrm>
        </p:spPr>
        <p:txBody>
          <a:bodyPr/>
          <a:lstStyle/>
          <a:p>
            <a:pPr marL="547688" indent="-411163" eaLnBrk="1" hangingPunct="1">
              <a:buFont typeface="Wingdings" pitchFamily="2" charset="2"/>
              <a:buNone/>
              <a:defRPr/>
            </a:pPr>
            <a:r>
              <a:rPr lang="en-GB" sz="2800" b="1" dirty="0" smtClean="0">
                <a:solidFill>
                  <a:schemeClr val="tx1"/>
                </a:solidFill>
                <a:latin typeface="+mj-lt"/>
              </a:rPr>
              <a:t>1. Terminologies </a:t>
            </a:r>
            <a:r>
              <a:rPr lang="en-GB" b="1" dirty="0" smtClean="0">
                <a:solidFill>
                  <a:schemeClr val="tx1"/>
                </a:solidFill>
                <a:latin typeface="+mj-lt"/>
              </a:rPr>
              <a:t>pour les </a:t>
            </a:r>
            <a:r>
              <a:rPr lang="en-GB" b="1" dirty="0" err="1" smtClean="0">
                <a:solidFill>
                  <a:schemeClr val="tx1"/>
                </a:solidFill>
                <a:latin typeface="+mj-lt"/>
              </a:rPr>
              <a:t>humains</a:t>
            </a:r>
            <a:endParaRPr lang="en-GB" sz="2800" b="1" dirty="0" smtClean="0">
              <a:solidFill>
                <a:schemeClr val="tx1"/>
              </a:solidFill>
              <a:latin typeface="+mj-lt"/>
            </a:endParaRPr>
          </a:p>
          <a:p>
            <a:pPr marL="547688" indent="-411163" eaLnBrk="1" hangingPunct="1">
              <a:lnSpc>
                <a:spcPct val="150000"/>
              </a:lnSpc>
              <a:buClrTx/>
              <a:defRPr/>
            </a:pPr>
            <a:r>
              <a:rPr lang="en-GB" sz="2400" dirty="0" smtClean="0">
                <a:solidFill>
                  <a:schemeClr val="tx1"/>
                </a:solidFill>
                <a:latin typeface="+mj-lt"/>
              </a:rPr>
              <a:t>Term + meaning </a:t>
            </a:r>
          </a:p>
          <a:p>
            <a:pPr marL="547688" indent="-411163" eaLnBrk="1" hangingPunct="1">
              <a:lnSpc>
                <a:spcPct val="150000"/>
              </a:lnSpc>
              <a:buClrTx/>
              <a:defRPr/>
            </a:pPr>
            <a:r>
              <a:rPr lang="en-GB" sz="2400" dirty="0" smtClean="0">
                <a:solidFill>
                  <a:schemeClr val="tx1"/>
                </a:solidFill>
                <a:latin typeface="+mj-lt"/>
              </a:rPr>
              <a:t>Terminology </a:t>
            </a:r>
            <a:r>
              <a:rPr lang="en-GB" sz="2400" dirty="0" smtClean="0">
                <a:solidFill>
                  <a:schemeClr val="tx1"/>
                </a:solidFill>
                <a:latin typeface="+mj-lt"/>
                <a:cs typeface="Times New Roman" pitchFamily="18" charset="0"/>
              </a:rPr>
              <a:t>artefacts ( nomenclature ,flat list of controlled vocabularies, classifications and thesaurus, coding system)</a:t>
            </a:r>
            <a:r>
              <a:rPr lang="en-GB" sz="2400" dirty="0" smtClean="0">
                <a:solidFill>
                  <a:schemeClr val="tx1"/>
                </a:solidFill>
                <a:latin typeface="+mj-lt"/>
              </a:rPr>
              <a:t> </a:t>
            </a:r>
          </a:p>
          <a:p>
            <a:pPr marL="547688" indent="-411163" eaLnBrk="1" hangingPunct="1">
              <a:lnSpc>
                <a:spcPct val="150000"/>
              </a:lnSpc>
              <a:buClrTx/>
              <a:defRPr/>
            </a:pPr>
            <a:r>
              <a:rPr lang="en-GB" sz="2400" dirty="0" smtClean="0">
                <a:solidFill>
                  <a:schemeClr val="tx1"/>
                </a:solidFill>
                <a:latin typeface="+mj-lt"/>
              </a:rPr>
              <a:t>Used by humans with flexibility and </a:t>
            </a:r>
            <a:r>
              <a:rPr lang="en-GB" sz="2400" dirty="0" err="1" smtClean="0">
                <a:solidFill>
                  <a:schemeClr val="tx1"/>
                </a:solidFill>
                <a:latin typeface="+mj-lt"/>
              </a:rPr>
              <a:t>ambiguity:a</a:t>
            </a:r>
            <a:r>
              <a:rPr lang="en-GB" sz="2400" dirty="0" smtClean="0">
                <a:solidFill>
                  <a:schemeClr val="tx1"/>
                </a:solidFill>
                <a:latin typeface="+mj-lt"/>
              </a:rPr>
              <a:t> human right!</a:t>
            </a:r>
          </a:p>
          <a:p>
            <a:pPr marL="547688" indent="-411163" eaLnBrk="1" hangingPunct="1">
              <a:buFont typeface="Wingdings" pitchFamily="2" charset="2"/>
              <a:buNone/>
              <a:defRPr/>
            </a:pPr>
            <a:endParaRPr lang="en-GB" sz="2800" b="1" dirty="0" smtClean="0">
              <a:solidFill>
                <a:schemeClr val="tx1"/>
              </a:solidFill>
              <a:latin typeface="+mj-lt"/>
            </a:endParaRPr>
          </a:p>
          <a:p>
            <a:pPr marL="547688" indent="-411163" eaLnBrk="1" hangingPunct="1">
              <a:buFont typeface="Wingdings" pitchFamily="2" charset="2"/>
              <a:buNone/>
              <a:defRPr/>
            </a:pPr>
            <a:r>
              <a:rPr lang="en-GB" sz="2800" b="1" dirty="0" smtClean="0">
                <a:solidFill>
                  <a:schemeClr val="tx1"/>
                </a:solidFill>
                <a:latin typeface="+mj-lt"/>
              </a:rPr>
              <a:t>2. </a:t>
            </a:r>
            <a:r>
              <a:rPr lang="en-GB" sz="2800" b="1" dirty="0" err="1" smtClean="0">
                <a:solidFill>
                  <a:schemeClr val="tx1"/>
                </a:solidFill>
                <a:latin typeface="+mj-lt"/>
              </a:rPr>
              <a:t>Ontologie</a:t>
            </a:r>
            <a:r>
              <a:rPr lang="en-GB" sz="2800" b="1" dirty="0" smtClean="0">
                <a:solidFill>
                  <a:schemeClr val="tx1"/>
                </a:solidFill>
                <a:latin typeface="+mj-lt"/>
              </a:rPr>
              <a:t> pour les </a:t>
            </a:r>
            <a:r>
              <a:rPr lang="en-GB" sz="2800" b="1" dirty="0" err="1" smtClean="0">
                <a:solidFill>
                  <a:schemeClr val="tx1"/>
                </a:solidFill>
                <a:latin typeface="+mj-lt"/>
              </a:rPr>
              <a:t>ordinateurs</a:t>
            </a:r>
            <a:endParaRPr lang="en-GB" sz="2800" b="1" dirty="0" smtClean="0">
              <a:solidFill>
                <a:schemeClr val="tx1"/>
              </a:solidFill>
              <a:latin typeface="+mj-lt"/>
            </a:endParaRPr>
          </a:p>
          <a:p>
            <a:pPr marL="593725" indent="-457200" eaLnBrk="1" hangingPunct="1">
              <a:defRPr/>
            </a:pPr>
            <a:r>
              <a:rPr lang="fr-FR" sz="2400" dirty="0" err="1" smtClean="0">
                <a:solidFill>
                  <a:schemeClr val="tx1"/>
                </a:solidFill>
                <a:latin typeface="+mj-lt"/>
              </a:rPr>
              <a:t>Upper</a:t>
            </a:r>
            <a:r>
              <a:rPr lang="fr-FR" sz="2400" dirty="0" smtClean="0">
                <a:solidFill>
                  <a:schemeClr val="tx1"/>
                </a:solidFill>
                <a:latin typeface="+mj-lt"/>
              </a:rPr>
              <a:t> </a:t>
            </a:r>
            <a:r>
              <a:rPr lang="fr-FR" sz="2400" dirty="0" err="1" smtClean="0">
                <a:solidFill>
                  <a:schemeClr val="tx1"/>
                </a:solidFill>
                <a:latin typeface="+mj-lt"/>
              </a:rPr>
              <a:t>Level</a:t>
            </a:r>
            <a:r>
              <a:rPr lang="fr-FR" sz="2400" dirty="0" smtClean="0">
                <a:solidFill>
                  <a:schemeClr val="tx1"/>
                </a:solidFill>
                <a:latin typeface="+mj-lt"/>
              </a:rPr>
              <a:t> </a:t>
            </a:r>
            <a:r>
              <a:rPr lang="fr-FR" sz="2400" dirty="0" err="1" smtClean="0">
                <a:solidFill>
                  <a:schemeClr val="tx1"/>
                </a:solidFill>
                <a:latin typeface="+mj-lt"/>
              </a:rPr>
              <a:t>Ontology</a:t>
            </a:r>
            <a:endParaRPr lang="fr-FR" sz="2400" dirty="0" smtClean="0">
              <a:solidFill>
                <a:schemeClr val="tx1"/>
              </a:solidFill>
              <a:latin typeface="+mj-lt"/>
            </a:endParaRPr>
          </a:p>
          <a:p>
            <a:pPr marL="593725" indent="-457200" eaLnBrk="1" hangingPunct="1">
              <a:defRPr/>
            </a:pPr>
            <a:endParaRPr lang="fr-FR" sz="2400" dirty="0" smtClean="0">
              <a:solidFill>
                <a:schemeClr val="tx1"/>
              </a:solidFill>
              <a:latin typeface="+mj-lt"/>
            </a:endParaRPr>
          </a:p>
          <a:p>
            <a:pPr marL="593725" indent="-457200" eaLnBrk="1" hangingPunct="1">
              <a:defRPr/>
            </a:pPr>
            <a:r>
              <a:rPr lang="fr-FR" sz="2400" dirty="0" err="1" smtClean="0">
                <a:solidFill>
                  <a:schemeClr val="tx1"/>
                </a:solidFill>
                <a:latin typeface="+mj-lt"/>
              </a:rPr>
              <a:t>Semantic</a:t>
            </a:r>
            <a:r>
              <a:rPr lang="fr-FR" sz="2400" dirty="0" smtClean="0">
                <a:solidFill>
                  <a:schemeClr val="tx1"/>
                </a:solidFill>
                <a:latin typeface="+mj-lt"/>
              </a:rPr>
              <a:t> Web</a:t>
            </a:r>
            <a:endParaRPr lang="en-GB" sz="2400" dirty="0" smtClean="0">
              <a:solidFill>
                <a:schemeClr val="tx1"/>
              </a:solidFill>
              <a:latin typeface="+mj-lt"/>
            </a:endParaRPr>
          </a:p>
          <a:p>
            <a:pPr marL="547688" indent="-411163" eaLnBrk="1" hangingPunct="1">
              <a:buFont typeface="Wingdings" pitchFamily="2" charset="2"/>
              <a:buNone/>
              <a:defRPr/>
            </a:pPr>
            <a:endParaRPr lang="en-GB" dirty="0" smtClean="0"/>
          </a:p>
        </p:txBody>
      </p:sp>
      <p:sp>
        <p:nvSpPr>
          <p:cNvPr id="13314" name="Espace réservé du pied de page 4"/>
          <p:cNvSpPr txBox="1">
            <a:spLocks noGrp="1"/>
          </p:cNvSpPr>
          <p:nvPr/>
        </p:nvSpPr>
        <p:spPr>
          <a:xfrm>
            <a:off x="3124200" y="6416675"/>
            <a:ext cx="2895600" cy="365125"/>
          </a:xfrm>
          <a:prstGeom prst="rect">
            <a:avLst/>
          </a:prstGeom>
          <a:noFill/>
        </p:spPr>
        <p:txBody>
          <a:bodyPr anchor="b"/>
          <a:lstStyle/>
          <a:p>
            <a:pPr algn="ctr">
              <a:defRPr/>
            </a:pPr>
            <a:endParaRPr lang="fr-FR" altLang="en-US" sz="1200" dirty="0">
              <a:solidFill>
                <a:schemeClr val="tx1">
                  <a:shade val="50000"/>
                </a:schemeClr>
              </a:solidFill>
            </a:endParaRPr>
          </a:p>
        </p:txBody>
      </p:sp>
      <p:sp>
        <p:nvSpPr>
          <p:cNvPr id="13315" name="Espace réservé du numéro de diapositive 5"/>
          <p:cNvSpPr txBox="1">
            <a:spLocks noGrp="1"/>
          </p:cNvSpPr>
          <p:nvPr/>
        </p:nvSpPr>
        <p:spPr>
          <a:xfrm>
            <a:off x="7924800" y="6416675"/>
            <a:ext cx="762000" cy="365125"/>
          </a:xfrm>
          <a:prstGeom prst="rect">
            <a:avLst/>
          </a:prstGeom>
          <a:noFill/>
        </p:spPr>
        <p:txBody>
          <a:bodyPr lIns="0" rIns="0" anchor="b"/>
          <a:lstStyle/>
          <a:p>
            <a:pPr algn="r">
              <a:defRPr/>
            </a:pPr>
            <a:fld id="{56C30FCD-8C5E-452B-ACCD-B15E66B27138}" type="slidenum">
              <a:rPr lang="fr-FR" altLang="en-US" sz="1200">
                <a:solidFill>
                  <a:schemeClr val="tx1">
                    <a:shade val="50000"/>
                  </a:schemeClr>
                </a:solidFill>
              </a:rPr>
              <a:pPr algn="r">
                <a:defRPr/>
              </a:pPr>
              <a:t>9</a:t>
            </a:fld>
            <a:endParaRPr lang="fr-FR" altLang="en-US" sz="1200">
              <a:solidFill>
                <a:schemeClr val="tx1">
                  <a:shade val="50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93000"/>
          </a:lnSpc>
          <a:spcBef>
            <a:spcPct val="0"/>
          </a:spcBef>
          <a:spcAft>
            <a:spcPct val="0"/>
          </a:spcAft>
          <a:buClr>
            <a:srgbClr val="003366"/>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93000"/>
          </a:lnSpc>
          <a:spcBef>
            <a:spcPct val="0"/>
          </a:spcBef>
          <a:spcAft>
            <a:spcPct val="0"/>
          </a:spcAft>
          <a:buClr>
            <a:srgbClr val="003366"/>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93000"/>
          </a:lnSpc>
          <a:spcBef>
            <a:spcPct val="0"/>
          </a:spcBef>
          <a:spcAft>
            <a:spcPct val="0"/>
          </a:spcAft>
          <a:buClr>
            <a:srgbClr val="003366"/>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93000"/>
          </a:lnSpc>
          <a:spcBef>
            <a:spcPct val="0"/>
          </a:spcBef>
          <a:spcAft>
            <a:spcPct val="0"/>
          </a:spcAft>
          <a:buClr>
            <a:srgbClr val="003366"/>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2745</Words>
  <Application>Microsoft Office PowerPoint</Application>
  <PresentationFormat>Affichage à l'écran (4:3)</PresentationFormat>
  <Paragraphs>604</Paragraphs>
  <Slides>49</Slides>
  <Notes>14</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49</vt:i4>
      </vt:variant>
    </vt:vector>
  </HeadingPairs>
  <TitlesOfParts>
    <vt:vector size="53" baseType="lpstr">
      <vt:lpstr>Thème Office</vt:lpstr>
      <vt:lpstr>Conception personnalisée</vt:lpstr>
      <vt:lpstr>1_Thème Office</vt:lpstr>
      <vt:lpstr>Bitmap</vt:lpstr>
      <vt:lpstr>Présentation PowerPoint</vt:lpstr>
      <vt:lpstr>Plan.  </vt:lpstr>
      <vt:lpstr>Interoperabilité: approche multi couche </vt:lpstr>
      <vt:lpstr>Interoperabilité Sémantique Definition 1</vt:lpstr>
      <vt:lpstr> Definition 2</vt:lpstr>
      <vt:lpstr>Definition 3</vt:lpstr>
      <vt:lpstr>Plan.  </vt:lpstr>
      <vt:lpstr>Organizing the world</vt:lpstr>
      <vt:lpstr>   </vt:lpstr>
      <vt:lpstr>Quels contextes pour les informations de santé</vt:lpstr>
      <vt:lpstr>Les ressources terminologiques et ontologiques</vt:lpstr>
      <vt:lpstr>ONTOLOGIE vs TERMINOLOGIE </vt:lpstr>
      <vt:lpstr> BFO 2.0</vt:lpstr>
      <vt:lpstr>An Ontology shall define the main characteristics of the categories as in the OBO Foundry: vision</vt:lpstr>
      <vt:lpstr>     SUMO</vt:lpstr>
      <vt:lpstr>Lerudi :  Extrait de l’ontologie</vt:lpstr>
      <vt:lpstr>Application des méthodes sémantiques</vt:lpstr>
      <vt:lpstr>Présentation PowerPoint</vt:lpstr>
      <vt:lpstr>Présentation PowerPoint</vt:lpstr>
      <vt:lpstr>EN ISO 1828 (Structure catégorielle pour les classifications et systèmes de codage des interventions chirurgicales)</vt:lpstr>
      <vt:lpstr>Présentation PowerPoint</vt:lpstr>
      <vt:lpstr>Présentation PowerPoint</vt:lpstr>
      <vt:lpstr>Présentation PowerPoint</vt:lpstr>
      <vt:lpstr>Alignement CAST/ULO </vt:lpstr>
      <vt:lpstr>Présentation PowerPoint</vt:lpstr>
      <vt:lpstr>Exemple d’évolution des systèmes terminologiques </vt:lpstr>
      <vt:lpstr>Plan.  </vt:lpstr>
      <vt:lpstr>Lignes d’action</vt:lpstr>
      <vt:lpstr>Terminologies internationales OMS</vt:lpstr>
      <vt:lpstr> SNOMED CT and ICD11</vt:lpstr>
      <vt:lpstr>      Pourquoi coordonner  (1)?</vt:lpstr>
      <vt:lpstr>                            Ontologies en Protégé/ULO   CIM 11 SNOMED CT          Patient Safety </vt:lpstr>
      <vt:lpstr>Présentation PowerPoint</vt:lpstr>
      <vt:lpstr>Alignement des hiérarchies</vt:lpstr>
      <vt:lpstr>Plan.  </vt:lpstr>
      <vt:lpstr>Cas Usage :Re Utilisation des données du dossier médical pour la Recherche clinique </vt:lpstr>
      <vt:lpstr>Un exemple (2/2)</vt:lpstr>
      <vt:lpstr>EHR4CR Platform</vt:lpstr>
      <vt:lpstr>  SHN Réseau d’excellence  Réconcilier Terminologie et Modèle d’Information par Ontologie :</vt:lpstr>
      <vt:lpstr>3 DPI présentant la même information de façon différente avec annotations OWL DL: suspicion insuffisance cardiaque</vt:lpstr>
      <vt:lpstr>Shn NoE model</vt:lpstr>
      <vt:lpstr>Plan  </vt:lpstr>
      <vt:lpstr>Présentation PowerPoint</vt:lpstr>
      <vt:lpstr>InterStis /PTS</vt:lpstr>
      <vt:lpstr>Présentation PowerPoint</vt:lpstr>
      <vt:lpstr>Extension actuelle</vt:lpstr>
      <vt:lpstr>TerSan</vt:lpstr>
      <vt:lpstr>TerSan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quality issues</dc:title>
  <dc:creator>Olafr Steinum</dc:creator>
  <cp:lastModifiedBy>jmr</cp:lastModifiedBy>
  <cp:revision>196</cp:revision>
  <dcterms:modified xsi:type="dcterms:W3CDTF">2014-05-15T10:46:16Z</dcterms:modified>
</cp:coreProperties>
</file>