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63" r:id="rId5"/>
    <p:sldId id="261" r:id="rId6"/>
    <p:sldId id="260" r:id="rId7"/>
    <p:sldId id="264" r:id="rId8"/>
    <p:sldId id="265" r:id="rId9"/>
    <p:sldId id="269" r:id="rId10"/>
    <p:sldId id="270" r:id="rId11"/>
    <p:sldId id="266" r:id="rId12"/>
    <p:sldId id="268" r:id="rId13"/>
  </p:sldIdLst>
  <p:sldSz cx="9144000" cy="6858000" type="screen4x3"/>
  <p:notesSz cx="6858000" cy="9144000"/>
  <p:custDataLst>
    <p:tags r:id="rId16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670"/>
    <a:srgbClr val="A50034"/>
    <a:srgbClr val="B8B8B8"/>
    <a:srgbClr val="6D5047"/>
    <a:srgbClr val="A8B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>
        <p:scale>
          <a:sx n="80" d="100"/>
          <a:sy n="80" d="100"/>
        </p:scale>
        <p:origin x="-1092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4F390-6B51-0142-909E-2B00B502133B}" type="datetimeFigureOut">
              <a:rPr lang="fr-FR" smtClean="0"/>
              <a:t>16/05/2014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9928F-3235-4A44-9EFB-721250788F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4036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886BC-D6FA-432E-8229-C900A3CC2B28}" type="datetimeFigureOut">
              <a:rPr lang="fr-FR" smtClean="0"/>
              <a:t>16/05/2014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61DF1-DA3B-4BE7-996B-D3A5EFCFD6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4689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3140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63888" y="2492896"/>
            <a:ext cx="5112568" cy="1362075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563888" y="3933057"/>
            <a:ext cx="5112568" cy="129614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23C6-199E-3149-8B62-693B4F368B60}" type="datetime1">
              <a:rPr lang="fr-FR" smtClean="0"/>
              <a:t>16/05/2014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Modèle de présentation Mines Albi-Carmaux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36712"/>
            <a:ext cx="1872208" cy="187220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5805263"/>
            <a:ext cx="9144000" cy="10752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527914" y="5445224"/>
            <a:ext cx="1874777" cy="2880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402691" y="5445224"/>
            <a:ext cx="1874777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277468" y="5445224"/>
            <a:ext cx="1874777" cy="288032"/>
          </a:xfrm>
          <a:prstGeom prst="rect">
            <a:avLst/>
          </a:prstGeom>
          <a:solidFill>
            <a:srgbClr val="DA3C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3140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36712"/>
            <a:ext cx="1872208" cy="1872208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5805263"/>
            <a:ext cx="9144000" cy="10752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 userDrawn="1"/>
        </p:nvSpPr>
        <p:spPr>
          <a:xfrm>
            <a:off x="3527914" y="5445224"/>
            <a:ext cx="1874777" cy="2880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 userDrawn="1"/>
        </p:nvSpPr>
        <p:spPr>
          <a:xfrm>
            <a:off x="5402691" y="5445224"/>
            <a:ext cx="1874777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 userDrawn="1"/>
        </p:nvSpPr>
        <p:spPr>
          <a:xfrm>
            <a:off x="7277468" y="5445224"/>
            <a:ext cx="1874777" cy="288032"/>
          </a:xfrm>
          <a:prstGeom prst="rect">
            <a:avLst/>
          </a:prstGeom>
          <a:solidFill>
            <a:srgbClr val="DA3C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69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2686" y="1556793"/>
            <a:ext cx="7211144" cy="403244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62D4-4EF8-6D47-8A1D-8E7D25B0D4D3}" type="datetime1">
              <a:rPr lang="fr-FR" smtClean="0"/>
              <a:t>16/05/2014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Modèle de présentation Mines Albi-Carmaux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024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43346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43346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2FBE-AE12-5242-9A17-9A2416F4D489}" type="datetime1">
              <a:rPr lang="fr-FR" smtClean="0"/>
              <a:t>16/05/2014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134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91880" y="2348880"/>
            <a:ext cx="4966320" cy="125157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91880" y="3886200"/>
            <a:ext cx="4968552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5C66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527914" y="1844824"/>
            <a:ext cx="1874777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402691" y="1844824"/>
            <a:ext cx="1874777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277468" y="1844824"/>
            <a:ext cx="1874777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332656"/>
            <a:ext cx="205172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B78-1454-9747-9E65-E970E217DBBC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27914" y="1844824"/>
            <a:ext cx="1874777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 userDrawn="1"/>
        </p:nvSpPr>
        <p:spPr>
          <a:xfrm>
            <a:off x="5402691" y="1844824"/>
            <a:ext cx="1874777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 userDrawn="1"/>
        </p:nvSpPr>
        <p:spPr>
          <a:xfrm>
            <a:off x="7277468" y="1844824"/>
            <a:ext cx="1874777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 userDrawn="1"/>
        </p:nvSpPr>
        <p:spPr>
          <a:xfrm>
            <a:off x="0" y="332656"/>
            <a:ext cx="205172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9025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E9EF-FF1B-2C4E-9EAE-C121B3F69455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9841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F3B2-617E-2245-9A57-DEB77E0DCFE4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221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F0BF-EDE6-0341-9670-2FDB29CA93C3}" type="datetime1">
              <a:rPr lang="fr-FR" smtClean="0"/>
              <a:t>16/05/2014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Modèle de présentation Mines Albi-Carmaux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771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BBB9-7E8F-324B-ADB9-E39508D836C1}" type="datetime1">
              <a:rPr lang="fr-FR" smtClean="0"/>
              <a:t>16/05/2014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Modèle de présentation Mines Albi-Carmaux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439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829C-3D1D-8949-A5C5-E9E71B4A8390}" type="datetime1">
              <a:rPr lang="fr-FR" smtClean="0"/>
              <a:t>16/05/2014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511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273050"/>
            <a:ext cx="1989857" cy="7796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3008313" cy="48574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E928-F930-FE47-A364-F87F6091BA33}" type="datetime1">
              <a:rPr lang="fr-FR" smtClean="0"/>
              <a:t>16/05/2014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Modèle de présentation Mines Albi-Carmaux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41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1C7F-715C-F241-B5D8-3DA6073D9EC0}" type="datetime1">
              <a:rPr lang="fr-FR" smtClean="0"/>
              <a:t>16/05/2014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Modèle de présentation Mines Albi-Carmaux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441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384053"/>
            <a:ext cx="1402632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14" name="Rectangle 13"/>
          <p:cNvSpPr/>
          <p:nvPr/>
        </p:nvSpPr>
        <p:spPr>
          <a:xfrm>
            <a:off x="4067944" y="6384053"/>
            <a:ext cx="4104456" cy="3600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66" y="6381328"/>
            <a:ext cx="533086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effectLst/>
              </a:defRPr>
            </a:lvl1pPr>
          </a:lstStyle>
          <a:p>
            <a:fld id="{3A5F5595-61AE-4AA6-B423-33EDBD1DAE1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75656" y="428"/>
            <a:ext cx="7211144" cy="11243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2686" y="1556793"/>
            <a:ext cx="7211144" cy="4485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9552" y="6381328"/>
            <a:ext cx="87001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BF92B681-6C10-8340-AD1A-5CBBFF27CCDB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67944" y="6381328"/>
            <a:ext cx="4104456" cy="360000"/>
          </a:xfrm>
          <a:prstGeom prst="rect">
            <a:avLst/>
          </a:prstGeom>
          <a:noFill/>
        </p:spPr>
        <p:txBody>
          <a:bodyPr vert="horz" lIns="91440" tIns="45720" rIns="14400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692696"/>
            <a:ext cx="467544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44" y="692696"/>
            <a:ext cx="467544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935088" y="692696"/>
            <a:ext cx="467544" cy="3600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475656" y="6381328"/>
            <a:ext cx="2520280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Institut Mines-Télécom</a:t>
            </a:r>
            <a:endParaRPr lang="fr-FR" sz="1000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42676"/>
            <a:ext cx="791564" cy="791564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384053"/>
            <a:ext cx="1402632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4067944" y="6384053"/>
            <a:ext cx="4104456" cy="3600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92696"/>
            <a:ext cx="467544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 userDrawn="1"/>
        </p:nvSpPr>
        <p:spPr>
          <a:xfrm>
            <a:off x="467544" y="692696"/>
            <a:ext cx="467544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 userDrawn="1"/>
        </p:nvSpPr>
        <p:spPr>
          <a:xfrm>
            <a:off x="935088" y="692696"/>
            <a:ext cx="467544" cy="3600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 userDrawn="1"/>
        </p:nvSpPr>
        <p:spPr>
          <a:xfrm>
            <a:off x="1475656" y="6381328"/>
            <a:ext cx="2520280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Institut Mines-Télécom</a:t>
            </a:r>
            <a:endParaRPr lang="fr-FR" sz="1000" dirty="0"/>
          </a:p>
        </p:txBody>
      </p:sp>
      <p:pic>
        <p:nvPicPr>
          <p:cNvPr id="21" name="Image 2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42676"/>
            <a:ext cx="791564" cy="79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44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100000"/>
        <a:buFont typeface="Wingdings" pitchFamily="2" charset="2"/>
        <a:buChar char="n"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spcBef>
          <a:spcPct val="20000"/>
        </a:spcBef>
        <a:buClr>
          <a:srgbClr val="5C667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1489"/>
        </a:buClr>
        <a:buFont typeface="Arial" pitchFamily="34" charset="0"/>
        <a:buChar char="─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Projet C2NET</a:t>
            </a:r>
            <a:br>
              <a:rPr lang="fr-FR" dirty="0" smtClean="0"/>
            </a:br>
            <a:r>
              <a:rPr lang="fr-FR" sz="2700" b="0" dirty="0" smtClean="0"/>
              <a:t>issu </a:t>
            </a:r>
            <a:r>
              <a:rPr lang="fr-FR" sz="2700" b="0" dirty="0" smtClean="0"/>
              <a:t>du TG 13 </a:t>
            </a:r>
            <a:r>
              <a:rPr lang="fr-FR" sz="2700" b="0" dirty="0" err="1" smtClean="0"/>
              <a:t>VLab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3563888" y="3933057"/>
            <a:ext cx="5580112" cy="1296144"/>
          </a:xfrm>
        </p:spPr>
        <p:txBody>
          <a:bodyPr/>
          <a:lstStyle/>
          <a:p>
            <a:r>
              <a:rPr lang="fr-FR" dirty="0" smtClean="0">
                <a:solidFill>
                  <a:schemeClr val="accent1"/>
                </a:solidFill>
              </a:rPr>
              <a:t>J. Lamothe</a:t>
            </a:r>
          </a:p>
          <a:p>
            <a:r>
              <a:rPr lang="fr-FR" dirty="0" smtClean="0">
                <a:solidFill>
                  <a:schemeClr val="accent1"/>
                </a:solidFill>
              </a:rPr>
              <a:t>   Centre de Génie Industriel, </a:t>
            </a:r>
            <a:br>
              <a:rPr lang="fr-FR" dirty="0" smtClean="0">
                <a:solidFill>
                  <a:schemeClr val="accent1"/>
                </a:solidFill>
              </a:rPr>
            </a:br>
            <a:r>
              <a:rPr lang="fr-FR" dirty="0" smtClean="0">
                <a:solidFill>
                  <a:schemeClr val="accent1"/>
                </a:solidFill>
              </a:rPr>
              <a:t>   Mines Albi Carmaux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491880" y="6093296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Journées JIAE 2014, Saint Etienne, 15-16 Mai 2014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7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Merci de votre </a:t>
            </a:r>
            <a:r>
              <a:rPr lang="fr-FR" dirty="0" smtClean="0"/>
              <a:t>écoute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Questions 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suite l’an prochain </a:t>
            </a:r>
          </a:p>
          <a:p>
            <a:r>
              <a:rPr lang="fr-FR" dirty="0" smtClean="0"/>
              <a:t>SI C2NET </a:t>
            </a:r>
            <a:r>
              <a:rPr lang="fr-FR" dirty="0" err="1" smtClean="0"/>
              <a:t>ACCEPTé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B78-1454-9747-9E65-E970E217DBBC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1366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IESA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124744"/>
            <a:ext cx="7970262" cy="491793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Programme</a:t>
            </a:r>
          </a:p>
          <a:p>
            <a:pPr lvl="1"/>
            <a:r>
              <a:rPr lang="fr-FR" dirty="0" smtClean="0"/>
              <a:t>Conférence : 5 </a:t>
            </a:r>
            <a:r>
              <a:rPr lang="fr-FR" dirty="0" err="1" smtClean="0"/>
              <a:t>keynotes</a:t>
            </a:r>
            <a:r>
              <a:rPr lang="fr-FR" dirty="0" smtClean="0"/>
              <a:t>, 10 sessions, 40 papiers</a:t>
            </a:r>
          </a:p>
          <a:p>
            <a:pPr lvl="1"/>
            <a:r>
              <a:rPr lang="fr-FR" dirty="0" smtClean="0"/>
              <a:t>6 Workshops : 32 communications</a:t>
            </a:r>
          </a:p>
          <a:p>
            <a:pPr lvl="2"/>
            <a:r>
              <a:rPr lang="en-US" sz="1700" dirty="0" smtClean="0"/>
              <a:t>3 : Applications </a:t>
            </a:r>
            <a:r>
              <a:rPr lang="en-US" sz="1700" dirty="0"/>
              <a:t>of Advanced Technologies in the Context of Disaster Relief and Crisis </a:t>
            </a:r>
            <a:r>
              <a:rPr lang="en-US" sz="1700" dirty="0" smtClean="0"/>
              <a:t>Management</a:t>
            </a:r>
          </a:p>
          <a:p>
            <a:pPr lvl="2"/>
            <a:r>
              <a:rPr lang="en-US" sz="1700" dirty="0" smtClean="0"/>
              <a:t>4 : Future </a:t>
            </a:r>
            <a:r>
              <a:rPr lang="en-US" sz="1700" dirty="0"/>
              <a:t>Internet Methods, Architectures and Services for Digital Business Innovation in Manufacturing, Health and Logistics Enterprises </a:t>
            </a:r>
            <a:endParaRPr lang="en-US" sz="1700" dirty="0" smtClean="0"/>
          </a:p>
          <a:p>
            <a:pPr lvl="2"/>
            <a:r>
              <a:rPr lang="fr-FR" sz="1700" dirty="0" smtClean="0"/>
              <a:t>6 : Collaboration </a:t>
            </a:r>
            <a:r>
              <a:rPr lang="fr-FR" sz="1700" dirty="0"/>
              <a:t>Issues for City-</a:t>
            </a:r>
            <a:r>
              <a:rPr lang="fr-FR" sz="1700" dirty="0" err="1"/>
              <a:t>Logistics</a:t>
            </a:r>
            <a:r>
              <a:rPr lang="fr-FR" sz="1700" dirty="0"/>
              <a:t> </a:t>
            </a:r>
            <a:endParaRPr lang="fr-FR" sz="1700" dirty="0" smtClean="0"/>
          </a:p>
          <a:p>
            <a:pPr lvl="2"/>
            <a:r>
              <a:rPr lang="en-US" sz="1700" dirty="0" smtClean="0"/>
              <a:t>6 : </a:t>
            </a:r>
            <a:r>
              <a:rPr lang="en-US" sz="1700" dirty="0" err="1" smtClean="0"/>
              <a:t>Standardisation</a:t>
            </a:r>
            <a:r>
              <a:rPr lang="en-US" sz="1700" dirty="0" smtClean="0"/>
              <a:t> </a:t>
            </a:r>
            <a:r>
              <a:rPr lang="en-US" sz="1700" dirty="0"/>
              <a:t>Developments for Enterprise Interoperability and the Manufacturing Service Domain </a:t>
            </a:r>
            <a:endParaRPr lang="en-US" sz="1700" dirty="0" smtClean="0"/>
          </a:p>
          <a:p>
            <a:pPr lvl="2"/>
            <a:r>
              <a:rPr lang="en-US" sz="1700" dirty="0" smtClean="0"/>
              <a:t>8 : ICT </a:t>
            </a:r>
            <a:r>
              <a:rPr lang="en-US" sz="1700" dirty="0"/>
              <a:t>Services and Interoperability for </a:t>
            </a:r>
            <a:r>
              <a:rPr lang="en-US" sz="1700" dirty="0" smtClean="0"/>
              <a:t>Manufacturing</a:t>
            </a:r>
          </a:p>
          <a:p>
            <a:pPr lvl="2"/>
            <a:r>
              <a:rPr lang="en-US" sz="1700" dirty="0" smtClean="0"/>
              <a:t>5 : </a:t>
            </a:r>
            <a:r>
              <a:rPr lang="en-US" sz="1700" dirty="0" err="1" smtClean="0"/>
              <a:t>SmartNets</a:t>
            </a:r>
            <a:r>
              <a:rPr lang="en-US" sz="1700" dirty="0" smtClean="0"/>
              <a:t> </a:t>
            </a:r>
            <a:r>
              <a:rPr lang="en-US" sz="1700" dirty="0"/>
              <a:t>– Collaborative Development and Production of Knowledge-Intensive Products and </a:t>
            </a:r>
            <a:r>
              <a:rPr lang="en-US" sz="1700" dirty="0" smtClean="0"/>
              <a:t>Services</a:t>
            </a:r>
            <a:endParaRPr lang="fr-FR" dirty="0" smtClean="0"/>
          </a:p>
          <a:p>
            <a:pPr lvl="1"/>
            <a:r>
              <a:rPr lang="fr-FR" dirty="0" err="1" smtClean="0"/>
              <a:t>Doctorial</a:t>
            </a:r>
            <a:r>
              <a:rPr lang="fr-FR" dirty="0" smtClean="0"/>
              <a:t> symposium : 4 papiers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Participants : 120 participants</a:t>
            </a:r>
          </a:p>
          <a:p>
            <a:pPr lvl="1"/>
            <a:r>
              <a:rPr lang="fr-FR" dirty="0" smtClean="0"/>
              <a:t>72 Workshop &amp; </a:t>
            </a:r>
            <a:r>
              <a:rPr lang="fr-FR" dirty="0" err="1" smtClean="0"/>
              <a:t>Doctorial</a:t>
            </a:r>
            <a:r>
              <a:rPr lang="fr-FR" dirty="0" smtClean="0"/>
              <a:t>, 77 Conférence</a:t>
            </a:r>
          </a:p>
          <a:p>
            <a:pPr lvl="1"/>
            <a:r>
              <a:rPr lang="fr-FR" dirty="0" smtClean="0"/>
              <a:t>31 </a:t>
            </a:r>
            <a:r>
              <a:rPr lang="fr-FR" dirty="0" err="1" smtClean="0"/>
              <a:t>Phd</a:t>
            </a:r>
            <a:r>
              <a:rPr lang="fr-FR" dirty="0" smtClean="0"/>
              <a:t>, 86 Autres</a:t>
            </a:r>
          </a:p>
          <a:p>
            <a:pPr lvl="1"/>
            <a:r>
              <a:rPr lang="fr-FR" dirty="0" smtClean="0"/>
              <a:t>71 </a:t>
            </a:r>
            <a:r>
              <a:rPr lang="fr-FR" dirty="0" err="1" smtClean="0"/>
              <a:t>Early</a:t>
            </a:r>
            <a:r>
              <a:rPr lang="fr-FR" dirty="0" smtClean="0"/>
              <a:t> / 49 </a:t>
            </a:r>
            <a:r>
              <a:rPr lang="fr-FR" dirty="0" err="1" smtClean="0"/>
              <a:t>Late</a:t>
            </a:r>
            <a:r>
              <a:rPr lang="fr-FR" dirty="0" smtClean="0"/>
              <a:t> 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E9EF-FF1B-2C4E-9EAE-C121B3F69455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7172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Budget I-ESA 2014 Albi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086438"/>
              </p:ext>
            </p:extLst>
          </p:nvPr>
        </p:nvGraphicFramePr>
        <p:xfrm>
          <a:off x="971600" y="2109511"/>
          <a:ext cx="6696743" cy="4190097"/>
        </p:xfrm>
        <a:graphic>
          <a:graphicData uri="http://schemas.openxmlformats.org/drawingml/2006/table">
            <a:tbl>
              <a:tblPr/>
              <a:tblGrid>
                <a:gridCol w="1994776"/>
                <a:gridCol w="638776"/>
                <a:gridCol w="966848"/>
                <a:gridCol w="3096343"/>
              </a:tblGrid>
              <a:tr h="619459">
                <a:tc gridSpan="2">
                  <a:txBody>
                    <a:bodyPr/>
                    <a:lstStyle/>
                    <a:p>
                      <a:pPr algn="ctr"/>
                      <a:r>
                        <a:rPr lang="fr-FR" sz="1700" dirty="0" err="1" smtClean="0">
                          <a:effectLst/>
                        </a:rPr>
                        <a:t>Expenses</a:t>
                      </a:r>
                      <a:endParaRPr lang="fr-FR" sz="17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fr-FR" sz="17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700" dirty="0" err="1" smtClean="0">
                          <a:effectLst/>
                        </a:rPr>
                        <a:t>Incomes</a:t>
                      </a:r>
                      <a:endParaRPr lang="fr-FR" sz="17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7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459"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err="1">
                          <a:effectLst/>
                        </a:rPr>
                        <a:t>materials</a:t>
                      </a:r>
                      <a:r>
                        <a:rPr lang="fr-FR" sz="1700" dirty="0">
                          <a:effectLst/>
                        </a:rPr>
                        <a:t> for </a:t>
                      </a:r>
                      <a:r>
                        <a:rPr lang="fr-FR" sz="1700" dirty="0" err="1">
                          <a:effectLst/>
                        </a:rPr>
                        <a:t>attendees</a:t>
                      </a:r>
                      <a:endParaRPr lang="fr-FR" sz="17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>
                          <a:effectLst/>
                        </a:rPr>
                        <a:t>3,5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>
                          <a:effectLst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>
                          <a:effectLst/>
                        </a:rPr>
                        <a:t>enregistrement</a:t>
                      </a:r>
                      <a:endParaRPr lang="fr-FR" sz="17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44157"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err="1">
                          <a:effectLst/>
                        </a:rPr>
                        <a:t>materials</a:t>
                      </a:r>
                      <a:endParaRPr lang="fr-FR" sz="17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15,1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3,8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sponsor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88315"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err="1">
                          <a:effectLst/>
                        </a:rPr>
                        <a:t>keynotes</a:t>
                      </a:r>
                      <a:endParaRPr lang="fr-FR" sz="17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2,9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/>
                      </a:r>
                      <a:br>
                        <a:rPr lang="fr-FR" sz="1700" dirty="0"/>
                      </a:br>
                      <a:endParaRPr lang="fr-FR" sz="1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/>
                      </a:r>
                      <a:br>
                        <a:rPr lang="fr-FR" sz="1700" dirty="0"/>
                      </a:br>
                      <a:endParaRPr lang="fr-FR" sz="1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88315">
                <a:tc>
                  <a:txBody>
                    <a:bodyPr/>
                    <a:lstStyle/>
                    <a:p>
                      <a:pPr algn="ctr"/>
                      <a:r>
                        <a:rPr lang="fr-FR" sz="1700" dirty="0">
                          <a:effectLst/>
                        </a:rPr>
                        <a:t>pauses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1,9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/>
                      </a:r>
                      <a:br>
                        <a:rPr lang="fr-FR" sz="1700" dirty="0"/>
                      </a:br>
                      <a:endParaRPr lang="fr-FR" sz="1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/>
                      </a:r>
                      <a:br>
                        <a:rPr lang="fr-FR" sz="1700" dirty="0"/>
                      </a:br>
                      <a:endParaRPr lang="fr-FR" sz="1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88315">
                <a:tc>
                  <a:txBody>
                    <a:bodyPr/>
                    <a:lstStyle/>
                    <a:p>
                      <a:pPr algn="ctr"/>
                      <a:r>
                        <a:rPr lang="fr-FR" sz="1700" dirty="0">
                          <a:effectLst/>
                        </a:rPr>
                        <a:t>Repas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10,1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/>
                      </a:r>
                      <a:br>
                        <a:rPr lang="fr-FR" sz="1700" dirty="0"/>
                      </a:br>
                      <a:endParaRPr lang="fr-FR" sz="1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/>
                      </a:r>
                      <a:br>
                        <a:rPr lang="fr-FR" sz="1700" dirty="0"/>
                      </a:br>
                      <a:endParaRPr lang="fr-FR" sz="1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19459">
                <a:tc>
                  <a:txBody>
                    <a:bodyPr/>
                    <a:lstStyle/>
                    <a:p>
                      <a:pPr algn="ctr"/>
                      <a:r>
                        <a:rPr lang="fr-FR" sz="1700" dirty="0">
                          <a:effectLst/>
                        </a:rPr>
                        <a:t>Administration </a:t>
                      </a:r>
                      <a:br>
                        <a:rPr lang="fr-FR" sz="1700" dirty="0">
                          <a:effectLst/>
                        </a:rPr>
                      </a:br>
                      <a:r>
                        <a:rPr lang="fr-FR" sz="1700" dirty="0" err="1" smtClean="0">
                          <a:effectLst/>
                        </a:rPr>
                        <a:t>logistics</a:t>
                      </a:r>
                      <a:endParaRPr lang="fr-FR" sz="17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/>
                      </a:r>
                      <a:br>
                        <a:rPr lang="fr-FR" sz="1700" dirty="0"/>
                      </a:br>
                      <a:endParaRPr lang="fr-FR" sz="1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/>
                      </a:r>
                      <a:br>
                        <a:rPr lang="fr-FR" sz="1700" dirty="0"/>
                      </a:br>
                      <a:endParaRPr lang="fr-FR" sz="1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88315">
                <a:tc>
                  <a:txBody>
                    <a:bodyPr/>
                    <a:lstStyle/>
                    <a:p>
                      <a:pPr algn="ctr"/>
                      <a:r>
                        <a:rPr lang="fr-FR" sz="1700" b="1" dirty="0" smtClean="0">
                          <a:effectLst/>
                        </a:rPr>
                        <a:t>Total</a:t>
                      </a:r>
                      <a:endParaRPr lang="fr-FR" sz="1700" b="1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b="1" dirty="0"/>
                        <a:t>45,5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b="1" dirty="0"/>
                        <a:t>45,8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/>
                      </a:r>
                      <a:br>
                        <a:rPr lang="fr-FR" sz="1700" dirty="0"/>
                      </a:br>
                      <a:endParaRPr lang="fr-FR" sz="17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E9EF-FF1B-2C4E-9EAE-C121B3F69455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259632" y="1196752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Budget équilibré (tout juste) aux alentours de 45 k€</a:t>
            </a:r>
          </a:p>
          <a:p>
            <a:pPr lvl="1"/>
            <a:r>
              <a:rPr lang="fr-FR" dirty="0"/>
              <a:t>Pas définitif : il manque quelques recettes et </a:t>
            </a:r>
            <a:r>
              <a:rPr lang="fr-FR" dirty="0" smtClean="0"/>
              <a:t>dépenses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096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2411760" y="2348880"/>
            <a:ext cx="6552728" cy="1251570"/>
          </a:xfrm>
        </p:spPr>
        <p:txBody>
          <a:bodyPr>
            <a:normAutofit fontScale="90000"/>
          </a:bodyPr>
          <a:lstStyle/>
          <a:p>
            <a:r>
              <a:rPr lang="fr-FR" dirty="0"/>
              <a:t>Projet C2NET</a:t>
            </a:r>
            <a:br>
              <a:rPr lang="fr-FR" dirty="0"/>
            </a:br>
            <a:r>
              <a:rPr lang="fr-FR" dirty="0"/>
              <a:t> Cloud Collaborative </a:t>
            </a:r>
            <a:r>
              <a:rPr lang="fr-FR" dirty="0" err="1"/>
              <a:t>Manufacturing</a:t>
            </a:r>
            <a:r>
              <a:rPr lang="fr-FR" dirty="0"/>
              <a:t> Networks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187624" y="3886200"/>
            <a:ext cx="7776864" cy="2063080"/>
          </a:xfrm>
        </p:spPr>
        <p:txBody>
          <a:bodyPr>
            <a:normAutofit/>
          </a:bodyPr>
          <a:lstStyle/>
          <a:p>
            <a:r>
              <a:rPr lang="fr-FR" sz="1800" dirty="0" smtClean="0"/>
              <a:t>SOUMIS à Appel H2020 </a:t>
            </a:r>
            <a:r>
              <a:rPr lang="fr-FR" sz="1800" dirty="0" err="1" smtClean="0"/>
              <a:t>Factory</a:t>
            </a:r>
            <a:r>
              <a:rPr lang="fr-FR" sz="1800" dirty="0" smtClean="0"/>
              <a:t> of the Future 2014</a:t>
            </a:r>
          </a:p>
          <a:p>
            <a:r>
              <a:rPr lang="fr-FR" sz="1800" dirty="0" smtClean="0"/>
              <a:t>	</a:t>
            </a:r>
            <a:r>
              <a:rPr lang="fr-FR" sz="2000" dirty="0" err="1" smtClean="0"/>
              <a:t>Topic</a:t>
            </a:r>
            <a:r>
              <a:rPr lang="fr-FR" sz="2000" dirty="0" smtClean="0"/>
              <a:t> : </a:t>
            </a:r>
            <a:r>
              <a:rPr lang="en-US" sz="2000" dirty="0"/>
              <a:t>Process </a:t>
            </a:r>
            <a:r>
              <a:rPr lang="en-US" sz="2000" dirty="0" err="1"/>
              <a:t>optimisation</a:t>
            </a:r>
            <a:r>
              <a:rPr lang="en-US" sz="2000" dirty="0"/>
              <a:t> of manufacturing </a:t>
            </a:r>
            <a:r>
              <a:rPr lang="en-US" sz="2000" dirty="0" smtClean="0"/>
              <a:t>assets</a:t>
            </a:r>
            <a:endParaRPr lang="fr-FR" sz="1800" dirty="0"/>
          </a:p>
          <a:p>
            <a:r>
              <a:rPr lang="fr-FR" sz="1800" dirty="0"/>
              <a:t>	Scope : Collaborative and mobile </a:t>
            </a:r>
            <a:r>
              <a:rPr lang="fr-FR" sz="1800" dirty="0" err="1" smtClean="0"/>
              <a:t>manufacturing</a:t>
            </a:r>
            <a:endParaRPr lang="fr-FR" sz="1800" dirty="0" smtClean="0"/>
          </a:p>
          <a:p>
            <a:r>
              <a:rPr lang="fr-FR" sz="1800" dirty="0"/>
              <a:t>	</a:t>
            </a:r>
            <a:r>
              <a:rPr lang="fr-FR" sz="1800" dirty="0" smtClean="0"/>
              <a:t>R&amp;I Action</a:t>
            </a:r>
          </a:p>
          <a:p>
            <a:r>
              <a:rPr lang="fr-FR" sz="1800" dirty="0"/>
              <a:t>	Deadline : </a:t>
            </a:r>
            <a:r>
              <a:rPr lang="fr-FR" sz="1800" dirty="0" smtClean="0"/>
              <a:t>March 20 2014</a:t>
            </a:r>
          </a:p>
          <a:p>
            <a:r>
              <a:rPr lang="fr-FR" sz="1800" dirty="0"/>
              <a:t>	</a:t>
            </a:r>
            <a:r>
              <a:rPr lang="fr-FR" sz="1800" dirty="0" smtClean="0"/>
              <a:t>Budget 7,2 M€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4EB6-499F-5241-8AA8-B76857085DC2}" type="datetime1">
              <a:rPr lang="fr-FR" smtClean="0"/>
              <a:t>16/05/2014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 smtClean="0"/>
              <a:t>Projet C2NET, JIAE 014, 15-16 Mai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1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428"/>
            <a:ext cx="7560840" cy="1124316"/>
          </a:xfrm>
        </p:spPr>
        <p:txBody>
          <a:bodyPr>
            <a:normAutofit/>
          </a:bodyPr>
          <a:lstStyle/>
          <a:p>
            <a:r>
              <a:rPr lang="fr-FR" sz="2400" dirty="0"/>
              <a:t>L’idée : 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Cloud </a:t>
            </a:r>
            <a:r>
              <a:rPr lang="fr-FR" sz="2400" dirty="0"/>
              <a:t>Collaborative </a:t>
            </a:r>
            <a:r>
              <a:rPr lang="fr-FR" sz="2400" dirty="0" err="1"/>
              <a:t>Manufacturing</a:t>
            </a:r>
            <a:r>
              <a:rPr lang="fr-FR" sz="2400" dirty="0"/>
              <a:t> Networks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E9EF-FF1B-2C4E-9EAE-C121B3F69455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251520" y="1052736"/>
            <a:ext cx="8402310" cy="4845925"/>
          </a:xfrm>
        </p:spPr>
        <p:txBody>
          <a:bodyPr>
            <a:noAutofit/>
          </a:bodyPr>
          <a:lstStyle/>
          <a:p>
            <a:r>
              <a:rPr lang="en-US" sz="2000" dirty="0"/>
              <a:t>The  goal  of  C2NET  Project  is  the  creation  of  </a:t>
            </a:r>
            <a:r>
              <a:rPr lang="en-US" sz="2000" dirty="0">
                <a:solidFill>
                  <a:srgbClr val="FF0000"/>
                </a:solidFill>
              </a:rPr>
              <a:t>cloud-enabled  tools</a:t>
            </a:r>
            <a:r>
              <a:rPr lang="en-US" sz="2000" dirty="0"/>
              <a:t>  for  supporting  the  </a:t>
            </a:r>
            <a:r>
              <a:rPr lang="en-US" sz="2000" dirty="0">
                <a:solidFill>
                  <a:srgbClr val="00B050"/>
                </a:solidFill>
              </a:rPr>
              <a:t>SMEs  supply  network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optimization</a:t>
            </a:r>
            <a:r>
              <a:rPr lang="en-US" sz="2000" dirty="0"/>
              <a:t>  of  manufacturing  and  logistic  assets  based  on  </a:t>
            </a:r>
            <a:r>
              <a:rPr lang="en-US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collaborative</a:t>
            </a:r>
            <a:r>
              <a:rPr lang="en-US" sz="2000" dirty="0"/>
              <a:t>  demand,  production  and  delivery </a:t>
            </a:r>
            <a:r>
              <a:rPr 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plans</a:t>
            </a:r>
            <a:r>
              <a:rPr lang="en-US" sz="2000" dirty="0"/>
              <a:t> </a:t>
            </a:r>
            <a:r>
              <a:rPr lang="en-US" sz="2000" dirty="0" smtClean="0"/>
              <a:t>: </a:t>
            </a:r>
            <a:endParaRPr lang="fr-FR" sz="2000" dirty="0"/>
          </a:p>
          <a:p>
            <a:pPr lvl="1"/>
            <a:r>
              <a:rPr lang="en-US" sz="1800" dirty="0"/>
              <a:t>Supply chain increase </a:t>
            </a:r>
            <a:r>
              <a:rPr lang="en-US" sz="1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resilience and agility to respond quickly</a:t>
            </a:r>
            <a:r>
              <a:rPr lang="en-US" sz="1800" dirty="0"/>
              <a:t>, flexibly and efficiently to changes in demand and unexpected events</a:t>
            </a:r>
          </a:p>
          <a:p>
            <a:pPr lvl="1"/>
            <a:r>
              <a:rPr lang="en-US" sz="1800" dirty="0" smtClean="0">
                <a:solidFill>
                  <a:schemeClr val="bg2"/>
                </a:solidFill>
              </a:rPr>
              <a:t>Cloud platform</a:t>
            </a:r>
          </a:p>
          <a:p>
            <a:pPr lvl="1"/>
            <a:r>
              <a:rPr lang="en-US" sz="1800" dirty="0" smtClean="0">
                <a:solidFill>
                  <a:schemeClr val="bg2"/>
                </a:solidFill>
              </a:rPr>
              <a:t>Scalable architecture</a:t>
            </a:r>
            <a:r>
              <a:rPr lang="en-US" sz="1800" dirty="0" smtClean="0"/>
              <a:t> &amp; platform, </a:t>
            </a:r>
            <a:r>
              <a:rPr lang="en-US" sz="1800" dirty="0" smtClean="0">
                <a:solidFill>
                  <a:schemeClr val="bg2"/>
                </a:solidFill>
              </a:rPr>
              <a:t>real time management of cloud resources</a:t>
            </a:r>
          </a:p>
          <a:p>
            <a:pPr lvl="1"/>
            <a:r>
              <a:rPr lang="en-US" sz="1800" dirty="0">
                <a:solidFill>
                  <a:schemeClr val="bg2"/>
                </a:solidFill>
              </a:rPr>
              <a:t>data collection </a:t>
            </a:r>
            <a:r>
              <a:rPr lang="en-US" sz="1800" dirty="0"/>
              <a:t>from a </a:t>
            </a:r>
            <a:r>
              <a:rPr lang="en-US" sz="1800" dirty="0">
                <a:solidFill>
                  <a:schemeClr val="bg2"/>
                </a:solidFill>
              </a:rPr>
              <a:t>wide range of </a:t>
            </a:r>
            <a:r>
              <a:rPr lang="en-US" sz="1800" dirty="0"/>
              <a:t>different information </a:t>
            </a:r>
            <a:r>
              <a:rPr lang="en-US" sz="1800" dirty="0">
                <a:solidFill>
                  <a:schemeClr val="bg2"/>
                </a:solidFill>
              </a:rPr>
              <a:t>sources</a:t>
            </a:r>
          </a:p>
          <a:p>
            <a:pPr lvl="1"/>
            <a:r>
              <a:rPr lang="en-US" sz="1800" dirty="0" smtClean="0">
                <a:solidFill>
                  <a:srgbClr val="00B050"/>
                </a:solidFill>
              </a:rPr>
              <a:t>real-time picture </a:t>
            </a:r>
            <a:r>
              <a:rPr lang="en-US" sz="1800" dirty="0" smtClean="0"/>
              <a:t>of  </a:t>
            </a:r>
            <a:r>
              <a:rPr lang="en-US" sz="1800" dirty="0"/>
              <a:t>different  </a:t>
            </a:r>
            <a:r>
              <a:rPr lang="en-US" sz="1800" dirty="0">
                <a:solidFill>
                  <a:srgbClr val="00B050"/>
                </a:solidFill>
              </a:rPr>
              <a:t>supply  chain  </a:t>
            </a:r>
            <a:r>
              <a:rPr lang="en-US" sz="1800" dirty="0"/>
              <a:t>components </a:t>
            </a:r>
            <a:endParaRPr lang="en-US" sz="1800" dirty="0" smtClean="0"/>
          </a:p>
          <a:p>
            <a:pPr lvl="1"/>
            <a:r>
              <a:rPr lang="en-US" sz="1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Events detection and analysis </a:t>
            </a:r>
            <a:r>
              <a:rPr lang="en-US" sz="1800" dirty="0" smtClean="0"/>
              <a:t>of the supply chain</a:t>
            </a:r>
          </a:p>
          <a:p>
            <a:pPr lvl="1"/>
            <a:r>
              <a:rPr lang="en-US" sz="1800" dirty="0" smtClean="0"/>
              <a:t>Situation aware tools  </a:t>
            </a:r>
            <a:r>
              <a:rPr lang="en-US" sz="1800" dirty="0"/>
              <a:t>for 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optimization  and  collaboration  in  the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cloud </a:t>
            </a:r>
            <a:r>
              <a:rPr lang="en-US" sz="1800" dirty="0" smtClean="0"/>
              <a:t>for quick adaptation</a:t>
            </a:r>
          </a:p>
          <a:p>
            <a:pPr lvl="1"/>
            <a:r>
              <a:rPr lang="en-US" sz="1800" dirty="0" smtClean="0">
                <a:solidFill>
                  <a:schemeClr val="bg2"/>
                </a:solidFill>
              </a:rPr>
              <a:t>Mobile access </a:t>
            </a:r>
            <a:r>
              <a:rPr lang="en-US" sz="1800" dirty="0" smtClean="0"/>
              <a:t>to decision support </a:t>
            </a:r>
            <a:r>
              <a:rPr lang="en-US" sz="1800" dirty="0" smtClean="0">
                <a:solidFill>
                  <a:schemeClr val="bg2"/>
                </a:solidFill>
              </a:rPr>
              <a:t>services</a:t>
            </a:r>
            <a:r>
              <a:rPr lang="en-US" sz="1800" dirty="0" smtClean="0"/>
              <a:t> by stakeholders</a:t>
            </a:r>
          </a:p>
        </p:txBody>
      </p:sp>
    </p:spTree>
    <p:extLst>
      <p:ext uri="{BB962C8B-B14F-4D97-AF65-F5344CB8AC3E}">
        <p14:creationId xmlns:p14="http://schemas.microsoft.com/office/powerpoint/2010/main" val="59710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Big</a:t>
            </a:r>
            <a:r>
              <a:rPr lang="fr-FR" dirty="0" smtClean="0"/>
              <a:t> Picture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E9EF-FF1B-2C4E-9EAE-C121B3F69455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1"/>
            <a:ext cx="8064896" cy="519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470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E9EF-FF1B-2C4E-9EAE-C121B3F69455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5</a:t>
            </a:fld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25"/>
          <a:stretch/>
        </p:blipFill>
        <p:spPr bwMode="auto">
          <a:xfrm>
            <a:off x="168102" y="1268760"/>
            <a:ext cx="8903009" cy="4431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652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Partenaires : porté par le VLAB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E9EF-FF1B-2C4E-9EAE-C121B3F69455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6</a:t>
            </a:fld>
            <a:endParaRPr lang="fr-FR" dirty="0"/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973001"/>
              </p:ext>
            </p:extLst>
          </p:nvPr>
        </p:nvGraphicFramePr>
        <p:xfrm>
          <a:off x="251520" y="1124745"/>
          <a:ext cx="8496944" cy="53624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4656"/>
                <a:gridCol w="1080120"/>
                <a:gridCol w="1512168"/>
              </a:tblGrid>
              <a:tr h="276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ATOS IT SOLUTIONS AND SERVICES SRO (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ATOS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Slovakia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Enterprise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5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TTY-SAATIO (TUT)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Finland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University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330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UNIVERSITAT POLITÈCNICA DE VALÈNCIA (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  <a:effectLst/>
                        </a:rPr>
                        <a:t>UPVLC</a:t>
                      </a:r>
                      <a:r>
                        <a:rPr lang="fr-FR" sz="1600" dirty="0">
                          <a:effectLst/>
                        </a:rPr>
                        <a:t>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Spain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University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5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TECMINHO (TECM)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Portugal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Techno </a:t>
                      </a:r>
                      <a:r>
                        <a:rPr lang="fr-FR" sz="1600" dirty="0">
                          <a:effectLst/>
                        </a:rPr>
                        <a:t>Center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5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IKERLAN S.COOP. (IKERLAN)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Spain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Techno </a:t>
                      </a:r>
                      <a:r>
                        <a:rPr lang="fr-FR" sz="1600" dirty="0">
                          <a:effectLst/>
                        </a:rPr>
                        <a:t>Center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76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INSTITUTO TECNOLÓGICO DE INFÓRMATICA (ITI)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Spain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Techno </a:t>
                      </a:r>
                      <a:r>
                        <a:rPr lang="en-US" sz="1600" dirty="0">
                          <a:effectLst/>
                        </a:rPr>
                        <a:t>Center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5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ARMINES/ Centre Génie Industriel 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France 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</a:rPr>
                        <a:t>Research</a:t>
                      </a:r>
                      <a:r>
                        <a:rPr lang="fr-FR" sz="1600" dirty="0">
                          <a:effectLst/>
                        </a:rPr>
                        <a:t> </a:t>
                      </a:r>
                      <a:r>
                        <a:rPr lang="fr-FR" sz="1600" dirty="0" err="1" smtClean="0">
                          <a:effectLst/>
                        </a:rPr>
                        <a:t>Orga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76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TEKNOLOGIAN TUTKIMUSKESKUS VTT (VTT)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Finland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Research </a:t>
                      </a:r>
                      <a:r>
                        <a:rPr lang="en-US" sz="1600" dirty="0" err="1" smtClean="0">
                          <a:effectLst/>
                        </a:rPr>
                        <a:t>Orga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440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UNINOVA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Portugal 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</a:rPr>
                        <a:t>Research</a:t>
                      </a:r>
                      <a:r>
                        <a:rPr lang="fr-FR" sz="1600" dirty="0">
                          <a:effectLst/>
                        </a:rPr>
                        <a:t> </a:t>
                      </a:r>
                      <a:r>
                        <a:rPr lang="fr-FR" sz="1600" dirty="0" err="1" smtClean="0">
                          <a:effectLst/>
                        </a:rPr>
                        <a:t>Orga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385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FAURECIA AUTOMOTIVE </a:t>
                      </a:r>
                      <a:r>
                        <a:rPr lang="en-US" sz="1600" dirty="0" smtClean="0">
                          <a:effectLst/>
                        </a:rPr>
                        <a:t>(</a:t>
                      </a:r>
                      <a:r>
                        <a:rPr lang="en-US" sz="1600" dirty="0">
                          <a:effectLst/>
                        </a:rPr>
                        <a:t>FAURECIA)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 Spain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Enterprise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76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PIERRE FABRE DERMO-COSMETIQUE (PFDC)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France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Enterprise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5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(I-VLAB)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Belgium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Association</a:t>
                      </a:r>
                    </a:p>
                  </a:txBody>
                  <a:tcPr marL="13792" marR="13792" marT="0" marB="0" anchor="ctr"/>
                </a:tc>
              </a:tr>
              <a:tr h="25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FLUIDHOUSE OY (FH)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Finland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SME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5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LINAGORA GRAND SUD OUEST SA (LINA)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France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SME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5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CAIXA MAGICA SOFTWARE LDA (CMS)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Portugal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SME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5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FLEXEFELINA (FLEXF)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Portugal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SME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5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AAMETALOMECANICA (AMM)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Portugal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SME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  <a:tr h="25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NOVATEC DISEÑO E INDUSTRIALIZACION S.L. (NOVATEC)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Spain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SME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792" marR="1379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820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412776"/>
            <a:ext cx="5040560" cy="353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tâches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521542"/>
              </p:ext>
            </p:extLst>
          </p:nvPr>
        </p:nvGraphicFramePr>
        <p:xfrm>
          <a:off x="4355976" y="1124744"/>
          <a:ext cx="4608510" cy="4882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/>
                <a:gridCol w="2088232"/>
                <a:gridCol w="792088"/>
                <a:gridCol w="360040"/>
                <a:gridCol w="432048"/>
                <a:gridCol w="432046"/>
              </a:tblGrid>
              <a:tr h="271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WP#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WPtitle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leader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P*M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End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</a:tr>
              <a:tr h="543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WP1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Industrial Scenarios and Requirements Analysis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IKERLAN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56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M01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M09 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</a:tr>
              <a:tr h="6794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WP2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Reference Model and Elastic Architecture Design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ITI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106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M01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M18 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</a:tr>
              <a:tr h="543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WP3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Continuous Data Collection Framework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UNINOVA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107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M05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M32 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</a:tr>
              <a:tr h="6794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WP4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Processes Optimization of Manufacturing Assets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UPVLC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89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M10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M30 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</a:tr>
              <a:tr h="271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WP5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Tools for Agile Collaboration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ARMINES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92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M06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M30 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</a:tr>
              <a:tr h="407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WP6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Platform and End-to-End Integration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TUT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133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M10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M36 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</a:tr>
              <a:tr h="271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WP7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Pilots development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VTT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178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M19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M36 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</a:tr>
              <a:tr h="407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WP8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 Dissemination and Exploitation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ATOS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88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M01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M36 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</a:tr>
              <a:tr h="271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WP9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 Project Management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ATOS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54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M01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M36 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</a:tr>
              <a:tr h="13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r>
                        <a:rPr lang="fr-FR" sz="1200" dirty="0" smtClean="0">
                          <a:effectLst/>
                        </a:rPr>
                        <a:t>Total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effectLst/>
                        </a:rPr>
                        <a:t>903</a:t>
                      </a:r>
                      <a:endParaRPr lang="fr-FR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44" marR="48344" marT="0" marB="0"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E9EF-FF1B-2C4E-9EAE-C121B3F69455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5934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 use cases : </a:t>
            </a:r>
            <a:r>
              <a:rPr lang="fr-FR" dirty="0" err="1" smtClean="0"/>
              <a:t>big</a:t>
            </a:r>
            <a:r>
              <a:rPr lang="fr-FR" dirty="0" smtClean="0"/>
              <a:t> </a:t>
            </a:r>
            <a:r>
              <a:rPr lang="fr-FR" dirty="0" err="1" smtClean="0"/>
              <a:t>enterprises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4485884"/>
          </a:xfrm>
        </p:spPr>
        <p:txBody>
          <a:bodyPr>
            <a:normAutofit lnSpcReduction="10000"/>
          </a:bodyPr>
          <a:lstStyle/>
          <a:p>
            <a:r>
              <a:rPr lang="fr-FR" b="0" dirty="0" smtClean="0"/>
              <a:t>Ford</a:t>
            </a:r>
            <a:r>
              <a:rPr lang="fr-FR" dirty="0" smtClean="0"/>
              <a:t>-</a:t>
            </a:r>
            <a:r>
              <a:rPr lang="fr-FR" dirty="0" err="1" smtClean="0"/>
              <a:t>Faurecia</a:t>
            </a:r>
            <a:r>
              <a:rPr lang="fr-FR" dirty="0" smtClean="0"/>
              <a:t> – </a:t>
            </a:r>
            <a:r>
              <a:rPr lang="fr-FR" dirty="0" err="1" smtClean="0"/>
              <a:t>Novatec</a:t>
            </a:r>
            <a:r>
              <a:rPr lang="fr-FR" dirty="0" smtClean="0"/>
              <a:t> - </a:t>
            </a:r>
            <a:r>
              <a:rPr lang="fr-FR" b="0" dirty="0" err="1" smtClean="0"/>
              <a:t>Suppliers</a:t>
            </a:r>
            <a:endParaRPr lang="fr-FR" b="0" dirty="0" smtClean="0"/>
          </a:p>
          <a:p>
            <a:pPr lvl="1"/>
            <a:r>
              <a:rPr lang="fr-FR" dirty="0"/>
              <a:t>Industrie automobile : </a:t>
            </a:r>
            <a:r>
              <a:rPr lang="fr-FR" dirty="0" err="1"/>
              <a:t>thermoplastics</a:t>
            </a:r>
            <a:r>
              <a:rPr lang="fr-FR" dirty="0"/>
              <a:t> </a:t>
            </a:r>
            <a:r>
              <a:rPr lang="fr-FR" dirty="0" smtClean="0"/>
              <a:t>injection</a:t>
            </a:r>
          </a:p>
          <a:p>
            <a:pPr lvl="1"/>
            <a:r>
              <a:rPr lang="fr-FR" dirty="0" smtClean="0"/>
              <a:t>Agile Collaborative planning &amp; </a:t>
            </a:r>
            <a:r>
              <a:rPr lang="fr-FR" dirty="0" err="1" smtClean="0"/>
              <a:t>replenishment</a:t>
            </a:r>
            <a:endParaRPr lang="fr-FR" dirty="0" smtClean="0"/>
          </a:p>
          <a:p>
            <a:pPr lvl="1"/>
            <a:r>
              <a:rPr lang="fr-FR" dirty="0" smtClean="0"/>
              <a:t>Smart </a:t>
            </a:r>
            <a:r>
              <a:rPr lang="fr-FR" dirty="0" err="1" smtClean="0"/>
              <a:t>sensors</a:t>
            </a:r>
            <a:r>
              <a:rPr lang="fr-FR" dirty="0" smtClean="0"/>
              <a:t> &amp; </a:t>
            </a:r>
            <a:r>
              <a:rPr lang="fr-FR" dirty="0" err="1" smtClean="0"/>
              <a:t>event</a:t>
            </a:r>
            <a:r>
              <a:rPr lang="fr-FR" dirty="0" smtClean="0"/>
              <a:t> </a:t>
            </a:r>
            <a:r>
              <a:rPr lang="fr-FR" dirty="0" err="1" smtClean="0"/>
              <a:t>detections</a:t>
            </a:r>
            <a:endParaRPr lang="fr-FR" dirty="0" smtClean="0"/>
          </a:p>
          <a:p>
            <a:pPr lvl="1"/>
            <a:r>
              <a:rPr lang="fr-FR" dirty="0" smtClean="0"/>
              <a:t>Real time plan </a:t>
            </a:r>
            <a:r>
              <a:rPr lang="fr-FR" dirty="0" err="1" smtClean="0"/>
              <a:t>calculation</a:t>
            </a:r>
            <a:r>
              <a:rPr lang="fr-FR" dirty="0" smtClean="0"/>
              <a:t> &amp; adaptation</a:t>
            </a:r>
          </a:p>
          <a:p>
            <a:r>
              <a:rPr lang="fr-FR" dirty="0" smtClean="0"/>
              <a:t>Pierre-Fabre : Usine-Centre distribution –pharmacies</a:t>
            </a:r>
          </a:p>
          <a:p>
            <a:pPr lvl="1"/>
            <a:r>
              <a:rPr lang="fr-FR" dirty="0" err="1" smtClean="0"/>
              <a:t>Several</a:t>
            </a:r>
            <a:r>
              <a:rPr lang="fr-FR" dirty="0" smtClean="0"/>
              <a:t> </a:t>
            </a:r>
            <a:r>
              <a:rPr lang="fr-FR" dirty="0" err="1" smtClean="0"/>
              <a:t>trademarks</a:t>
            </a:r>
            <a:r>
              <a:rPr lang="fr-FR" dirty="0" smtClean="0"/>
              <a:t>, high </a:t>
            </a:r>
            <a:r>
              <a:rPr lang="fr-FR" dirty="0" err="1" smtClean="0"/>
              <a:t>seasonality</a:t>
            </a:r>
            <a:r>
              <a:rPr lang="fr-FR" dirty="0" smtClean="0"/>
              <a:t>, quick turnover </a:t>
            </a:r>
            <a:r>
              <a:rPr lang="fr-FR" dirty="0" err="1" smtClean="0"/>
              <a:t>products</a:t>
            </a:r>
            <a:endParaRPr lang="fr-FR" dirty="0" smtClean="0"/>
          </a:p>
          <a:p>
            <a:pPr lvl="1"/>
            <a:r>
              <a:rPr lang="fr-FR" dirty="0"/>
              <a:t>Focus group data for </a:t>
            </a:r>
            <a:r>
              <a:rPr lang="fr-FR" dirty="0" err="1"/>
              <a:t>analysing</a:t>
            </a:r>
            <a:r>
              <a:rPr lang="fr-FR" dirty="0"/>
              <a:t> the </a:t>
            </a:r>
            <a:r>
              <a:rPr lang="fr-FR" dirty="0" err="1"/>
              <a:t>supply</a:t>
            </a:r>
            <a:r>
              <a:rPr lang="fr-FR" dirty="0"/>
              <a:t> </a:t>
            </a:r>
            <a:r>
              <a:rPr lang="fr-FR" dirty="0" err="1"/>
              <a:t>chain</a:t>
            </a:r>
            <a:endParaRPr lang="fr-FR" dirty="0"/>
          </a:p>
          <a:p>
            <a:pPr lvl="1"/>
            <a:r>
              <a:rPr lang="fr-FR" dirty="0" smtClean="0"/>
              <a:t>Collaborative distribution plan, pull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demand</a:t>
            </a:r>
            <a:endParaRPr lang="fr-FR" dirty="0" smtClean="0"/>
          </a:p>
          <a:p>
            <a:pPr lvl="1"/>
            <a:r>
              <a:rPr lang="fr-FR" dirty="0" smtClean="0"/>
              <a:t>Promotions, transport =&gt; </a:t>
            </a:r>
            <a:r>
              <a:rPr lang="fr-FR" dirty="0" err="1" smtClean="0"/>
              <a:t>optimized</a:t>
            </a:r>
            <a:r>
              <a:rPr lang="fr-FR" dirty="0" smtClean="0"/>
              <a:t> </a:t>
            </a:r>
            <a:r>
              <a:rPr lang="fr-FR" dirty="0" err="1" smtClean="0"/>
              <a:t>reaction</a:t>
            </a:r>
            <a:r>
              <a:rPr lang="fr-FR" dirty="0" smtClean="0"/>
              <a:t> to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events</a:t>
            </a:r>
            <a:endParaRPr lang="fr-FR" dirty="0" smtClean="0"/>
          </a:p>
          <a:p>
            <a:pPr lvl="1"/>
            <a:r>
              <a:rPr lang="fr-FR" dirty="0" smtClean="0"/>
              <a:t>Real time services for </a:t>
            </a:r>
            <a:r>
              <a:rPr lang="fr-FR" dirty="0" err="1" smtClean="0"/>
              <a:t>consumers</a:t>
            </a:r>
            <a:r>
              <a:rPr lang="fr-FR" dirty="0" smtClean="0"/>
              <a:t> (</a:t>
            </a:r>
            <a:r>
              <a:rPr lang="fr-FR" dirty="0" err="1" smtClean="0"/>
              <a:t>who</a:t>
            </a:r>
            <a:r>
              <a:rPr lang="fr-FR" dirty="0" smtClean="0"/>
              <a:t> has the </a:t>
            </a:r>
            <a:r>
              <a:rPr lang="fr-FR" dirty="0" err="1" smtClean="0"/>
              <a:t>product</a:t>
            </a:r>
            <a:r>
              <a:rPr lang="fr-FR" dirty="0" smtClean="0"/>
              <a:t> ?)</a:t>
            </a:r>
          </a:p>
          <a:p>
            <a:pPr lvl="1"/>
            <a:r>
              <a:rPr lang="fr-FR" dirty="0" smtClean="0"/>
              <a:t>Collaboration marketing-production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E9EF-FF1B-2C4E-9EAE-C121B3F69455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5016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 use cases : </a:t>
            </a:r>
            <a:r>
              <a:rPr lang="fr-FR" dirty="0" err="1" smtClean="0"/>
              <a:t>SMEs</a:t>
            </a:r>
            <a:r>
              <a:rPr lang="fr-FR" dirty="0" smtClean="0"/>
              <a:t> networks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330302" cy="4773917"/>
          </a:xfrm>
        </p:spPr>
        <p:txBody>
          <a:bodyPr/>
          <a:lstStyle/>
          <a:p>
            <a:r>
              <a:rPr lang="fr-FR" dirty="0"/>
              <a:t>TECM =  METALWORKING </a:t>
            </a:r>
            <a:r>
              <a:rPr lang="fr-FR" dirty="0" err="1"/>
              <a:t>SME’s</a:t>
            </a:r>
            <a:r>
              <a:rPr lang="fr-FR" dirty="0"/>
              <a:t> </a:t>
            </a:r>
            <a:r>
              <a:rPr lang="fr-FR" dirty="0" smtClean="0"/>
              <a:t>network</a:t>
            </a:r>
          </a:p>
          <a:p>
            <a:pPr lvl="1"/>
            <a:r>
              <a:rPr lang="en-US" dirty="0"/>
              <a:t>improves  the </a:t>
            </a:r>
            <a:r>
              <a:rPr lang="en-US" dirty="0" smtClean="0"/>
              <a:t>management </a:t>
            </a:r>
            <a:r>
              <a:rPr lang="en-US" dirty="0"/>
              <a:t>of </a:t>
            </a:r>
            <a:r>
              <a:rPr lang="en-US" dirty="0" smtClean="0"/>
              <a:t>shared logistic resources</a:t>
            </a:r>
          </a:p>
          <a:p>
            <a:pPr lvl="1"/>
            <a:r>
              <a:rPr lang="en-US" dirty="0" smtClean="0"/>
              <a:t>Supply &amp;  truck transport optimization</a:t>
            </a:r>
            <a:endParaRPr lang="fr-FR" dirty="0" smtClean="0"/>
          </a:p>
          <a:p>
            <a:pPr lvl="1"/>
            <a:r>
              <a:rPr lang="fr-FR" dirty="0" err="1" smtClean="0"/>
              <a:t>Share</a:t>
            </a:r>
            <a:r>
              <a:rPr lang="fr-FR" dirty="0" smtClean="0"/>
              <a:t> business </a:t>
            </a:r>
            <a:r>
              <a:rPr lang="fr-FR" dirty="0" err="1" smtClean="0"/>
              <a:t>opportunities</a:t>
            </a:r>
            <a:endParaRPr lang="fr-FR" dirty="0" smtClean="0"/>
          </a:p>
          <a:p>
            <a:endParaRPr lang="fr-FR" dirty="0"/>
          </a:p>
          <a:p>
            <a:r>
              <a:rPr lang="fr-FR" dirty="0"/>
              <a:t>B </a:t>
            </a:r>
            <a:r>
              <a:rPr lang="fr-FR" dirty="0" err="1"/>
              <a:t>Customers-FluidHouse</a:t>
            </a:r>
            <a:r>
              <a:rPr lang="fr-FR" dirty="0"/>
              <a:t> </a:t>
            </a:r>
            <a:r>
              <a:rPr lang="fr-FR" dirty="0" err="1" smtClean="0"/>
              <a:t>Oy-Micro&amp;Macro</a:t>
            </a:r>
            <a:r>
              <a:rPr lang="fr-FR" dirty="0" smtClean="0"/>
              <a:t> </a:t>
            </a:r>
            <a:r>
              <a:rPr lang="fr-FR" dirty="0" err="1" smtClean="0"/>
              <a:t>suppliers</a:t>
            </a:r>
            <a:endParaRPr lang="fr-FR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Hydraulic </a:t>
            </a:r>
            <a:r>
              <a:rPr lang="en-US" dirty="0"/>
              <a:t>and lubrication systems </a:t>
            </a:r>
            <a:r>
              <a:rPr lang="en-US" dirty="0" smtClean="0"/>
              <a:t>for big systems</a:t>
            </a:r>
          </a:p>
          <a:p>
            <a:pPr lvl="1"/>
            <a:r>
              <a:rPr lang="en-US" dirty="0" smtClean="0"/>
              <a:t>Heterogeneous suppliers </a:t>
            </a:r>
            <a:r>
              <a:rPr lang="en-US" dirty="0" err="1" smtClean="0"/>
              <a:t>informations</a:t>
            </a:r>
            <a:r>
              <a:rPr lang="en-US" dirty="0" smtClean="0"/>
              <a:t> systems</a:t>
            </a:r>
          </a:p>
          <a:p>
            <a:pPr lvl="1"/>
            <a:r>
              <a:rPr lang="en-US" dirty="0" smtClean="0"/>
              <a:t>Automatically Adapt collaboration to suppliers capabilities</a:t>
            </a:r>
          </a:p>
          <a:p>
            <a:pPr lvl="1"/>
            <a:r>
              <a:rPr lang="en-US" dirty="0" smtClean="0"/>
              <a:t>Improve services and planning with business customers</a:t>
            </a:r>
          </a:p>
          <a:p>
            <a:pPr lvl="1"/>
            <a:r>
              <a:rPr lang="en-US" dirty="0" smtClean="0"/>
              <a:t>Centralized information hub</a:t>
            </a:r>
          </a:p>
          <a:p>
            <a:pPr lvl="1"/>
            <a:r>
              <a:rPr lang="en-US" dirty="0" smtClean="0"/>
              <a:t>Full system information sharing &amp; event detections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E9EF-FF1B-2C4E-9EAE-C121B3F69455}" type="datetime1">
              <a:rPr lang="fr-FR" smtClean="0"/>
              <a:t>16/05/2014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smtClean="0"/>
              <a:t>Modèle de présentation Mines Albi-Carmaux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94545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 - &amp;quot;Projet C2NET&amp;#x0D;&amp;#x0A;issu du TG 13 VLab&amp;#x0D;&amp;#x0A;&amp;quot;&quot;/&gt;&lt;property id=&quot;20307&quot; value=&quot;256&quot;/&gt;&lt;/object&gt;&lt;object type=&quot;3&quot; unique_id=&quot;10005&quot;&gt;&lt;property id=&quot;20148&quot; value=&quot;5&quot;/&gt;&lt;property id=&quot;20300&quot; value=&quot;Diapositive 2 - &amp;quot;Projet C2NET&amp;#x0D;&amp;#x0A; Cloud Collaborative Manufacturing Networks&amp;#x0D;&amp;#x0A;&amp;quot;&quot;/&gt;&lt;property id=&quot;20307&quot; value=&quot;257&quot;/&gt;&lt;/object&gt;&lt;object type=&quot;3&quot; unique_id=&quot;10008&quot;&gt;&lt;property id=&quot;20148&quot; value=&quot;5&quot;/&gt;&lt;property id=&quot;20300&quot; value=&quot;Diapositive 6 - &amp;quot;Partenaires : porté par le VLAB&amp;quot;&quot;/&gt;&lt;property id=&quot;20307&quot; value=&quot;260&quot;/&gt;&lt;/object&gt;&lt;object type=&quot;3&quot; unique_id=&quot;10066&quot;&gt;&lt;property id=&quot;20148&quot; value=&quot;5&quot;/&gt;&lt;property id=&quot;20300&quot; value=&quot;Diapositive 5 - &amp;quot;Objectif&amp;quot;&quot;/&gt;&lt;property id=&quot;20307&quot; value=&quot;261&quot;/&gt;&lt;/object&gt;&lt;object type=&quot;3&quot; unique_id=&quot;10067&quot;&gt;&lt;property id=&quot;20148&quot; value=&quot;5&quot;/&gt;&lt;property id=&quot;20300&quot; value=&quot;Diapositive 4 - &amp;quot;Big Picture&amp;quot;&quot;/&gt;&lt;property id=&quot;20307&quot; value=&quot;263&quot;/&gt;&lt;/object&gt;&lt;object type=&quot;3&quot; unique_id=&quot;10095&quot;&gt;&lt;property id=&quot;20148&quot; value=&quot;5&quot;/&gt;&lt;property id=&quot;20300&quot; value=&quot;Diapositive 7 - &amp;quot;tâches&amp;quot;&quot;/&gt;&lt;property id=&quot;20307&quot; value=&quot;264&quot;/&gt;&lt;/object&gt;&lt;object type=&quot;3&quot; unique_id=&quot;10116&quot;&gt;&lt;property id=&quot;20148&quot; value=&quot;5&quot;/&gt;&lt;property id=&quot;20300&quot; value=&quot;Diapositive 8 - &amp;quot;4 use cases : big enterprises&amp;quot;&quot;/&gt;&lt;property id=&quot;20307&quot; value=&quot;265&quot;/&gt;&lt;/object&gt;&lt;object type=&quot;3&quot; unique_id=&quot;10117&quot;&gt;&lt;property id=&quot;20148&quot; value=&quot;5&quot;/&gt;&lt;property id=&quot;20300&quot; value=&quot;Diapositive 11 - &amp;quot;Bilan IESA&amp;quot;&quot;/&gt;&lt;property id=&quot;20307&quot; value=&quot;266&quot;/&gt;&lt;/object&gt;&lt;object type=&quot;3&quot; unique_id=&quot;10202&quot;&gt;&lt;property id=&quot;20148&quot; value=&quot;5&quot;/&gt;&lt;property id=&quot;20300&quot; value=&quot;Diapositive 3 - &amp;quot;L’idée : &amp;#x0D;&amp;#x0A;Cloud Collaborative Manufacturing Networks&amp;quot;&quot;/&gt;&lt;property id=&quot;20307&quot; value=&quot;267&quot;/&gt;&lt;/object&gt;&lt;object type=&quot;3&quot; unique_id=&quot;10203&quot;&gt;&lt;property id=&quot;20148&quot; value=&quot;5&quot;/&gt;&lt;property id=&quot;20300&quot; value=&quot;Diapositive 12 - &amp;quot;Bilan Budget I-ESA 2014 Albi&amp;quot;&quot;/&gt;&lt;property id=&quot;20307&quot; value=&quot;268&quot;/&gt;&lt;/object&gt;&lt;object type=&quot;3&quot; unique_id=&quot;10232&quot;&gt;&lt;property id=&quot;20148&quot; value=&quot;5&quot;/&gt;&lt;property id=&quot;20300&quot; value=&quot;Diapositive 9 - &amp;quot;4 use cases : SMEs networks&amp;quot;&quot;/&gt;&lt;property id=&quot;20307&quot; value=&quot;269&quot;/&gt;&lt;/object&gt;&lt;object type=&quot;3&quot; unique_id=&quot;10233&quot;&gt;&lt;property id=&quot;20148&quot; value=&quot;5&quot;/&gt;&lt;property id=&quot;20300&quot; value=&quot;Diapositive 10 - &amp;quot;Merci de votre écoute&amp;#x0D;&amp;#x0A;&amp;#x0D;&amp;#x0A;Questions ?&amp;quot;&quot;/&gt;&lt;property id=&quot;20307&quot; value=&quot;270&quot;/&gt;&lt;/object&gt;&lt;/object&gt;&lt;/object&gt;&lt;/database&gt;"/>
</p:tagLst>
</file>

<file path=ppt/theme/theme1.xml><?xml version="1.0" encoding="utf-8"?>
<a:theme xmlns:a="http://schemas.openxmlformats.org/drawingml/2006/main" name="Mines_Albi-Carmaux_Presentation_PPT">
  <a:themeElements>
    <a:clrScheme name="Mines Albi-Carmaux">
      <a:dk1>
        <a:srgbClr val="000000"/>
      </a:dk1>
      <a:lt1>
        <a:srgbClr val="FFFFFF"/>
      </a:lt1>
      <a:dk2>
        <a:srgbClr val="001489"/>
      </a:dk2>
      <a:lt2>
        <a:srgbClr val="DA3C0A"/>
      </a:lt2>
      <a:accent1>
        <a:srgbClr val="5C6670"/>
      </a:accent1>
      <a:accent2>
        <a:srgbClr val="000000"/>
      </a:accent2>
      <a:accent3>
        <a:srgbClr val="001489"/>
      </a:accent3>
      <a:accent4>
        <a:srgbClr val="4A535D"/>
      </a:accent4>
      <a:accent5>
        <a:srgbClr val="DA3C0A"/>
      </a:accent5>
      <a:accent6>
        <a:srgbClr val="001489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Mines_Albi-Carmaux_Presentation_PPT.thmx</Template>
  <TotalTime>1467</TotalTime>
  <Words>811</Words>
  <Application>Microsoft Office PowerPoint</Application>
  <PresentationFormat>Affichage à l'écran (4:3)</PresentationFormat>
  <Paragraphs>256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Mines_Albi-Carmaux_Presentation_PPT</vt:lpstr>
      <vt:lpstr>Projet C2NET issu du TG 13 VLab </vt:lpstr>
      <vt:lpstr>Projet C2NET  Cloud Collaborative Manufacturing Networks </vt:lpstr>
      <vt:lpstr>L’idée :  Cloud Collaborative Manufacturing Networks</vt:lpstr>
      <vt:lpstr>Big Picture</vt:lpstr>
      <vt:lpstr>Objectif</vt:lpstr>
      <vt:lpstr>Partenaires : porté par le VLAB</vt:lpstr>
      <vt:lpstr>tâches</vt:lpstr>
      <vt:lpstr>4 use cases : big enterprises</vt:lpstr>
      <vt:lpstr>4 use cases : SMEs networks</vt:lpstr>
      <vt:lpstr>Merci de votre écoute  Questions ?</vt:lpstr>
      <vt:lpstr>Bilan IESA</vt:lpstr>
      <vt:lpstr>Bilan Budget I-ESA 2014 Albi</vt:lpstr>
    </vt:vector>
  </TitlesOfParts>
  <Company>Institut Mines-Télécom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Gilles Charpenel;Implica</dc:creator>
  <cp:lastModifiedBy> </cp:lastModifiedBy>
  <cp:revision>92</cp:revision>
  <dcterms:created xsi:type="dcterms:W3CDTF">2013-01-04T16:51:24Z</dcterms:created>
  <dcterms:modified xsi:type="dcterms:W3CDTF">2014-05-16T08:34:22Z</dcterms:modified>
</cp:coreProperties>
</file>