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9" r:id="rId4"/>
    <p:sldId id="264" r:id="rId5"/>
    <p:sldId id="286" r:id="rId6"/>
    <p:sldId id="299" r:id="rId7"/>
    <p:sldId id="282" r:id="rId8"/>
    <p:sldId id="280" r:id="rId9"/>
    <p:sldId id="296" r:id="rId10"/>
    <p:sldId id="281" r:id="rId11"/>
    <p:sldId id="295" r:id="rId12"/>
    <p:sldId id="300" r:id="rId13"/>
    <p:sldId id="261" r:id="rId14"/>
    <p:sldId id="292" r:id="rId15"/>
    <p:sldId id="291" r:id="rId16"/>
    <p:sldId id="278" r:id="rId17"/>
    <p:sldId id="297" r:id="rId18"/>
    <p:sldId id="298" r:id="rId19"/>
    <p:sldId id="301" r:id="rId20"/>
    <p:sldId id="302" r:id="rId21"/>
    <p:sldId id="303" r:id="rId2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8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35" tIns="49517" rIns="99035" bIns="495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35" tIns="49517" rIns="99035" bIns="49517" rtlCol="0"/>
          <a:lstStyle>
            <a:lvl1pPr algn="r">
              <a:defRPr sz="1300"/>
            </a:lvl1pPr>
          </a:lstStyle>
          <a:p>
            <a:fld id="{720B7275-685A-40CC-AE13-C106B606B4A8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957388" y="654050"/>
            <a:ext cx="3079750" cy="2309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5" tIns="49517" rIns="99035" bIns="495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3108595"/>
            <a:ext cx="5679440" cy="6358422"/>
          </a:xfrm>
          <a:prstGeom prst="rect">
            <a:avLst/>
          </a:prstGeom>
        </p:spPr>
        <p:txBody>
          <a:bodyPr vert="horz" lIns="99035" tIns="49517" rIns="99035" bIns="49517" rtlCol="0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9035" tIns="49517" rIns="99035" bIns="495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9035" tIns="49517" rIns="99035" bIns="49517" rtlCol="0" anchor="b"/>
          <a:lstStyle>
            <a:lvl1pPr algn="r">
              <a:defRPr sz="1300"/>
            </a:lvl1pPr>
          </a:lstStyle>
          <a:p>
            <a:fld id="{FE11CC87-D176-432E-9F78-E6D98EAA55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17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390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48"/>
            <a:r>
              <a:rPr lang="fr-FR" dirty="0" smtClean="0"/>
              <a:t>Problématique : </a:t>
            </a:r>
            <a:r>
              <a:rPr lang="fr-FR" i="1" dirty="0" smtClean="0"/>
              <a:t>Comment assurer l’interopérabilité entre modes de transport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34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444750" y="106363"/>
            <a:ext cx="1968500" cy="14763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Intégration : dimension de la ville intelligente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01094-0988-4D39-8B6B-A2516146DAE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782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648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908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84375" y="355600"/>
            <a:ext cx="2708275" cy="2032000"/>
          </a:xfrm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930" y="2662214"/>
            <a:ext cx="5679440" cy="6804803"/>
          </a:xfrm>
          <a:noFill/>
          <a:ln/>
        </p:spPr>
        <p:txBody>
          <a:bodyPr/>
          <a:lstStyle/>
          <a:p>
            <a:endParaRPr lang="en-US" dirty="0" smtClean="0"/>
          </a:p>
          <a:p>
            <a:endParaRPr lang="en-US" sz="1300" dirty="0"/>
          </a:p>
          <a:p>
            <a:endParaRPr lang="fr-FR" dirty="0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629"/>
            <a:fld id="{F27D7106-9EC7-4D97-88CE-94BEA56F3BFD}" type="slidenum">
              <a:rPr lang="fr-FR" smtClean="0"/>
              <a:pPr defTabSz="988629"/>
              <a:t>14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599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388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50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290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64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648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756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48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Unité de mesure qui équivaut au transport d'un voyageur sur une distance d'un kilomètre</a:t>
            </a:r>
          </a:p>
          <a:p>
            <a:r>
              <a:rPr lang="fr-FR" dirty="0" smtClean="0"/>
              <a:t>ITS credo : </a:t>
            </a:r>
            <a:r>
              <a:rPr lang="en-US" i="1" dirty="0" smtClean="0"/>
              <a:t>Well informed </a:t>
            </a:r>
            <a:r>
              <a:rPr lang="en-US" i="1" dirty="0" err="1" smtClean="0"/>
              <a:t>travellers</a:t>
            </a:r>
            <a:r>
              <a:rPr lang="en-US" i="1" dirty="0" smtClean="0"/>
              <a:t> and transport operators will make better choices, for themselves and for society .</a:t>
            </a:r>
          </a:p>
          <a:p>
            <a:r>
              <a:rPr lang="en-US" dirty="0" smtClean="0"/>
              <a:t>irreversible increase in willingness to pay for transport quality </a:t>
            </a:r>
          </a:p>
          <a:p>
            <a:r>
              <a:rPr lang="fr-FR" dirty="0" smtClean="0"/>
              <a:t>Under </a:t>
            </a:r>
            <a:r>
              <a:rPr lang="fr-FR" dirty="0" err="1" smtClean="0"/>
              <a:t>which</a:t>
            </a:r>
            <a:r>
              <a:rPr lang="fr-FR" dirty="0" smtClean="0"/>
              <a:t> conditions ?  </a:t>
            </a:r>
            <a:r>
              <a:rPr lang="en-US" dirty="0" smtClean="0"/>
              <a:t>Promote information availability, sincerity &amp; reliability </a:t>
            </a:r>
          </a:p>
          <a:p>
            <a:endParaRPr lang="en-US" i="1" dirty="0" smtClean="0"/>
          </a:p>
          <a:p>
            <a:r>
              <a:rPr lang="en-US" i="1" dirty="0" smtClean="0"/>
              <a:t>EU objective for safety : - 50% in fatalities 2010-2020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682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11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http://www.transport-intelligent.net/technologies/systemes-cooperatifs/</a:t>
            </a:r>
          </a:p>
          <a:p>
            <a:pPr lvl="1"/>
            <a:r>
              <a:rPr lang="fr-FR" dirty="0" smtClean="0"/>
              <a:t>SI : Exemple Claire-</a:t>
            </a:r>
            <a:r>
              <a:rPr lang="fr-FR" dirty="0" err="1" smtClean="0"/>
              <a:t>Siti</a:t>
            </a:r>
            <a:r>
              <a:rPr lang="fr-FR" dirty="0" smtClean="0"/>
              <a:t> …</a:t>
            </a:r>
          </a:p>
          <a:p>
            <a:pPr lvl="1"/>
            <a:r>
              <a:rPr lang="fr-FR" dirty="0" smtClean="0"/>
              <a:t>Support : clef, portable, la voiture, …</a:t>
            </a:r>
          </a:p>
          <a:p>
            <a:pPr lvl="1"/>
            <a:r>
              <a:rPr lang="fr-FR" dirty="0" smtClean="0"/>
              <a:t>Réseau : wifi, </a:t>
            </a:r>
            <a:r>
              <a:rPr lang="fr-FR" dirty="0" err="1" smtClean="0"/>
              <a:t>lifi</a:t>
            </a:r>
            <a:r>
              <a:rPr lang="fr-FR" dirty="0" smtClean="0"/>
              <a:t>, </a:t>
            </a:r>
            <a:r>
              <a:rPr lang="fr-FR" dirty="0" err="1" smtClean="0"/>
              <a:t>gsm</a:t>
            </a:r>
            <a:r>
              <a:rPr lang="fr-FR" dirty="0" smtClean="0"/>
              <a:t>, …</a:t>
            </a:r>
          </a:p>
          <a:p>
            <a:pPr lvl="1"/>
            <a:r>
              <a:rPr lang="fr-FR" dirty="0" smtClean="0"/>
              <a:t>Intervenant : AO, exploitant, utilisateur,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48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648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511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5800" y="652463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48"/>
            <a:r>
              <a:rPr lang="fr-FR" i="1" dirty="0" smtClean="0"/>
              <a:t>Problématique</a:t>
            </a:r>
            <a:r>
              <a:rPr lang="fr-FR" dirty="0" smtClean="0"/>
              <a:t> :  Comment assurer l’interopérabilité entre modes de transport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CC87-D176-432E-9F78-E6D98EAA55F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41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5525" y="549275"/>
            <a:ext cx="2409825" cy="1806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01094-0988-4D39-8B6B-A2516146DAE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61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2FD-C698-4E27-9243-73293DEA7757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B478-96A4-4D9A-9FB2-7F8F0A5DE70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2FD-C698-4E27-9243-73293DEA7757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B478-96A4-4D9A-9FB2-7F8F0A5DE70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2FD-C698-4E27-9243-73293DEA7757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B478-96A4-4D9A-9FB2-7F8F0A5DE70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000" b="1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93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2FD-C698-4E27-9243-73293DEA7757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B478-96A4-4D9A-9FB2-7F8F0A5DE70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2FD-C698-4E27-9243-73293DEA7757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B478-96A4-4D9A-9FB2-7F8F0A5DE70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2FD-C698-4E27-9243-73293DEA7757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B478-96A4-4D9A-9FB2-7F8F0A5DE70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2FD-C698-4E27-9243-73293DEA7757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B478-96A4-4D9A-9FB2-7F8F0A5DE70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2FD-C698-4E27-9243-73293DEA7757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B478-96A4-4D9A-9FB2-7F8F0A5DE70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2FD-C698-4E27-9243-73293DEA7757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B478-96A4-4D9A-9FB2-7F8F0A5DE70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2FD-C698-4E27-9243-73293DEA7757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B478-96A4-4D9A-9FB2-7F8F0A5DE70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2FD-C698-4E27-9243-73293DEA7757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AB478-96A4-4D9A-9FB2-7F8F0A5DE707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A1AB478-96A4-4D9A-9FB2-7F8F0A5DE707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946A2FD-C698-4E27-9243-73293DEA7757}" type="datetimeFigureOut">
              <a:rPr lang="fr-FR" smtClean="0"/>
              <a:t>15/05/2014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Systèmes de transport intelligent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Flavien Balbo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704796" y="162541"/>
            <a:ext cx="3654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ISCOD</a:t>
            </a:r>
          </a:p>
          <a:p>
            <a:r>
              <a:rPr lang="fr-FR" b="1" i="1" dirty="0" smtClean="0"/>
              <a:t>I</a:t>
            </a:r>
            <a:r>
              <a:rPr lang="fr-FR" i="1" dirty="0" smtClean="0"/>
              <a:t>nformatique pour les </a:t>
            </a:r>
            <a:r>
              <a:rPr lang="fr-FR" b="1" i="1" dirty="0" smtClean="0"/>
              <a:t>S</a:t>
            </a:r>
            <a:r>
              <a:rPr lang="fr-FR" i="1" dirty="0" smtClean="0"/>
              <a:t>ystèmes </a:t>
            </a:r>
          </a:p>
          <a:p>
            <a:r>
              <a:rPr lang="fr-FR" i="1" dirty="0" smtClean="0"/>
              <a:t>   </a:t>
            </a:r>
            <a:r>
              <a:rPr lang="fr-FR" b="1" i="1" dirty="0" smtClean="0"/>
              <a:t>C</a:t>
            </a:r>
            <a:r>
              <a:rPr lang="fr-FR" i="1" dirty="0" smtClean="0"/>
              <a:t>oopératifs, </a:t>
            </a:r>
            <a:r>
              <a:rPr lang="fr-FR" b="1" i="1" dirty="0" smtClean="0"/>
              <a:t>O</a:t>
            </a:r>
            <a:r>
              <a:rPr lang="fr-FR" i="1" dirty="0" smtClean="0"/>
              <a:t>uverts et </a:t>
            </a:r>
            <a:r>
              <a:rPr lang="fr-FR" b="1" i="1" dirty="0" smtClean="0"/>
              <a:t>D</a:t>
            </a:r>
            <a:r>
              <a:rPr lang="fr-FR" i="1" dirty="0" smtClean="0"/>
              <a:t>écentralisés</a:t>
            </a:r>
            <a:endParaRPr lang="fr-FR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9" y="476672"/>
            <a:ext cx="2757573" cy="779314"/>
          </a:xfrm>
          <a:prstGeom prst="rect">
            <a:avLst/>
          </a:prstGeom>
        </p:spPr>
      </p:pic>
      <p:pic>
        <p:nvPicPr>
          <p:cNvPr id="6" name="Image 9" descr="IMT_Web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77" y="5625802"/>
            <a:ext cx="10556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 descr="bloc_mrp1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27" y="5625802"/>
            <a:ext cx="10033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2541"/>
            <a:ext cx="938162" cy="13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9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36"/>
    </mc:Choice>
    <mc:Fallback>
      <p:transition spd="slow" advTm="1393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</p:spPr>
        <p:txBody>
          <a:bodyPr/>
          <a:lstStyle/>
          <a:p>
            <a:r>
              <a:rPr lang="fr-FR" dirty="0" smtClean="0"/>
              <a:t>Interopérabilité et STI</a:t>
            </a:r>
            <a:br>
              <a:rPr lang="fr-FR" dirty="0" smtClean="0"/>
            </a:br>
            <a:r>
              <a:rPr lang="fr-FR" sz="3600" i="1" dirty="0" smtClean="0"/>
              <a:t>		</a:t>
            </a:r>
            <a:r>
              <a:rPr lang="fr-FR" sz="3600" i="1" dirty="0" smtClean="0"/>
              <a:t>			    </a:t>
            </a:r>
            <a:r>
              <a:rPr lang="fr-FR" sz="3600" i="1" dirty="0" err="1" smtClean="0"/>
              <a:t>Intermodalité</a:t>
            </a:r>
            <a:endParaRPr lang="fr-FR" sz="44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94239" y="6382489"/>
            <a:ext cx="2365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100" dirty="0" err="1" smtClean="0"/>
              <a:t>cityway</a:t>
            </a:r>
            <a:r>
              <a:rPr lang="fr-FR" sz="1100" dirty="0"/>
              <a:t>, </a:t>
            </a:r>
            <a:r>
              <a:rPr lang="fr-FR" sz="1100" i="1" dirty="0" err="1" smtClean="0"/>
              <a:t>OptimodLyon</a:t>
            </a:r>
            <a:r>
              <a:rPr lang="fr-FR" sz="1100" dirty="0" smtClean="0"/>
              <a:t>, </a:t>
            </a:r>
            <a:r>
              <a:rPr lang="fr-FR" sz="1100" dirty="0" err="1" smtClean="0"/>
              <a:t>Smartmoov</a:t>
            </a:r>
            <a:r>
              <a:rPr lang="fr-FR" sz="1100" dirty="0" smtClean="0"/>
              <a:t>. </a:t>
            </a:r>
          </a:p>
          <a:p>
            <a:r>
              <a:rPr lang="fr-FR" sz="1100" dirty="0" smtClean="0"/>
              <a:t>ATEC ITS, Nov’13</a:t>
            </a:r>
            <a:endParaRPr lang="fr-FR" sz="11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21" y="3645024"/>
            <a:ext cx="1560655" cy="277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1704" y="1412776"/>
            <a:ext cx="8274281" cy="2376264"/>
          </a:xfrm>
        </p:spPr>
        <p:txBody>
          <a:bodyPr>
            <a:normAutofit/>
          </a:bodyPr>
          <a:lstStyle/>
          <a:p>
            <a:r>
              <a:rPr lang="fr-FR" i="1" dirty="0" err="1" smtClean="0"/>
              <a:t>Multimodalité</a:t>
            </a:r>
            <a:endParaRPr lang="fr-FR" dirty="0"/>
          </a:p>
          <a:p>
            <a:pPr marL="777240" lvl="2" indent="0">
              <a:buNone/>
            </a:pPr>
            <a:r>
              <a:rPr lang="fr-FR" sz="2000" dirty="0" smtClean="0"/>
              <a:t>Utiliser alternativement différents modes de transport sur une même liaison</a:t>
            </a:r>
            <a:endParaRPr lang="fr-FR" sz="8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600" b="1" dirty="0" smtClean="0"/>
              <a:t>ITS pour optimiser l’usage des différents modes : masquer les difficultés de l’interopérabilité (information voyageurs, calculateur d’itinéraire, …)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600" b="1" dirty="0" smtClean="0"/>
              <a:t>ITS pour exploiter conjointement différents modes : rendre interopérable les réseaux (données, exploitation, modèle, …)</a:t>
            </a:r>
          </a:p>
        </p:txBody>
      </p:sp>
      <p:pic>
        <p:nvPicPr>
          <p:cNvPr id="14338" name="Picture 2" descr="http://www.inrets.fr/uploads/RTEmagicC_positionnement_siti.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84925"/>
            <a:ext cx="4819993" cy="285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642281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 smtClean="0"/>
              <a:t>www.inrets.fr/linstitut/unites-de-recherche-unites-de-service/grettia/equipements-et-logiciels/</a:t>
            </a:r>
            <a:r>
              <a:rPr lang="fr-FR" sz="1000" b="1" dirty="0" smtClean="0"/>
              <a:t>claire-siti</a:t>
            </a:r>
            <a:r>
              <a:rPr lang="fr-FR" sz="1000" dirty="0" smtClean="0"/>
              <a:t>/claire-siti-originalite-du-positionnement.html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43852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7"/>
    </mc:Choice>
    <mc:Fallback>
      <p:transition spd="slow" advTm="638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Interopérabilité et STI</a:t>
            </a:r>
            <a:br>
              <a:rPr lang="fr-FR" sz="4000" dirty="0"/>
            </a:br>
            <a:r>
              <a:rPr lang="fr-FR" sz="4000" dirty="0"/>
              <a:t>					     </a:t>
            </a:r>
            <a:r>
              <a:rPr lang="fr-FR" sz="4000" dirty="0" smtClean="0"/>
              <a:t>     </a:t>
            </a:r>
            <a:r>
              <a:rPr lang="fr-FR" sz="3600" i="1" dirty="0" err="1" smtClean="0"/>
              <a:t>Intermodalité</a:t>
            </a:r>
            <a:endParaRPr lang="fr-FR" sz="20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7920880" cy="5472608"/>
          </a:xfrm>
        </p:spPr>
        <p:txBody>
          <a:bodyPr>
            <a:normAutofit/>
          </a:bodyPr>
          <a:lstStyle/>
          <a:p>
            <a:r>
              <a:rPr lang="fr-FR" dirty="0" smtClean="0"/>
              <a:t>Doit être intégré en prenant en compte les dimensions multimodales, multi-acteurs et multipoints de vue</a:t>
            </a:r>
          </a:p>
          <a:p>
            <a:r>
              <a:rPr lang="fr-FR" dirty="0" smtClean="0"/>
              <a:t>Peut être intégratrice de systèmes d’informations tiers</a:t>
            </a:r>
          </a:p>
          <a:p>
            <a:pPr marL="411480" lvl="1" indent="0">
              <a:buNone/>
            </a:pPr>
            <a:endParaRPr lang="fr-FR" dirty="0"/>
          </a:p>
        </p:txBody>
      </p:sp>
      <p:pic>
        <p:nvPicPr>
          <p:cNvPr id="13314" name="Picture 2" descr="http://www.moviken.com/img/centrale_mobilite-itranspor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06911"/>
            <a:ext cx="6311748" cy="42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6597352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www.moviken.com/fr/centrales-de-mobilite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0836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302"/>
    </mc:Choice>
    <mc:Fallback>
      <p:transition spd="slow" advTm="14830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7920880" cy="4800600"/>
          </a:xfrm>
        </p:spPr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fr-FR" sz="2800" dirty="0" smtClean="0"/>
              <a:t>Introduction,</a:t>
            </a: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fr-FR" sz="2800" dirty="0" smtClean="0"/>
              <a:t>Interopérabilité et Systèmes de Transport Intelligents : </a:t>
            </a:r>
            <a:r>
              <a:rPr lang="fr-FR" sz="2800" dirty="0" err="1" smtClean="0"/>
              <a:t>Intermodalité</a:t>
            </a:r>
            <a:r>
              <a:rPr lang="fr-FR" sz="2800" dirty="0"/>
              <a:t>,</a:t>
            </a: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fr-FR" sz="2800" b="1" dirty="0" smtClean="0"/>
              <a:t>Régulation Bimodale de trafic urbain,</a:t>
            </a:r>
          </a:p>
          <a:p>
            <a:pPr marL="628650" indent="-514350">
              <a:buFont typeface="+mj-lt"/>
              <a:buAutoNum type="arabicPeriod"/>
            </a:pP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fr-FR" sz="2800" dirty="0" smtClean="0"/>
              <a:t>Conclusion.</a:t>
            </a:r>
            <a:endParaRPr lang="fr-FR" sz="2800" dirty="0" smtClean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8400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97"/>
    </mc:Choice>
    <mc:Fallback>
      <p:transition spd="slow" advTm="1649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r>
              <a:rPr lang="fr-FR" dirty="0" smtClean="0"/>
              <a:t>Régulation Bimodale</a:t>
            </a:r>
            <a:br>
              <a:rPr lang="fr-FR" dirty="0" smtClean="0"/>
            </a:br>
            <a:r>
              <a:rPr lang="fr-FR" sz="2800" dirty="0"/>
              <a:t>	</a:t>
            </a:r>
            <a:r>
              <a:rPr lang="fr-FR" sz="2800" dirty="0" smtClean="0"/>
              <a:t>				    </a:t>
            </a:r>
            <a:r>
              <a:rPr lang="fr-FR" sz="3200" i="1" dirty="0" smtClean="0"/>
              <a:t>Problématique</a:t>
            </a:r>
            <a:endParaRPr lang="fr-FR" sz="4000" i="1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427985" y="4633972"/>
            <a:ext cx="41405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Centre de </a:t>
            </a:r>
            <a:r>
              <a:rPr lang="en-US" sz="2800" dirty="0" err="1" smtClean="0">
                <a:latin typeface="Times New Roman" pitchFamily="18" charset="0"/>
              </a:rPr>
              <a:t>contrôle</a:t>
            </a:r>
            <a:r>
              <a:rPr lang="en-US" sz="2800" dirty="0" smtClean="0">
                <a:latin typeface="Times New Roman" pitchFamily="18" charset="0"/>
              </a:rPr>
              <a:t> du </a:t>
            </a:r>
            <a:r>
              <a:rPr lang="en-US" sz="2800" dirty="0" err="1" smtClean="0">
                <a:latin typeface="Times New Roman" pitchFamily="18" charset="0"/>
              </a:rPr>
              <a:t>trafic</a:t>
            </a:r>
            <a:endParaRPr lang="en-GB" sz="2800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95537" y="6084585"/>
            <a:ext cx="36724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err="1" smtClean="0">
                <a:solidFill>
                  <a:srgbClr val="FF0000"/>
                </a:solidFill>
              </a:rPr>
              <a:t>Régulation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</a:rPr>
              <a:t>Bimodale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6087251" y="6041851"/>
            <a:ext cx="1940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 smtClean="0"/>
              <a:t>Priorité</a:t>
            </a:r>
            <a:r>
              <a:rPr lang="en-GB" sz="2400" dirty="0" smtClean="0"/>
              <a:t> Bus</a:t>
            </a:r>
            <a:endParaRPr lang="en-GB" sz="2400" dirty="0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 flipH="1">
            <a:off x="3995934" y="5095637"/>
            <a:ext cx="1008113" cy="1177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6948489" y="5373216"/>
            <a:ext cx="0" cy="575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fr-FR"/>
          </a:p>
        </p:txBody>
      </p:sp>
      <p:pic>
        <p:nvPicPr>
          <p:cNvPr id="15" name="Picture 57" descr="MCBD07283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195365"/>
            <a:ext cx="8985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7" descr="MCj039846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6794" y="4386436"/>
            <a:ext cx="595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7" descr="MCBD07283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315000"/>
            <a:ext cx="730251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20" descr="C:\Documents and Settings\Neila\Local Settings\Temporary Internet Files\Content.IE5\CH61410B\dglxasset[1].as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68620" y="4278486"/>
            <a:ext cx="719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5496" y="4572417"/>
            <a:ext cx="3852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Centre de </a:t>
            </a:r>
            <a:r>
              <a:rPr lang="en-US" sz="2800" dirty="0" err="1" smtClean="0">
                <a:latin typeface="Times New Roman" pitchFamily="18" charset="0"/>
              </a:rPr>
              <a:t>contrôle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urbain</a:t>
            </a:r>
            <a:endParaRPr lang="en-GB" sz="2800" dirty="0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863588" y="5183853"/>
            <a:ext cx="323317" cy="900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fr-FR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2275" y="1533423"/>
            <a:ext cx="3596767" cy="229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blogs.paris.fr/histoiresdeparis/files/2012/07/Carrefour-65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4" y="1533423"/>
            <a:ext cx="3037910" cy="23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6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987"/>
    </mc:Choice>
    <mc:Fallback>
      <p:transition spd="slow" advTm="13998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827584" y="161764"/>
            <a:ext cx="7560840" cy="1143000"/>
          </a:xfrm>
        </p:spPr>
        <p:txBody>
          <a:bodyPr>
            <a:noAutofit/>
          </a:bodyPr>
          <a:lstStyle/>
          <a:p>
            <a:r>
              <a:rPr lang="fr-FR" sz="4400" dirty="0"/>
              <a:t>Régulation Bimodale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en-US" sz="2800" dirty="0" smtClean="0">
                <a:latin typeface="Times New Roman" pitchFamily="18" charset="0"/>
              </a:rPr>
              <a:t>	          </a:t>
            </a:r>
            <a:r>
              <a:rPr lang="en-US" sz="2800" i="1" dirty="0" smtClean="0">
                <a:latin typeface="Times New Roman" pitchFamily="18" charset="0"/>
              </a:rPr>
              <a:t>Transportation Regulation Support Systems</a:t>
            </a:r>
            <a:endParaRPr lang="en-US" sz="2400" i="1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1744216"/>
            <a:ext cx="8424936" cy="5141168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11430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Régulation monomodale d’un réseau de bus : </a:t>
            </a:r>
            <a:r>
              <a:rPr lang="fr-FR" b="1" i="1" dirty="0" smtClean="0"/>
              <a:t>microscopique</a:t>
            </a:r>
          </a:p>
          <a:p>
            <a:pPr lvl="1"/>
            <a:r>
              <a:rPr lang="fr-FR" dirty="0" smtClean="0"/>
              <a:t>Logiques </a:t>
            </a:r>
            <a:r>
              <a:rPr lang="fr-FR" dirty="0"/>
              <a:t>de régulation </a:t>
            </a:r>
            <a:r>
              <a:rPr lang="fr-FR" dirty="0" smtClean="0"/>
              <a:t>: </a:t>
            </a:r>
            <a:r>
              <a:rPr lang="fr-FR" dirty="0"/>
              <a:t>ponctualité, enlèvement de charge, régularité, personnel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Procédures de régulation : accélérer, retarder, sauter des arrêts, demi-tour, …</a:t>
            </a:r>
            <a:endParaRPr lang="fr-FR" dirty="0"/>
          </a:p>
          <a:p>
            <a:pPr lvl="1"/>
            <a:r>
              <a:rPr lang="fr-FR" dirty="0"/>
              <a:t> Prise en compte </a:t>
            </a:r>
            <a:r>
              <a:rPr lang="fr-FR" dirty="0" smtClean="0"/>
              <a:t>de la </a:t>
            </a:r>
            <a:r>
              <a:rPr lang="fr-FR" dirty="0" err="1" smtClean="0"/>
              <a:t>multimodalité</a:t>
            </a:r>
            <a:r>
              <a:rPr lang="fr-FR" dirty="0" smtClean="0"/>
              <a:t> </a:t>
            </a:r>
            <a:r>
              <a:rPr lang="fr-FR" dirty="0"/>
              <a:t>: </a:t>
            </a:r>
          </a:p>
          <a:p>
            <a:pPr lvl="2"/>
            <a:r>
              <a:rPr lang="fr-FR" dirty="0" smtClean="0"/>
              <a:t>Voie de bus réservée / voies propres,</a:t>
            </a:r>
          </a:p>
          <a:p>
            <a:pPr lvl="2"/>
            <a:r>
              <a:rPr lang="fr-FR" dirty="0" smtClean="0"/>
              <a:t>Avance / retard tableau de marche,</a:t>
            </a:r>
          </a:p>
          <a:p>
            <a:pPr lvl="2"/>
            <a:r>
              <a:rPr lang="fr-FR" dirty="0" smtClean="0"/>
              <a:t>Procédure </a:t>
            </a:r>
            <a:r>
              <a:rPr lang="fr-FR" dirty="0"/>
              <a:t>de </a:t>
            </a:r>
            <a:r>
              <a:rPr lang="fr-FR" dirty="0" smtClean="0"/>
              <a:t>régulation.</a:t>
            </a:r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1691679" y="1772816"/>
            <a:ext cx="5688633" cy="2304256"/>
            <a:chOff x="229568" y="1784375"/>
            <a:chExt cx="8648953" cy="3300809"/>
          </a:xfrm>
        </p:grpSpPr>
        <p:pic>
          <p:nvPicPr>
            <p:cNvPr id="14339" name="Picture 57" descr="MCBD07283_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800" y="1784375"/>
              <a:ext cx="898525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469561" y="1920362"/>
              <a:ext cx="309564" cy="445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 sz="1200"/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2627784" y="1856222"/>
            <a:ext cx="3600400" cy="322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0" name="Photo Editor Photo" r:id="rId5" imgW="6354062" imgH="5687219" progId="MSPhotoEd.3">
                    <p:embed/>
                  </p:oleObj>
                </mc:Choice>
                <mc:Fallback>
                  <p:oleObj name="Photo Editor Photo" r:id="rId5" imgW="6354062" imgH="568721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7784" y="1856222"/>
                          <a:ext cx="3600400" cy="3228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50824" y="2468588"/>
              <a:ext cx="1728888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altLang="zh-CN" sz="1100" dirty="0" smtClean="0">
                  <a:ea typeface="SimSun" pitchFamily="2" charset="-122"/>
                </a:rPr>
                <a:t>perturbations</a:t>
              </a:r>
              <a:endParaRPr lang="fr-FR" sz="2000" dirty="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1547813" y="2414867"/>
              <a:ext cx="2852279" cy="4140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5968821" y="2451954"/>
              <a:ext cx="765233" cy="2160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5004048" y="3512407"/>
              <a:ext cx="1656184" cy="2520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624228" y="3620418"/>
              <a:ext cx="2052353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altLang="zh-CN" sz="1100" dirty="0" smtClean="0">
                  <a:ea typeface="SimSun" pitchFamily="2" charset="-122"/>
                </a:rPr>
                <a:t>Evaluation de la perturbation</a:t>
              </a:r>
              <a:endParaRPr lang="en-US" sz="2000" dirty="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4706186" y="2414867"/>
              <a:ext cx="2020296" cy="265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29568" y="3861289"/>
              <a:ext cx="1750141" cy="54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altLang="zh-CN" sz="1100" dirty="0" err="1" smtClean="0">
                  <a:ea typeface="SimSun" pitchFamily="2" charset="-122"/>
                </a:rPr>
                <a:t>Localisation</a:t>
              </a:r>
              <a:r>
                <a:rPr lang="en-US" altLang="zh-CN" sz="1100" dirty="0" smtClean="0">
                  <a:ea typeface="SimSun" pitchFamily="2" charset="-122"/>
                </a:rPr>
                <a:t> des </a:t>
              </a:r>
              <a:r>
                <a:rPr lang="en-US" altLang="zh-CN" sz="1100" dirty="0" err="1" smtClean="0">
                  <a:ea typeface="SimSun" pitchFamily="2" charset="-122"/>
                </a:rPr>
                <a:t>véhicules</a:t>
              </a:r>
              <a:endParaRPr lang="fr-FR" sz="2000" dirty="0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1874152" y="3512405"/>
              <a:ext cx="1474060" cy="6509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6734054" y="1969814"/>
              <a:ext cx="2144467" cy="89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Aft>
                  <a:spcPts val="600"/>
                </a:spcAft>
              </a:pPr>
              <a:r>
                <a:rPr lang="en-US" sz="1100" dirty="0" smtClean="0">
                  <a:ea typeface="SimSun" pitchFamily="2" charset="-122"/>
                </a:rPr>
                <a:t>Information </a:t>
              </a:r>
              <a:r>
                <a:rPr lang="en-US" sz="1100" dirty="0" err="1" smtClean="0">
                  <a:ea typeface="SimSun" pitchFamily="2" charset="-122"/>
                </a:rPr>
                <a:t>sur</a:t>
              </a:r>
              <a:r>
                <a:rPr lang="en-US" sz="1100" dirty="0" smtClean="0">
                  <a:ea typeface="SimSun" pitchFamily="2" charset="-122"/>
                </a:rPr>
                <a:t> les </a:t>
              </a:r>
              <a:r>
                <a:rPr lang="en-US" sz="1100" dirty="0" err="1" smtClean="0">
                  <a:ea typeface="SimSun" pitchFamily="2" charset="-122"/>
                </a:rPr>
                <a:t>itinéraires</a:t>
              </a:r>
              <a:r>
                <a:rPr lang="en-US" sz="1100" dirty="0" smtClean="0">
                  <a:ea typeface="SimSun" pitchFamily="2" charset="-122"/>
                </a:rPr>
                <a:t> des </a:t>
              </a:r>
              <a:r>
                <a:rPr lang="en-US" sz="1100" dirty="0" err="1" smtClean="0">
                  <a:ea typeface="SimSun" pitchFamily="2" charset="-122"/>
                </a:rPr>
                <a:t>véhicules</a:t>
              </a:r>
              <a:r>
                <a:rPr lang="en-US" sz="1100" dirty="0" smtClean="0">
                  <a:ea typeface="SimSun" pitchFamily="2" charset="-122"/>
                </a:rPr>
                <a:t> </a:t>
              </a:r>
              <a:r>
                <a:rPr lang="en-US" sz="1100" dirty="0" err="1" smtClean="0">
                  <a:ea typeface="SimSun" pitchFamily="2" charset="-122"/>
                </a:rPr>
                <a:t>impliqués</a:t>
              </a:r>
              <a:endParaRPr lang="en-US" sz="2400" dirty="0"/>
            </a:p>
          </p:txBody>
        </p:sp>
      </p:grpSp>
      <p:sp>
        <p:nvSpPr>
          <p:cNvPr id="17" name="ZoneTexte 114"/>
          <p:cNvSpPr txBox="1">
            <a:spLocks noChangeArrowheads="1"/>
          </p:cNvSpPr>
          <p:nvPr/>
        </p:nvSpPr>
        <p:spPr bwMode="auto">
          <a:xfrm>
            <a:off x="323529" y="1340768"/>
            <a:ext cx="8676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solidFill>
                  <a:srgbClr val="FF0000"/>
                </a:solidFill>
              </a:rPr>
              <a:t>SATIR</a:t>
            </a:r>
            <a:r>
              <a:rPr lang="fr-FR" dirty="0"/>
              <a:t>: </a:t>
            </a:r>
            <a:r>
              <a:rPr lang="en-US" sz="1800" dirty="0"/>
              <a:t>Automatic System for Network Incident Processing  </a:t>
            </a:r>
            <a:r>
              <a:rPr lang="fr-FR" sz="1600" dirty="0"/>
              <a:t>(Balbo &amp; Pinson, 2010</a:t>
            </a:r>
            <a:r>
              <a:rPr lang="fr-FR" sz="1600" dirty="0" smtClean="0"/>
              <a:t>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91701284"/>
      </p:ext>
    </p:extLst>
  </p:cSld>
  <p:clrMapOvr>
    <a:masterClrMapping/>
  </p:clrMapOvr>
  <p:transition advTm="19919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</p:spPr>
        <p:txBody>
          <a:bodyPr/>
          <a:lstStyle/>
          <a:p>
            <a:r>
              <a:rPr lang="fr-FR" sz="4400" dirty="0"/>
              <a:t>Régulation Bimodale</a:t>
            </a:r>
            <a:br>
              <a:rPr lang="fr-FR" sz="4400" dirty="0"/>
            </a:br>
            <a:r>
              <a:rPr lang="fr-FR" sz="4400" dirty="0"/>
              <a:t>				</a:t>
            </a:r>
            <a:r>
              <a:rPr lang="fr-FR" sz="2800" i="1" dirty="0" err="1" smtClean="0"/>
              <a:t>Urban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Traffic</a:t>
            </a:r>
            <a:r>
              <a:rPr lang="fr-FR" sz="2800" i="1" dirty="0" smtClean="0"/>
              <a:t> Control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05064"/>
            <a:ext cx="7620000" cy="2952328"/>
          </a:xfrm>
        </p:spPr>
        <p:txBody>
          <a:bodyPr>
            <a:normAutofit/>
          </a:bodyPr>
          <a:lstStyle/>
          <a:p>
            <a:r>
              <a:rPr lang="fr-FR" dirty="0" smtClean="0"/>
              <a:t>Régulation monomodale du trafic urbain : </a:t>
            </a:r>
            <a:r>
              <a:rPr lang="fr-FR" b="1" i="1" dirty="0" smtClean="0"/>
              <a:t>macroscopique</a:t>
            </a:r>
          </a:p>
          <a:p>
            <a:pPr lvl="1"/>
            <a:r>
              <a:rPr lang="fr-FR" dirty="0" smtClean="0"/>
              <a:t>Logique de régulation : modélisation de flots de véhicules, gestion coordonnées de feux (vague verte),…</a:t>
            </a:r>
          </a:p>
          <a:p>
            <a:pPr lvl="1"/>
            <a:r>
              <a:rPr lang="fr-FR" dirty="0" smtClean="0"/>
              <a:t>Procédures de régulation: extension durée du vert, insertion/retrait de phases, …</a:t>
            </a:r>
          </a:p>
          <a:p>
            <a:pPr lvl="1"/>
            <a:r>
              <a:rPr lang="fr-FR" dirty="0" smtClean="0"/>
              <a:t>Prise en compte de la </a:t>
            </a:r>
            <a:r>
              <a:rPr lang="fr-FR" dirty="0" err="1" smtClean="0"/>
              <a:t>multimodalité</a:t>
            </a:r>
            <a:endParaRPr lang="fr-FR" dirty="0" smtClean="0"/>
          </a:p>
          <a:p>
            <a:pPr lvl="2"/>
            <a:r>
              <a:rPr lang="fr-FR" dirty="0" smtClean="0"/>
              <a:t>Intégration de la priorité Bus : passive, active, conditionnée, adaptative.</a:t>
            </a:r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27" name="Imag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3816424" cy="1728192"/>
          </a:xfrm>
          <a:prstGeom prst="rect">
            <a:avLst/>
          </a:prstGeom>
          <a:noFill/>
        </p:spPr>
      </p:pic>
      <p:pic>
        <p:nvPicPr>
          <p:cNvPr id="28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75052"/>
            <a:ext cx="3789623" cy="95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www.ibm.com/developerworks/websphere/library/techarticles/ind-inteltrans/fig0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6" y="1484784"/>
            <a:ext cx="3496323" cy="187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3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304"/>
    </mc:Choice>
    <mc:Fallback>
      <p:transition spd="slow" advTm="28430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r>
              <a:rPr lang="fr-FR" sz="4400" dirty="0"/>
              <a:t>Régulation bimodale</a:t>
            </a:r>
            <a:br>
              <a:rPr lang="fr-FR" sz="4400" dirty="0"/>
            </a:br>
            <a:r>
              <a:rPr lang="fr-FR" sz="2000" dirty="0"/>
              <a:t>				</a:t>
            </a:r>
            <a:r>
              <a:rPr lang="fr-FR" sz="3600" i="1" dirty="0"/>
              <a:t>Modèle coopératif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dirty="0" smtClean="0"/>
              <a:t>Définition</a:t>
            </a:r>
            <a:r>
              <a:rPr lang="fr-FR" dirty="0" smtClean="0"/>
              <a:t> : </a:t>
            </a:r>
            <a:r>
              <a:rPr lang="fr-FR" i="1" dirty="0" smtClean="0"/>
              <a:t>STI reposant sur la communication des véhicules entre eux et/ou avec l’infrastructure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18" y="3356992"/>
            <a:ext cx="3752238" cy="306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6237312"/>
            <a:ext cx="1424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www.etsi.org</a:t>
            </a:r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1413"/>
            <a:ext cx="4608512" cy="33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640"/>
    </mc:Choice>
    <mc:Fallback>
      <p:transition spd="slow" advTm="10264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20000" cy="1008112"/>
          </a:xfrm>
        </p:spPr>
        <p:txBody>
          <a:bodyPr/>
          <a:lstStyle/>
          <a:p>
            <a:r>
              <a:rPr lang="fr-FR" sz="4000" dirty="0"/>
              <a:t>Régulation bimodale</a:t>
            </a:r>
            <a:br>
              <a:rPr lang="fr-FR" sz="4000" dirty="0"/>
            </a:br>
            <a:r>
              <a:rPr lang="fr-FR" sz="1600" dirty="0"/>
              <a:t>				</a:t>
            </a:r>
            <a:r>
              <a:rPr lang="fr-FR" sz="1600" dirty="0" smtClean="0"/>
              <a:t>	</a:t>
            </a:r>
            <a:r>
              <a:rPr lang="fr-FR" sz="3200" i="1" dirty="0" smtClean="0"/>
              <a:t>Modèle </a:t>
            </a:r>
            <a:r>
              <a:rPr lang="fr-FR" sz="3200" i="1" dirty="0"/>
              <a:t>coopératif</a:t>
            </a:r>
            <a:endParaRPr lang="fr-FR" sz="4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3160"/>
            <a:ext cx="2343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34059"/>
            <a:ext cx="3096344" cy="286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792" y="4114897"/>
            <a:ext cx="4182640" cy="264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3"/>
          <p:cNvSpPr/>
          <p:nvPr/>
        </p:nvSpPr>
        <p:spPr>
          <a:xfrm rot="20099219">
            <a:off x="2959566" y="3165109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655178" y="2377409"/>
            <a:ext cx="169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Spécialisation 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des composants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 rot="1989309">
            <a:off x="2913129" y="4006884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499702" y="4365104"/>
            <a:ext cx="169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Répartition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des composants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0" y="5761535"/>
            <a:ext cx="4189785" cy="99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956"/>
    </mc:Choice>
    <mc:Fallback>
      <p:transition spd="slow" advTm="23095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Régulation bimodale</a:t>
            </a:r>
            <a:br>
              <a:rPr lang="fr-FR" dirty="0"/>
            </a:br>
            <a:r>
              <a:rPr lang="fr-FR" dirty="0"/>
              <a:t>				</a:t>
            </a:r>
            <a:r>
              <a:rPr lang="fr-FR" sz="4000" i="1" dirty="0"/>
              <a:t>Modèle coopératif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36291" y="1643902"/>
            <a:ext cx="3867259" cy="504056"/>
          </a:xfrm>
        </p:spPr>
        <p:txBody>
          <a:bodyPr>
            <a:normAutofit fontScale="92500"/>
          </a:bodyPr>
          <a:lstStyle/>
          <a:p>
            <a:r>
              <a:rPr lang="fr-FR" sz="2400" dirty="0" smtClean="0"/>
              <a:t>Interopérabilité : Localisation</a:t>
            </a:r>
            <a:endParaRPr lang="fr-FR" sz="2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259653" y="1628800"/>
            <a:ext cx="3867259" cy="526361"/>
          </a:xfrm>
        </p:spPr>
        <p:txBody>
          <a:bodyPr>
            <a:normAutofit fontScale="92500"/>
          </a:bodyPr>
          <a:lstStyle/>
          <a:p>
            <a:r>
              <a:rPr lang="fr-FR" sz="2400" dirty="0" smtClean="0"/>
              <a:t>Interopérabilité : Négociation</a:t>
            </a:r>
            <a:endParaRPr lang="fr-FR" sz="2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096344" cy="339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55" y="2132856"/>
            <a:ext cx="3212437" cy="259228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4499992" y="4797152"/>
            <a:ext cx="3923268" cy="1513554"/>
            <a:chOff x="1043608" y="2600908"/>
            <a:chExt cx="5919787" cy="2357438"/>
          </a:xfrm>
        </p:grpSpPr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1043608" y="2600908"/>
              <a:ext cx="5919787" cy="2357438"/>
              <a:chOff x="1830" y="2799"/>
              <a:chExt cx="9323" cy="3714"/>
            </a:xfrm>
          </p:grpSpPr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1830" y="2799"/>
                <a:ext cx="9323" cy="37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cxnSp>
            <p:nvCxnSpPr>
              <p:cNvPr id="63" name="AutoShape 8"/>
              <p:cNvCxnSpPr>
                <a:cxnSpLocks noChangeShapeType="1"/>
              </p:cNvCxnSpPr>
              <p:nvPr/>
            </p:nvCxnSpPr>
            <p:spPr bwMode="auto">
              <a:xfrm>
                <a:off x="9858" y="3665"/>
                <a:ext cx="0" cy="203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767883" y="4567821"/>
              <a:ext cx="642937" cy="24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Calibri" pitchFamily="34" charset="0"/>
                  <a:cs typeface="Arial" pitchFamily="34" charset="0"/>
                </a:rPr>
                <a:t>t=t</a:t>
              </a:r>
              <a:r>
                <a:rPr kumimoji="0" lang="fr-FR" sz="1000" b="1" i="0" u="none" strike="noStrike" cap="none" normalizeH="0" baseline="-25000" smtClean="0">
                  <a:ln>
                    <a:noFill/>
                  </a:ln>
                  <a:solidFill>
                    <a:srgbClr val="984806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264269" y="4567821"/>
              <a:ext cx="1897063" cy="3476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New </a:t>
              </a:r>
              <a:r>
                <a:rPr kumimoji="0" lang="fr-FR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traffic</a:t>
              </a:r>
              <a:r>
                <a:rPr kumimoji="0" lang="fr-F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signal plan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262808" y="2805696"/>
              <a:ext cx="371475" cy="3127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r>
                <a:rPr kumimoji="0" lang="fr-FR" sz="1000" b="1" i="0" u="none" strike="noStrike" cap="none" normalizeH="0" baseline="-2500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791445" y="2805696"/>
              <a:ext cx="369888" cy="3127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r>
                <a:rPr kumimoji="0" lang="fr-FR" sz="1000" b="0" i="0" u="none" strike="noStrike" cap="none" normalizeH="0" baseline="-2500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748708" y="2805696"/>
              <a:ext cx="369887" cy="3127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r>
                <a:rPr kumimoji="0" lang="fr-FR" sz="1000" b="1" i="0" u="none" strike="noStrike" cap="none" normalizeH="0" baseline="-2500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5137770" y="2805696"/>
              <a:ext cx="369888" cy="3127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r>
                <a:rPr kumimoji="0" lang="fr-FR" sz="1000" b="1" i="0" u="none" strike="noStrike" cap="none" normalizeH="0" baseline="-2500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767883" y="2805696"/>
              <a:ext cx="369887" cy="3127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r>
                <a:rPr kumimoji="0" lang="fr-FR" sz="1000" b="1" i="0" u="none" strike="noStrike" cap="none" normalizeH="0" baseline="-2500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5963270" y="2805696"/>
              <a:ext cx="369888" cy="3127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r>
                <a:rPr kumimoji="0" lang="fr-FR" sz="1000" b="0" i="0" u="none" strike="noStrike" cap="none" normalizeH="0" baseline="-2500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AutoShape 17"/>
            <p:cNvCxnSpPr>
              <a:cxnSpLocks noChangeShapeType="1"/>
            </p:cNvCxnSpPr>
            <p:nvPr/>
          </p:nvCxnSpPr>
          <p:spPr bwMode="auto">
            <a:xfrm flipV="1">
              <a:off x="2589833" y="4517021"/>
              <a:ext cx="1406525" cy="0"/>
            </a:xfrm>
            <a:prstGeom prst="straightConnector1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21" name="AutoShape 18"/>
            <p:cNvCxnSpPr>
              <a:cxnSpLocks noChangeShapeType="1"/>
            </p:cNvCxnSpPr>
            <p:nvPr/>
          </p:nvCxnSpPr>
          <p:spPr bwMode="auto">
            <a:xfrm>
              <a:off x="5045695" y="4513846"/>
              <a:ext cx="1573213" cy="0"/>
            </a:xfrm>
            <a:prstGeom prst="straightConnector1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</p:spPr>
        </p:cxn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1456358" y="3348621"/>
              <a:ext cx="850900" cy="269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r>
                <a:rPr kumimoji="0" lang="fr-FR" sz="9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(20 s)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005758" y="3307346"/>
              <a:ext cx="908050" cy="269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r>
                <a:rPr kumimoji="0" lang="fr-FR" sz="9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(30 s)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455145" y="3307346"/>
              <a:ext cx="985838" cy="269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r>
                <a:rPr kumimoji="0" lang="fr-FR" sz="9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(30 s)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5831508" y="3332746"/>
              <a:ext cx="828675" cy="269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r>
                <a:rPr kumimoji="0" lang="fr-FR" sz="9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(20 s)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1411908" y="4243971"/>
              <a:ext cx="850900" cy="200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r>
                <a:rPr kumimoji="0" lang="fr-FR" sz="9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(20 s)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2823195" y="4242383"/>
              <a:ext cx="909638" cy="2016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r>
                <a:rPr kumimoji="0" lang="fr-FR" sz="9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(30 s)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4232895" y="4243971"/>
              <a:ext cx="796925" cy="200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r>
                <a:rPr kumimoji="0" lang="fr-FR" sz="9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(15 s)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5377483" y="4293183"/>
              <a:ext cx="828675" cy="1508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r>
                <a:rPr kumimoji="0" lang="fr-FR" sz="9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(35 s)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1245220" y="4513846"/>
              <a:ext cx="5619750" cy="3175"/>
              <a:chOff x="1367" y="3534"/>
              <a:chExt cx="7416" cy="4"/>
            </a:xfrm>
          </p:grpSpPr>
          <p:cxnSp>
            <p:nvCxnSpPr>
              <p:cNvPr id="56" name="AutoShape 28"/>
              <p:cNvCxnSpPr>
                <a:cxnSpLocks noChangeShapeType="1"/>
              </p:cNvCxnSpPr>
              <p:nvPr/>
            </p:nvCxnSpPr>
            <p:spPr bwMode="auto">
              <a:xfrm>
                <a:off x="1367" y="3536"/>
                <a:ext cx="1449" cy="1"/>
              </a:xfrm>
              <a:prstGeom prst="straightConnector1">
                <a:avLst/>
              </a:prstGeom>
              <a:noFill/>
              <a:ln w="76200">
                <a:solidFill>
                  <a:srgbClr val="92D050"/>
                </a:solidFill>
                <a:round/>
                <a:headEnd/>
                <a:tailEnd/>
              </a:ln>
            </p:spPr>
          </p:cxnSp>
          <p:cxnSp>
            <p:nvCxnSpPr>
              <p:cNvPr id="57" name="AutoShape 29"/>
              <p:cNvCxnSpPr>
                <a:cxnSpLocks noChangeShapeType="1"/>
              </p:cNvCxnSpPr>
              <p:nvPr/>
            </p:nvCxnSpPr>
            <p:spPr bwMode="auto">
              <a:xfrm>
                <a:off x="2814" y="3534"/>
                <a:ext cx="328" cy="0"/>
              </a:xfrm>
              <a:prstGeom prst="straightConnector1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8" name="AutoShape 30"/>
              <p:cNvCxnSpPr>
                <a:cxnSpLocks noChangeShapeType="1"/>
              </p:cNvCxnSpPr>
              <p:nvPr/>
            </p:nvCxnSpPr>
            <p:spPr bwMode="auto">
              <a:xfrm>
                <a:off x="4981" y="3536"/>
                <a:ext cx="328" cy="0"/>
              </a:xfrm>
              <a:prstGeom prst="straightConnector1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9" name="AutoShape 31"/>
              <p:cNvCxnSpPr>
                <a:cxnSpLocks noChangeShapeType="1"/>
              </p:cNvCxnSpPr>
              <p:nvPr/>
            </p:nvCxnSpPr>
            <p:spPr bwMode="auto">
              <a:xfrm>
                <a:off x="5309" y="3534"/>
                <a:ext cx="768" cy="4"/>
              </a:xfrm>
              <a:prstGeom prst="straightConnector1">
                <a:avLst/>
              </a:prstGeom>
              <a:noFill/>
              <a:ln w="76200">
                <a:solidFill>
                  <a:srgbClr val="92D050"/>
                </a:solidFill>
                <a:round/>
                <a:headEnd/>
                <a:tailEnd/>
              </a:ln>
            </p:spPr>
          </p:cxnSp>
          <p:cxnSp>
            <p:nvCxnSpPr>
              <p:cNvPr id="60" name="AutoShape 32"/>
              <p:cNvCxnSpPr>
                <a:cxnSpLocks noChangeShapeType="1"/>
              </p:cNvCxnSpPr>
              <p:nvPr/>
            </p:nvCxnSpPr>
            <p:spPr bwMode="auto">
              <a:xfrm>
                <a:off x="6077" y="3536"/>
                <a:ext cx="300" cy="0"/>
              </a:xfrm>
              <a:prstGeom prst="straightConnector1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1" name="AutoShape 33"/>
              <p:cNvCxnSpPr>
                <a:cxnSpLocks noChangeShapeType="1"/>
              </p:cNvCxnSpPr>
              <p:nvPr/>
            </p:nvCxnSpPr>
            <p:spPr bwMode="auto">
              <a:xfrm>
                <a:off x="8455" y="3534"/>
                <a:ext cx="328" cy="0"/>
              </a:xfrm>
              <a:prstGeom prst="straightConnector1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1288083" y="3637546"/>
              <a:ext cx="1535113" cy="2619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Traffic</a:t>
              </a: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signal Plan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AutoShape 35"/>
            <p:cNvCxnSpPr>
              <a:cxnSpLocks noChangeShapeType="1"/>
            </p:cNvCxnSpPr>
            <p:nvPr/>
          </p:nvCxnSpPr>
          <p:spPr bwMode="auto">
            <a:xfrm flipV="1">
              <a:off x="2634283" y="3570871"/>
              <a:ext cx="1404937" cy="0"/>
            </a:xfrm>
            <a:prstGeom prst="straightConnector1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33" name="AutoShape 36"/>
            <p:cNvCxnSpPr>
              <a:cxnSpLocks noChangeShapeType="1"/>
            </p:cNvCxnSpPr>
            <p:nvPr/>
          </p:nvCxnSpPr>
          <p:spPr bwMode="auto">
            <a:xfrm>
              <a:off x="1288083" y="3574046"/>
              <a:ext cx="1098550" cy="1587"/>
            </a:xfrm>
            <a:prstGeom prst="straightConnector1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34" name="AutoShape 37"/>
            <p:cNvCxnSpPr>
              <a:cxnSpLocks noChangeShapeType="1"/>
            </p:cNvCxnSpPr>
            <p:nvPr/>
          </p:nvCxnSpPr>
          <p:spPr bwMode="auto">
            <a:xfrm>
              <a:off x="2385045" y="3574046"/>
              <a:ext cx="249238" cy="0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5" name="AutoShape 38"/>
            <p:cNvCxnSpPr>
              <a:cxnSpLocks noChangeShapeType="1"/>
            </p:cNvCxnSpPr>
            <p:nvPr/>
          </p:nvCxnSpPr>
          <p:spPr bwMode="auto">
            <a:xfrm>
              <a:off x="4028108" y="3574046"/>
              <a:ext cx="247650" cy="0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6" name="AutoShape 39"/>
            <p:cNvCxnSpPr>
              <a:cxnSpLocks noChangeShapeType="1"/>
            </p:cNvCxnSpPr>
            <p:nvPr/>
          </p:nvCxnSpPr>
          <p:spPr bwMode="auto">
            <a:xfrm>
              <a:off x="4275758" y="3574046"/>
              <a:ext cx="1241425" cy="0"/>
            </a:xfrm>
            <a:prstGeom prst="straightConnector1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37" name="AutoShape 40"/>
            <p:cNvCxnSpPr>
              <a:cxnSpLocks noChangeShapeType="1"/>
            </p:cNvCxnSpPr>
            <p:nvPr/>
          </p:nvCxnSpPr>
          <p:spPr bwMode="auto">
            <a:xfrm>
              <a:off x="5517183" y="3574046"/>
              <a:ext cx="249237" cy="1587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8" name="AutoShape 41"/>
            <p:cNvCxnSpPr>
              <a:cxnSpLocks noChangeShapeType="1"/>
            </p:cNvCxnSpPr>
            <p:nvPr/>
          </p:nvCxnSpPr>
          <p:spPr bwMode="auto">
            <a:xfrm>
              <a:off x="6660183" y="3574046"/>
              <a:ext cx="247650" cy="0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9" name="AutoShape 42"/>
            <p:cNvCxnSpPr>
              <a:cxnSpLocks noChangeShapeType="1"/>
            </p:cNvCxnSpPr>
            <p:nvPr/>
          </p:nvCxnSpPr>
          <p:spPr bwMode="auto">
            <a:xfrm>
              <a:off x="5741020" y="3574046"/>
              <a:ext cx="919163" cy="0"/>
            </a:xfrm>
            <a:prstGeom prst="straightConnector1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</p:spPr>
        </p:cxn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1264270" y="2665996"/>
              <a:ext cx="1849438" cy="215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Time progression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44"/>
            <p:cNvGrpSpPr>
              <a:grpSpLocks/>
            </p:cNvGrpSpPr>
            <p:nvPr/>
          </p:nvGrpSpPr>
          <p:grpSpPr bwMode="auto">
            <a:xfrm>
              <a:off x="1288083" y="3012071"/>
              <a:ext cx="5443537" cy="171450"/>
              <a:chOff x="2216" y="2280"/>
              <a:chExt cx="8572" cy="271"/>
            </a:xfrm>
          </p:grpSpPr>
          <p:cxnSp>
            <p:nvCxnSpPr>
              <p:cNvPr id="50" name="AutoShape 45"/>
              <p:cNvCxnSpPr>
                <a:cxnSpLocks noChangeShapeType="1"/>
              </p:cNvCxnSpPr>
              <p:nvPr/>
            </p:nvCxnSpPr>
            <p:spPr bwMode="auto">
              <a:xfrm>
                <a:off x="3944" y="2322"/>
                <a:ext cx="0" cy="22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" name="AutoShape 46"/>
              <p:cNvCxnSpPr>
                <a:cxnSpLocks noChangeShapeType="1"/>
              </p:cNvCxnSpPr>
              <p:nvPr/>
            </p:nvCxnSpPr>
            <p:spPr bwMode="auto">
              <a:xfrm>
                <a:off x="4925" y="2280"/>
                <a:ext cx="0" cy="22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" name="AutoShape 47"/>
              <p:cNvCxnSpPr>
                <a:cxnSpLocks noChangeShapeType="1"/>
              </p:cNvCxnSpPr>
              <p:nvPr/>
            </p:nvCxnSpPr>
            <p:spPr bwMode="auto">
              <a:xfrm>
                <a:off x="6385" y="2304"/>
                <a:ext cx="0" cy="22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3" name="AutoShape 48"/>
              <p:cNvCxnSpPr>
                <a:cxnSpLocks noChangeShapeType="1"/>
              </p:cNvCxnSpPr>
              <p:nvPr/>
            </p:nvCxnSpPr>
            <p:spPr bwMode="auto">
              <a:xfrm>
                <a:off x="8409" y="2280"/>
                <a:ext cx="0" cy="22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4" name="AutoShape 49"/>
              <p:cNvCxnSpPr>
                <a:cxnSpLocks noChangeShapeType="1"/>
              </p:cNvCxnSpPr>
              <p:nvPr/>
            </p:nvCxnSpPr>
            <p:spPr bwMode="auto">
              <a:xfrm>
                <a:off x="8104" y="2308"/>
                <a:ext cx="0" cy="22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5" name="AutoShape 50"/>
              <p:cNvCxnSpPr>
                <a:cxnSpLocks noChangeShapeType="1"/>
              </p:cNvCxnSpPr>
              <p:nvPr/>
            </p:nvCxnSpPr>
            <p:spPr bwMode="auto">
              <a:xfrm>
                <a:off x="2216" y="2420"/>
                <a:ext cx="8572" cy="28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42" name="AutoShape 51"/>
            <p:cNvCxnSpPr>
              <a:cxnSpLocks noChangeShapeType="1"/>
            </p:cNvCxnSpPr>
            <p:nvPr/>
          </p:nvCxnSpPr>
          <p:spPr bwMode="auto">
            <a:xfrm>
              <a:off x="3923333" y="3100971"/>
              <a:ext cx="0" cy="7985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43" name="AutoShape 52"/>
            <p:cNvSpPr>
              <a:spLocks noChangeArrowheads="1"/>
            </p:cNvSpPr>
            <p:nvPr/>
          </p:nvSpPr>
          <p:spPr bwMode="auto">
            <a:xfrm>
              <a:off x="4990133" y="4136021"/>
              <a:ext cx="236537" cy="2286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cxnSp>
          <p:nvCxnSpPr>
            <p:cNvPr id="44" name="AutoShape 53"/>
            <p:cNvCxnSpPr>
              <a:cxnSpLocks noChangeShapeType="1"/>
            </p:cNvCxnSpPr>
            <p:nvPr/>
          </p:nvCxnSpPr>
          <p:spPr bwMode="auto">
            <a:xfrm>
              <a:off x="5220320" y="3073983"/>
              <a:ext cx="1588" cy="825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45" name="AutoShape 54"/>
            <p:cNvCxnSpPr>
              <a:cxnSpLocks noChangeShapeType="1"/>
            </p:cNvCxnSpPr>
            <p:nvPr/>
          </p:nvCxnSpPr>
          <p:spPr bwMode="auto">
            <a:xfrm>
              <a:off x="5025058" y="3012071"/>
              <a:ext cx="11112" cy="15557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46" name="AutoShape 55"/>
            <p:cNvCxnSpPr>
              <a:cxnSpLocks noChangeShapeType="1"/>
            </p:cNvCxnSpPr>
            <p:nvPr/>
          </p:nvCxnSpPr>
          <p:spPr bwMode="auto">
            <a:xfrm>
              <a:off x="5045695" y="4136021"/>
              <a:ext cx="1106488" cy="0"/>
            </a:xfrm>
            <a:prstGeom prst="straightConnector1">
              <a:avLst/>
            </a:prstGeom>
            <a:noFill/>
            <a:ln w="57150">
              <a:solidFill>
                <a:srgbClr val="7F7F7F"/>
              </a:solidFill>
              <a:round/>
              <a:headEnd/>
              <a:tailEnd/>
            </a:ln>
          </p:spPr>
        </p:cxnSp>
        <p:sp>
          <p:nvSpPr>
            <p:cNvPr id="47" name="Text Box 56"/>
            <p:cNvSpPr txBox="1">
              <a:spLocks noChangeArrowheads="1"/>
            </p:cNvSpPr>
            <p:nvPr/>
          </p:nvSpPr>
          <p:spPr bwMode="auto">
            <a:xfrm>
              <a:off x="3923333" y="3626433"/>
              <a:ext cx="1135062" cy="231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r>
                <a:rPr kumimoji="0" lang="fr-FR" sz="1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(P</a:t>
              </a:r>
              <a:r>
                <a:rPr kumimoji="0" lang="fr-FR" sz="1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, </a:t>
              </a: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r>
                <a:rPr kumimoji="0" lang="fr-FR" sz="1000" b="1" i="0" u="none" strike="noStrike" cap="none" normalizeH="0" baseline="-2500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libri" pitchFamily="34" charset="0"/>
                  <a:cs typeface="Arial" pitchFamily="34" charset="0"/>
                </a:rPr>
                <a:t>, t</a:t>
              </a:r>
              <a:r>
                <a:rPr kumimoji="0" lang="fr-FR" sz="1000" b="1" i="0" u="none" strike="noStrike" cap="none" normalizeH="0" baseline="-2500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, 2)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57"/>
            <p:cNvSpPr txBox="1">
              <a:spLocks noChangeArrowheads="1"/>
            </p:cNvSpPr>
            <p:nvPr/>
          </p:nvSpPr>
          <p:spPr bwMode="auto">
            <a:xfrm>
              <a:off x="5040933" y="3885196"/>
              <a:ext cx="1165225" cy="206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r>
                <a:rPr kumimoji="0" lang="fr-FR" sz="1000" b="1" i="0" u="none" strike="noStrike" cap="none" normalizeH="0" baseline="-2500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(P</a:t>
              </a:r>
              <a:r>
                <a:rPr kumimoji="0" lang="fr-FR" sz="1000" b="1" i="0" u="none" strike="noStrike" cap="none" normalizeH="0" baseline="-2500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, t</a:t>
              </a:r>
              <a:r>
                <a:rPr kumimoji="0" lang="fr-FR" sz="1000" b="1" i="0" u="none" strike="noStrike" cap="none" normalizeH="0" baseline="-2500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, t</a:t>
              </a:r>
              <a:r>
                <a:rPr kumimoji="0" lang="fr-FR" sz="1000" b="1" i="0" u="none" strike="noStrike" cap="none" normalizeH="0" baseline="-2500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, 4)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AutoShape 58"/>
            <p:cNvCxnSpPr>
              <a:cxnSpLocks noChangeShapeType="1"/>
            </p:cNvCxnSpPr>
            <p:nvPr/>
          </p:nvCxnSpPr>
          <p:spPr bwMode="auto">
            <a:xfrm>
              <a:off x="3913808" y="3885196"/>
              <a:ext cx="1306512" cy="0"/>
            </a:xfrm>
            <a:prstGeom prst="straightConnector1">
              <a:avLst/>
            </a:prstGeom>
            <a:noFill/>
            <a:ln w="57150">
              <a:solidFill>
                <a:srgbClr val="7F7F7F"/>
              </a:solidFill>
              <a:round/>
              <a:headEnd/>
              <a:tailEnd/>
            </a:ln>
          </p:spPr>
        </p:cxnSp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03" y="5703141"/>
            <a:ext cx="41764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N.B. </a:t>
            </a:r>
            <a:r>
              <a:rPr kumimoji="0" lang="fr-FR" alt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Hounsell</a:t>
            </a: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 B.P. </a:t>
            </a:r>
            <a:r>
              <a:rPr kumimoji="0" lang="fr-FR" alt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Shrestha</a:t>
            </a: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 A. Wong, Data management and applications in a world-</a:t>
            </a:r>
            <a:r>
              <a:rPr kumimoji="0" lang="fr-FR" alt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leading</a:t>
            </a: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bus </a:t>
            </a:r>
            <a:r>
              <a:rPr kumimoji="0" lang="fr-FR" alt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fleet</a:t>
            </a: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 Transportation </a:t>
            </a:r>
            <a:r>
              <a:rPr kumimoji="0" lang="fr-FR" alt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Research</a:t>
            </a: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Part C: </a:t>
            </a:r>
            <a:r>
              <a:rPr kumimoji="0" lang="fr-FR" alt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Emerging</a:t>
            </a: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Technologies, Volume 22, </a:t>
            </a:r>
            <a:r>
              <a:rPr kumimoji="0" lang="fr-FR" alt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June</a:t>
            </a: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2012, Pages 76-87,</a:t>
            </a:r>
            <a:r>
              <a:rPr kumimoji="0" lang="fr-FR" altLang="fr-FR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2999" y="6331386"/>
            <a:ext cx="39394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Bhouri</a:t>
            </a:r>
            <a:r>
              <a:rPr lang="en-US" sz="1000" dirty="0"/>
              <a:t>, N., Balbo, F., &amp; Pinson, S. (2011). Towards urban traffic regulation using a multi-agent system. In </a:t>
            </a:r>
            <a:r>
              <a:rPr lang="en-US" sz="1000" i="1" dirty="0"/>
              <a:t>Advances on Practical Applications of Agents and </a:t>
            </a:r>
            <a:r>
              <a:rPr lang="en-US" sz="1000" i="1" dirty="0" err="1"/>
              <a:t>Multiagent</a:t>
            </a:r>
            <a:r>
              <a:rPr lang="en-US" sz="1000" i="1" dirty="0"/>
              <a:t> Systems</a:t>
            </a:r>
            <a:r>
              <a:rPr lang="en-US" sz="1000" dirty="0"/>
              <a:t> (pp. 179-188). </a:t>
            </a:r>
            <a:r>
              <a:rPr lang="en-US" sz="1000" dirty="0" smtClean="0"/>
              <a:t>Springer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4260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961"/>
    </mc:Choice>
    <mc:Fallback>
      <p:transition spd="slow" advTm="20396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7920880" cy="4800600"/>
          </a:xfrm>
        </p:spPr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fr-FR" sz="2800" dirty="0" smtClean="0"/>
              <a:t>Introduction,</a:t>
            </a: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fr-FR" sz="2800" dirty="0" smtClean="0"/>
              <a:t>Interopérabilité et Systèmes de Transport Intelligents : </a:t>
            </a:r>
            <a:r>
              <a:rPr lang="fr-FR" sz="2800" dirty="0" err="1" smtClean="0"/>
              <a:t>Intermodalité</a:t>
            </a:r>
            <a:r>
              <a:rPr lang="fr-FR" sz="2800" dirty="0"/>
              <a:t>,</a:t>
            </a: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fr-FR" sz="2800" dirty="0" smtClean="0"/>
              <a:t>Régulation Bimodale de trafic urbain,</a:t>
            </a:r>
          </a:p>
          <a:p>
            <a:pPr marL="628650" indent="-514350">
              <a:buFont typeface="+mj-lt"/>
              <a:buAutoNum type="arabicPeriod"/>
            </a:pP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fr-FR" sz="2800" b="1" dirty="0" smtClean="0"/>
              <a:t>Conclusion.</a:t>
            </a:r>
            <a:endParaRPr lang="fr-FR" sz="2800" b="1" dirty="0" smtClean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8400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1"/>
    </mc:Choice>
    <mc:Fallback>
      <p:transition spd="slow" advTm="301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7920880" cy="4800600"/>
          </a:xfrm>
        </p:spPr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fr-FR" sz="2800" dirty="0" smtClean="0"/>
              <a:t>Introduction,</a:t>
            </a: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fr-FR" sz="2800" dirty="0" smtClean="0"/>
              <a:t>Interopérabilité et Systèmes de Transport Intelligents : </a:t>
            </a:r>
            <a:r>
              <a:rPr lang="fr-FR" sz="2800" dirty="0" err="1" smtClean="0"/>
              <a:t>Intermodalité</a:t>
            </a:r>
            <a:r>
              <a:rPr lang="fr-FR" sz="2800" dirty="0"/>
              <a:t>,</a:t>
            </a: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fr-FR" sz="2800" dirty="0" smtClean="0"/>
              <a:t>Régulation Bimodale de trafic urbain,</a:t>
            </a:r>
          </a:p>
          <a:p>
            <a:pPr marL="628650" indent="-514350">
              <a:buFont typeface="+mj-lt"/>
              <a:buAutoNum type="arabicPeriod"/>
            </a:pP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fr-FR" sz="2800" dirty="0" smtClean="0"/>
              <a:t>Conclusion.</a:t>
            </a:r>
            <a:endParaRPr lang="fr-FR" sz="2800" dirty="0" smtClean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9187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80"/>
    </mc:Choice>
    <mc:Fallback>
      <p:transition spd="slow" advTm="4948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</p:spPr>
        <p:txBody>
          <a:bodyPr/>
          <a:lstStyle/>
          <a:p>
            <a:r>
              <a:rPr lang="fr-FR" dirty="0" smtClean="0">
                <a:solidFill>
                  <a:srgbClr val="675E47"/>
                </a:solidFill>
              </a:rPr>
              <a:t>Conclusion </a:t>
            </a:r>
            <a:br>
              <a:rPr lang="fr-FR" dirty="0" smtClean="0">
                <a:solidFill>
                  <a:srgbClr val="675E47"/>
                </a:solidFill>
              </a:rPr>
            </a:br>
            <a:r>
              <a:rPr lang="fr-FR" dirty="0">
                <a:solidFill>
                  <a:srgbClr val="675E47"/>
                </a:solidFill>
              </a:rPr>
              <a:t>	</a:t>
            </a:r>
            <a:r>
              <a:rPr lang="fr-FR" dirty="0" smtClean="0">
                <a:solidFill>
                  <a:srgbClr val="675E47"/>
                </a:solidFill>
              </a:rPr>
              <a:t>		     </a:t>
            </a:r>
            <a:r>
              <a:rPr lang="fr-FR" sz="3600" i="1" dirty="0" smtClean="0">
                <a:solidFill>
                  <a:srgbClr val="675E47"/>
                </a:solidFill>
              </a:rPr>
              <a:t>Interopérabilité </a:t>
            </a:r>
            <a:r>
              <a:rPr lang="fr-FR" sz="3600" i="1" dirty="0">
                <a:solidFill>
                  <a:srgbClr val="675E47"/>
                </a:solidFill>
              </a:rPr>
              <a:t>et </a:t>
            </a:r>
            <a:r>
              <a:rPr lang="fr-FR" sz="3600" i="1" dirty="0" smtClean="0">
                <a:solidFill>
                  <a:srgbClr val="675E47"/>
                </a:solidFill>
              </a:rPr>
              <a:t>STI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9907"/>
            <a:ext cx="7560840" cy="506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6464369"/>
            <a:ext cx="68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www.unece.org/fileadmin/DAM/trans/doc/2013/wp24/ITS-Pres01-2013.pdf</a:t>
            </a:r>
          </a:p>
        </p:txBody>
      </p:sp>
    </p:spTree>
    <p:extLst>
      <p:ext uri="{BB962C8B-B14F-4D97-AF65-F5344CB8AC3E}">
        <p14:creationId xmlns:p14="http://schemas.microsoft.com/office/powerpoint/2010/main" val="428022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235"/>
    </mc:Choice>
    <mc:Fallback>
      <p:transition spd="slow" advTm="15023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93" y="2780928"/>
            <a:ext cx="4376739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2376264" cy="195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20000" cy="1143000"/>
          </a:xfrm>
        </p:spPr>
        <p:txBody>
          <a:bodyPr/>
          <a:lstStyle/>
          <a:p>
            <a:r>
              <a:rPr lang="fr-FR" dirty="0" smtClean="0"/>
              <a:t>Interopérabilité et STI</a:t>
            </a:r>
            <a:br>
              <a:rPr lang="fr-FR" dirty="0" smtClean="0"/>
            </a:br>
            <a:r>
              <a:rPr lang="fr-FR" sz="3400" i="1" dirty="0" smtClean="0"/>
              <a:t>	</a:t>
            </a:r>
            <a:r>
              <a:rPr lang="fr-FR" sz="3400" i="1" dirty="0"/>
              <a:t> </a:t>
            </a:r>
            <a:r>
              <a:rPr lang="fr-FR" sz="3400" i="1" dirty="0" smtClean="0"/>
              <a:t>          Interopérabilité / Environnement</a:t>
            </a:r>
            <a:endParaRPr lang="fr-FR" sz="34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575" y="1268760"/>
            <a:ext cx="7921625" cy="48006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Problématique : Comment assurer l’interopérabilité entre l’utilisateur, le mobile et l’infrastructure des réseaux ?</a:t>
            </a:r>
          </a:p>
          <a:p>
            <a:pPr lvl="1"/>
            <a:r>
              <a:rPr lang="fr-FR" sz="1800" dirty="0" smtClean="0"/>
              <a:t>Une multiplicité d’alternatives (utilisateur, équipements, média, lieu)</a:t>
            </a:r>
          </a:p>
          <a:p>
            <a:pPr lvl="2"/>
            <a:r>
              <a:rPr lang="fr-FR" sz="1600" b="1" dirty="0" smtClean="0"/>
              <a:t>ITS pour adapter l’environnement à l’usager,</a:t>
            </a:r>
          </a:p>
          <a:p>
            <a:pPr lvl="2"/>
            <a:r>
              <a:rPr lang="fr-FR" sz="1600" b="1" dirty="0" smtClean="0"/>
              <a:t>ITS pour connaître l’usage de l’environnement,</a:t>
            </a:r>
          </a:p>
          <a:p>
            <a:pPr lvl="2"/>
            <a:r>
              <a:rPr lang="fr-FR" sz="1600" b="1" dirty="0" smtClean="0"/>
              <a:t>ITS pour gérer les interactions</a:t>
            </a:r>
            <a:endParaRPr lang="fr-FR" sz="1600" b="1" dirty="0"/>
          </a:p>
        </p:txBody>
      </p:sp>
      <p:sp>
        <p:nvSpPr>
          <p:cNvPr id="5" name="AutoShape 2" descr="data:image/jpeg;base64,/9j/4AAQSkZJRgABAQAAAQABAAD/2wCEAAkGBhQSERUUEhQVFRQWFxQYFhUYFxYWFhcYGBUWGBgUFhQYHCYeFxkjGRcXHy8gIygpLC0sGB4yNTAqNSYrLCkBCQoKDgwOGg8PGiokHyQuLC0sLy4sLCwqLCwsLCosKSwsLCwpLCwvLCwsLCwsLCwtLCwsLCwsLCwsLCwsLCwsLP/AABEIAMABBgMBIgACEQEDEQH/xAAbAAABBQEBAAAAAAAAAAAAAAAEAAIDBQYBB//EAEIQAAIBAgQDBQUFBgUDBQEAAAECEQADBBIhMQVBURMiYXGRBjJCUoEUobHB0SNicoKS8AczQ1PhFSRjg6Kys9IW/8QAGwEAAgMBAQEAAAAAAAAAAAAAAQQCAwUABgf/xAAyEQABBAAEAwUIAwADAAAAAAABAAIDEQQSITETQVEygZGh8AUiYXGxwdHhFELxM0NS/9oADAMBAAIRAxEAPwDy5Q/zv/UakGf52/qNGLYonAcKe9cW3aXM7GFWQJMTuSANudbIhAWIZydFXAv8zf1GpBniczR5nlE/iPWt1hPZbCYdLox1xTfAUraR2gDWVOWCWOgjodOorfaXir3its2Uw9u37llR7oI5tEn6RPSgwBxpoRe4tFuOvRZoFvmb+o08F/mb+o0SLNOFmmBEEoZyhwW+ZvU04Fvmb1NGtgGBAKkFgCsjcHYilcwhUlWBBG4OhFSEYUDKUKC3zN6mnhm+ZvU1OLVOFmp8MKsylQBm+ZvU04M3zN6miBYp4w9SyBR4jkOGb5m9TXQzfM3qaKGHp4w9HKELchQzfM3qacC3VvU1fcD4d2ov2gJc2i6dc1tgco/iUsKrltVEEWQpFjqBtCrm6t6mnqG+ZvU0V2VT2OHu+qI7fwqzfgKkSAuDCUCFb5m9TTwrdW9TRb4RlMMrKejAqfQ0haoWpZEOA3U+ppwzdT6miRZpws1yllQ4DdT6mnCep9TRAtU4WqCNIcA9T6mngHqfU1OLdOFuuUqUAB6n1NOAPU+pqcWqcLdBGlAAep9TThPU+pqcW66LdcjlUInqfU04A9T6mpuzpwt0EaUAB6n1Ndqfs6VcjSwNxcoJPKosNjznXIGD5lykMFIadCG0ymY1nSj8bhSbbBRJjQfWj7FjAAybeJ0YlSocEDKMmpbcHf8Ae2hdKqmc5h0CjAxrxbkzD8Oxdq6rCzDljlzXbIzHOlsxmfvftLiL5uKjv4fE3rxz2y11mynv2hr2YcCcwUDsyD0qyvYjCHX/AL8kZSAXuSSIOjFtDmAYHrHSmYrFWDnyNjYytkDNeP7SO6X/AGnua7Dve9rqKWEsl3XkmjDDVX5qkxweyVF23lLKHWHRgVOzAoSINLCXhckAERVyRg3jtLeLMM4Am42W3LC3lzsYAXKSvXaBND28JbF0myjrbyJo8zm57nXl01mNIm+OV5cAR5JeWBgaS0+aMxGPa6RcbLnTsgN+9lJ5eepqDG3DduNcaJaNttAAPuAoq0AEdZILZIAiDlJJzc9J0j600WqvZVmuX6VL2mhfPXzKDFinizRYtU8WanagGBBizTxZosWacLVdallUFvBsdlY+QJ/Cp7fCrh+Bx/I/5KacLVdFmoklTDVa+z3Dblq+jidM2mS8JlSIk24H1NadvZHClizLqdSoYqs84AIjyrC9jVnY4s62+zPeEggkmRHIHp4UnNFI45mHXwTkEkYGV7dFtcPwjD2/ctWwesAn13oi5eQAgkAbbx94OledtjLh3uOf5j+tRQZmTPWdap/huPacmBjGjstWo9pcdh+yyqFa7IymA2XXUktOkSI6+VZDJVpeu2jbhUbOYlienTU/lQgt03AzhtpKTO4jrQ4tU4WqIFunC3V1qrKhxbpwt1OLdOyULRpD9nThbqcJTgldaNKAW66LdThKdkoWjSgFuu9nU4Sui3QtHKoQldCVOEruShaOVQdnSojJSrrRpUX2YdB6Cl9mHQegovJSyV4Tjyf+j4pvK3ohDhl6Cm/Zl8PWouOXAi22ZQyrcUshghgASVIIIgiRtVtc4KUEHCYNmARCZJ75AAuZFs+6WJJ5DmQFmmoppyLDz4lSELHch4Ku+zDr+Fc+zjqKOxHCe4SMFh0iFH+oZ7LfKLBzkFhIEnMp5LmpmLwCKrNcweHtjvCQ5GWLRunKFssCQgI395D4U43GYpv/AGeX6QOFZ0+qnwOH/wC3xH/of/YaAFmjvZO3OAxHmkT0F0GmZKi72piGcxr8O77Kt+HZp65lCi3XRbonJSyVw9tTjcDz/Kh/HaoRbrot1LkpZKaj9tj+7PAqBw/Qpgt04W6Y9luTH661A964u/rAitbD42HEaMdr0OhVDwWbhFi3ThboAcQbw9KeOJN0X7/1p3IVXxWo4W672dBDih+UffTxxX9z7/8AihkcjxGdUYEpwt+FCDi4+U+oqfD+0ATYNuDsDqJjn4n1qBa7kFMSM5lHWuHZgD2lsaTDNB322py8M/8AJa/qj8qgHtTPMj+QflT19pV+YAdMh/SqS2Xorc8PVOxGCyR3laZ90ztzNRBKI/8A6MH41/pj8R/frUVziKOxJdJPiBUm5/7BcXM/qU0JTslOW8h2ZfUVIsHnR1XKIW66Eqfs66LdC1KlDkruSphbpwSha6lBkp2SpslOCULRpQdnSojJSrrRpUmWllqXLSy18/tMIW/hFcQygjeh/wDoln/bH3/rVllpZaIcQjarf+h2f9sff+tIcEs/7Y+/9asstLLRzldZR3BcKFwuIVQAMo08iDWfLlrjr2tqyEVTNz4pDGBqOgGk71ouG9oVdFyhXEMzcvLxom17N4dmAuBbjHSWiPpGv300338unJWDWllbtpghK4nDswUkW+4GJAnJPaFQ06bwDzNLD3T2r2y6XAoUh0EAzuPeM1sk9lcITHYWtyJy8xH60E/AbCg9lFueQGh+6alJHpo1FzdNAqbLSy1zHXuyaGUzyPI+RoC5xJjsAPvNJ0VSj2ganQUOcSDooLeW3qartXIkkk9dar8H7W2HLWri5FDEDMOh+MQCjfh1FM4fDulOh2VjGh26tGuqWgrl+v5UQcBUN3DggFTOkTMyOWvOr3BWwyLJGaBInWRpXo8BipWExTn5E/lKT4UA6BUxwNMOCNaM4GmnA1siVK8ALOHCGmnDGtEcDTDgaPFUeAFnzYNN7M1fnA0xsDUuKocBUWQ1yKuzgaN4SLVtm7a2XBEBhBZD8wB0NB02VpIFotw9mrpZ1cE5CnI0M6oCRALt7qydBPjpTcRhGt3OzuDI4MENpE8/Lxrb/wDXbSOXt2rhZveaFAJ65Tc09N6hxntQ7q6m0rK6lTnbMBPPJl36HNpSjMVM52rNEy/BxBuj9fFZPG4J7LZW0kSCCYI/v+9qiGJcbO39R/Wj71hmChjIUQvgOlQnAU812mqSMZvRRLxC4P8AUf8AqJ/Gnrxa6PjP3H8q4cFTTgzR91Cnjmp145eHxT5qv6VIPaK7+7/T/wA0EcKaacOa7Kw8l2aQcyrJfaa5zVPRv/1Sqs7E0qGRnRdxJOq0WWlloK7xYfCJ8T+lCXca7c48BpXzKltK0uXVXcgfX8qGucTUbAn7hVFxHiyWIzDM51yzAA6sfypuD41aupmDKpBhlLA+RB+hq7guy560VnCdltWz8TY7AD76WFz3WgsY3PLT6UJaYN7pDeWv4Vc8OwThdonrp/zUWgXqqwrK3cCgAaAbCpFvyRG/Kh1wZ5sPxqPElrZXJdRWYkZbg7lwQZQn4esmNt6cjdncGhWg60ry5hbvZrpJBYkA66hfXnVb9pq14BxK52RBsvbuSZUmQIVScr/J3uW8GDQeOsrnMhZ/d2+6mMQ3hjMrHihYQOKVbilW+nUHqKzN6yVYqdx/c1qrjW0EsVUfvNH4mhMTjLEgh7XT3lrPkdeoVDtVR2cK7AlBBg5TsAYgGaWJ9mVxCf8Ad5WvDa/aXJcUcgx2uazuI1251e2rqsJVgw6ggj1FOihHiXx9lEPIFLENwm7gbTHtO1DMcgGZQVS091pWZVjkYQN9NdTFjwn2xtXgq922dgugU/wkaH7vKtI1oEg8wZB5gxEjxgkfWqDjfsTYvkuo7G6dc6CUYz/qW9iTOpEHxrTixkcoyyD8K0PB0VvaxY6waLF9h8R/H8axFuxicHZY3yGAJy5XB/ZqFLOrnUatEbjKY3mrrgvtDbuKAh2+E6OP189a6TCOHvQuI+FoOiB2WhGMbwP0/SnjG9VHrQtu4G2P60QMG2TOPdBg9R9KT/l4qI0XHv1+qoLOoUgxS8wRTxcQ8/xoKKUVc32vON6Pco5QjxbU7EUjhRQEV0EjYmmm+2j/AGZ5/pDIEYcHTTgqhGIbqfxp4xjeB+lMt9swncEKORI4GmnA1KMd1H308Y0dDTbPaeHd/f6oZEIcDU2DwyLmLLmMQoO0/wBxRAxK9a699QCxIhQSTvoNToKY/kxvGjge9c2PUABcxXsoyoXzKSASywdB4HnVQcDWmt+0eGNsr2yEspVVEkktoBA1GpFB9mKjh8QXg2bTGKwhhItpF9VRHA+Fdq77IUqa4hSfDCxcV0RudhJPkBJp9qyWMKCa0PCvZkRmvayNE5Qfm6+VeBaLKbbuLXlx4HicbcY27bNJMtso8Mx006VuOGey2It2rSNhMIWRbYLZ+8+QWoZoWJJtJMzpmHxGt5bVAoXLAGgI0I/X6/dUt67u2hAUbeDDUjcfh41uMkY/QJ0OBWQwHBLlrtCbapmctkTUKIAjy0ohXq6vYzMxO1C4lA+sd7qOfn186RnwRJLmHuVL4uYQHaULj5bKALTS0ZLhAL6HS22kPz0I0B32qHHcatWjBOZvlXUjznb61C2LTEBRbRLsGWtsclyIIzW9ZzCeUyJ0NL4VrhM21aMFiQwSljsvWir32YQdgUC3hBI7Fz7vdt9wtp3RyMDc+dTcSssGLZYXw23+6qHhnErqoq2ma8mk2bpyYlIUaKfiII5dfdFa/hnFBcsDKrMWGoYAMFYkQ3IRB9OVa2Ii4rcqhQcKWTx2Hdrlt0VHKZxlbQHMIB1Eab/SmfYL7EE4S03cKEzoZIMyBlA16SZ31q6FxVMFNQx1DkR4A9BG81J9uXXuvr/5GrIY/IMpPrwVINaWqTA4Vla4WVULtORdQsCOg59APptRcU7GY+0NlIaZMMWPkZ0mddTNBHiI5L/7o+6DQ/jyvOYD13oZHHVFxSiieFWVuqzsSAgJKqM9w+SjX7qatkPm7MhikdpblTdtEictxVJAPiCRoai7DStFkIGNwFoO7hVaMyhokQdQQRBBB0g1lOL/AOHyk58I3ZPv2ZJ7MnfuN71v8OgFbKKWWjDi3xbahcHkaLCpjcXh7Aa+gVzcCLmgsNGJ2OVpgQdRvNa7gfFTds5gfe0bz8foaIxGGV1K3EW4p+FxmWZkHXYihDda2FUKqIoICgAIZJ1lRoxO5MDwp+XEMxEWUdpc5pe4OB7kbFKKis4pW02PQ/kRo30NTxWQ5paaKiQRunWsOWBI2USa7h8IznuifHkPrTrV5lDAbMIP9/U13D+0HYsEuAhTGVjopJMZQ/JpjRomdJ1pqDD8R1GwrGMB3UV6wyGGEH+9utMitKrpdWNCOYO4/TzquxfBiNU1HTn9OtSmwjmat1Hmi+IjZVYFHnh67y4G2tsnaJOnLWg8sHoRT/tDbZmg+JpVpaNwqxXNEjhoPxN1M22A+/xoa/gVLZDmKtIMgoSNQY57V37U/wAzepqDGC46kIxz/CZiDIOh5aCrGlhIAHNWxU6RoBrUa9Nd1YcO9grGbNnumNQsqBI1GoUHfxoJb7dfzobC2+KXO4puAHQmbKgeJde96a0SyQY6aU1iJCyjHbfJantdsoLDLKHnXY3W31Ui4pvClUQFKgzGz12ysSgpcHZE7AAcuVWfbVXWXipO2pJrqCkCiMTxBbal3JCiJIEnUgTH1o3g2NW4MwZSmWRcQzI00I3UxrrVHjsSQhIcWzK98jMB3huIMg7bc6b7N2NXJsKGa3b71ppsXdTqnJY+mhGgrXwQDml3xV8RV1jVtMTl01OoGkjqvPzEfWq3EIyanUcmGqn68j4GDRmMc90Sp1YQo0Guw60OuII25jURII8QdCPOovxRjkLSLCJko0vM+LM6Xrkg5S7kSJUyZ0PIwRtrrSbCXSFYKwRzCMqk5jsQGHxTOg1recT4NaviSMhBJA73ZkxHLVTB8R5QIqhYv4ZeztuVbNmtq+tvQg5kYEKCNYM5TqDMggBjZPeafyvWYT22C1rCB01JAP4+i5c4dikw4vY21NpSoDs4TFJMgMJ94axlfvSdq1fA7oexb/aPdDBCBBFxu8dX35ROp92aqEwivd/aXjibkNld4W2mgl0tjuKR3vm8SKkwOPAm2HRLaQVUDKlzK05WPy9B4nfanml1VS8/ichktlV8LofK9fWyh4tZxRsvcwNm3fKuyMouqWQgfKCM8bRmB6TWe4bxnFOk4pEw4OUJmbsrl0lisLYc9oYKmdh4HemXvZqyji7hL1/DPLZxbICkZe7A2jPuPdjQKJkW2A9mQGN15VnHeuXO/dcSGhV0CrKggKEXpVLYYohmPiUrla1QAVYW+DPHeKoeSsSGPmADk/mj01o+yFt/5Yyn5zq5/m+H+WPGa5SsuPA0jHiq3S9FneNcKvhQcO/YYlWVgSSouKocBQ4lSO+TzB28p/Zn/FwowtcQtm0xj9qFhTyBdOXTMsjQ6aVeh9MpAZflbUeY5qfEQapOJexOHvuHyliAVNpmiQc2ivsSGYsPdMxvTEOMjk912hRD71G62mOWzeVLllWc3CAHs5WWDu7kkLlA1mZ8CYFVeL4c9s94SJjMNRPSeR8DXnVyziuE3Dcwd5uz1L2bogrEaOp0fzEHT1K4N7T3sVfYWrS2Lbzde3YWFZw0Ncvvu2qsRMLrsTrUpsEyXVuhUJcoGo1+C29/DMkZhvtUJE71y1xIXAqzEbKfwB5/j4UPxPFPbSUQsef7viRuaxuA7iBlUT1/Kpk9yyU27w8fD/Sdvod1+lDteZe6SR0Ew079xzII8HPnQeB9pe9lfUHnGv3Veq6XF0hh0rTlws8AtwzDqOSqhxrJNDv5oexxA/ECfEAhh/Fb3jxWQfAUVCuukOrDwZSOlB3uHke7r4EwQTzDCDt1NDrcIJOobcnQN5umi3Nt116GpRYkO+P1WgH2iMl5L+a2SLeVRl5CJ1HQ+Varh3E1yO14mEygBVZncnNCqiAszd06KJrNWeJD49P3xOT+adUPg2niatsDxJrQbJEtl13iJ29abL2kZhyU7UntB/ne6VlEOUwCJGxjnVbVdawtz7W927cL9or5QZOVQ1vST1nYCrOvPz1xCRzSj97Ta6rQZFdpVQDSgil4xdAgNHiAJ9eVB06lUnPc7tG0SSd0/D7/AErlOsb/AEpUW7IhR1x2ABJMAAknoBuadUd/3WjLMH3vd2+Lw61BupAUVb8Lw1u5pCuGnvyGQxuPA+B1rlrglnDvc7HN3lANpScsrroPh3A8oqj4BZy3zNq5aZrd7S0c1i6NTmTeH5gaxOwrR3boTMGhZPurq5kqJJ5c/pXp442sFNTooDZCcQMFfdBBaMvL3dzzMzUI4hc07x08qixWMUgGAgE9Tvrvux8qrsXjH7NntoSqz3okzyGUTGukmd+VZUkMks7uHt15KhwJJI2VliuNFO89wKOW3WYUbmqvGcYZwR8LwZMNmiBmHIdJEnxpcOxSYix2d23bIKs/bM2S4DOUkiWcxMaGOoA1M/YrcthbNpUQMf2rjKsaf5a75jrJhm8pNajcEzDtzSOsj46KuOTMRXnaqa6RV3Ywtu37ozt87gQP4beoHmZ+lTXH7TS4O0HjOYfwtuPLbwNKOx8YdQ1+KYMoulRYbEm2wZYkdQD9R0PiINWVnHq51MMep3Pg3M+hqLF8FaCbXf0kIdH+kaOPFdfAULh2tsFR27J+7mzQwMmCSQe6RzBgaU43CR40b7fP6JfFTtjaCRfh91eWCmucHlEbjXXnT3NqNA4McyImD+Jiq7GX0tMq2XN1Y7wbkQPhccj0ggR6Ftxi2yIAsmMpUnKQxgdoI96NTHjrFZM+Bmg0cNORpCN7ZASwg0p5tdH8hHKOvXXnTW7LkLnPcr00++oKVIZ/gEbXMRbS4uS6guLEa7gdFbp4GR4UI/CWW2Ldg5rS7WwMrjzUe/HUT5CjKQpiHFyRabhSbIQqCpftLfM3qfxq6v21uf5g73zro/8ANyf66+IqsxXC2QFhDp8y8v413X66dCa1osRHN8+hTDXNcqjE8ODGRo28769Z60dh+IdmjKlp8622bLlYhyPdhxOafLQ6UypMPeKMGHI7coO48AZPqaZkt7Mh2VZw7C7OBqjuEXneyrXQBcJbMAIiHYRHkBRN3Dq248jsR5EailYCwchzCWPiMzFoI5HWo8XiimUKhdmbKqiBJidzXmnBwkoCiqTebRC3cEy6jXxEBwOc7B/JvvqKzeK+6YE6iCU15MmhQxzSRuSKIONvB8n2Z80BozJsz5Ac23vab9TsCajs3hdd1ZGt3EA1kZhI6j6aU2yV7NXjvVocRuiFxwMEoxaNMozAgxOV/djQbxsNKItkx3gAegMgfWByqvey1skjbfMo/wDlb0kn5pnyqezxER34A2zgyh/m5Hw+812Ic6YAij8t0H27UIuKUV2lWeqVyKUV2lXLk+xv9KVKxv8ASlU27IplNdAQQdQQQfI10mNToBuToB5nlQdziSklEe0rwYa6WS1mjuqzhTlk6CY8JqUUL5D7gRa0u2U3CbH2Z2YXGW0VuAoTpnYHKwJ2OY123fL6qGKAgO8dST3VO7RPvfUVk8fxm7h1JxvZG9LFLNp89wopIZuzAKqkKz5iyghTIBrSjiaN2bWVKF8pKPAUGNDJPdOsTp41umKQx5XO18v2nIwARn1CtOInD6G09wk/AVlo8PD1qvsvccsLShLZGVu/KDcEsx0DH5VmRGh2oprC5mZ4dmMsqgrbnoficeBgDxFTLfUiHBMe7HdAEbBRoBMbeNZjHsgcSKLj0sD6ny0V+IxrXNDG7Dr+gEDY4XatnNlFy58xWFHku7fzafu0TcuFjJM/p0HQeFF37aIYZG57MD5EH9aCpeeR7z75tZryTulTLjQJFS27RYwoJP8Aep6DxqTG4DLaLE6yu22pHxc/pI8aqa0nVSiYXOFKJL8ESAZ667U3EWkux2q5iCIfTOI6k6OPBp6SKZPeXy/M0TewzKJI7p2bceUjn4b1cJZIzmYaTGJbQGiosTwAgAz2yW5KmACk7llAzfUkjxqFSJBgGCDB20M8qv1YgyCQRsRofWmX8Klz3hkb51A1/iTQHzEHzrSj9o8Q1Nv1VETmMFAUgsdxN0dTkFxXGZuzILJptlnvc5kjrMUVhcStxA6HMpAIOo36g6j60Fcw1ywQ4iNg4hl1G2o0MciAagGLYKFEABs0gQZ23HLwqL8G14GSvn+vBXvY1+oVzUheylsveuBANpIA+pNZzi3G3SwxWM4ygNA5sAZXaYn7tKxNi9exV8AC7eg94rMj91XIK2zz100qhmBcCS8ilXHASdTotLxr/Ee1akWVN1hOp7qD8z6fWthZukQQSD1GlYVP8LiJe+xRDmK2lgtHRniPQVuLXujyH4VTiGxMAEe/NRlDGmmpt/B27m47NvmUd0/xINvNfQ1RcbuDCJ2l7RNlYd4OflTq3gYI5xWhqg9r8HnW3nQPbi5IKyoPcCkkd5Dq0MpU8p1gsYXFvLgx2v1U4CXuyqPgvtZgivadp3l95GzLdHgEX3xPTMOpFafB8Yw+Otr7yFYcAdy4m4DZROkg94SJGm1eWWuArZZrlosWHuWWyEs4OgW6xAKzBhlzcgGmam9nfbm9amw9pS66BjNpgZiLqc9/3TG9POFkn/U86IaA7r1gcASBF2/HL9pp48vE0/DcBspmPeZmiWZpbTxrP+zvFr7aXsoYyRAyz3iB3OaxBDaSCInU1o1xwVstwQRvrodJGvLlvVEkbiNNQlJI3NNFBYvBFPFeR/I+NV17BAmVOVuo566z1rUDEqPm+7w/QVVYkJ3jLZp5xrrvoOlZ7m8PVhSxGXUFUPeteA9bfQabofEmPOi7ONB0PdPKdVP8L7Hy3omKDvcOHw6TuDqpHPTcfSKGdknbFHquzB26MpVWW7z2zB/pYkjXkj6nr7x9KNsYpW0Gh6Hf7tD9Kg+FzdRqECwhE2N/pSrtjf6VyoN2UVSHElmBeSAdhEDyB0nz350Di+AG4i4fDXWRCHzZEJue40C4SNAzkZnzczJ51fYbgwBHaGT/ALaEejPsPIT5irSzY7pWCi6QqKSp11JIksY5kk1tvxLGe6wX9E0XgaBZHgnsIcMAyXe1vZChAJEIwAa2g90jTYEnpNSMpBIOhGhB0IPQita2CWN2nkuUg8jsdToaixeCDwGV30jNlKuOkNrIjk0jpFVx4tw/5B4KIkP9lnsPjWTTdflPLyPL8PCrjBcTBEAKTvlYa7Rp1HP6cqr8Xwdlkp31G8CGX+JOQ8RI8ar6ufBHN7zd+oUiwO1C1Ixn7lvn8P8AzQ1VmH4kRo3eHX4vX4vr60Xc4ggEgyeQG/1n3f7iay5cLMHVVqh0brRScdawyrCsjkSrDSdADMaedXeB4vh8SAEZQWE9m5BBE8jsdQfSsRicUzkaCMwBAGyneOZNE8O9lrt9QwU2Qcp7+miuxyhd+ZO0d6nooaZkeNR6237/ACTLMzaA9d61+O4PZUh7twW9AAoiN9CQBpvvU5wjAf5lpLWkvoxZRsuuh061m+KcMa2GZyxLLbXeV7pkkeJn7qp8QoNpu1u5LMHMokse8s5V8TlE67mq4w3iZSCPG/D/ABXueWttaDHYqw7H7PqFJVz8OYRMDl5UNQnDrqnOETJFx9zq8EZrnkT00ous+cVIRVLNf2k9LhG3PQjQgjoQdCPOhMTwpX1twrfIT3T/AAMfdPg3ryoipxg2OwnbbxAP5j1qUE0kZ9zwXMe5uyyXE8NIyOp95AymQfeGhG4roxq4ZQV7gmAFXQncCPd9a0PGMPKot0Qc1sK27qM4037w8DtyiqXiXDbtswtwhWzGDNzD3RlCwbRjKQJkiGE6g6VssmErdN+hWhh3RueOJtzG32P0ReC9pBilacwKiCSDkWdACRISTymrJBoPIeXmKpbWMx160bGfD4ewqLm7MKAwzZYAIEHQGO7pzOoEgvdkYtsWWFnNEFsozHQD4p1EcqUfg8/Z0PkVPG4WIe9ERryuyPmaA7lb1R+10g2XAcBA4NxZ7k5JkjaQOYI0iNatMNj1eAe6eh2+h/LfpNG3LDKJI067j1pNscsJzFu3gkInmGQOKwK3FIEjXUB0iIiDNvQc/gKifhPOfCYYl1YBXCiFfKrdnA1y3GE2tRsSsTMLvV7jvZ228lP2bn4l257ptz8KqbXB7y3NkIgzcDDLoYh9ZUjoadjna8EhbkWIZMLHLe9Ovd4a/BWnCLcuMhDORnksBMhWETBYkFTLQSCNDIJLxWNZnJfRtiNojSI5bUJlKftBPfhDf7g1VFRVCs65FhAJ305UDcxa51RCH075VgVB6qSAWX6fU1pwxSFhcRQ9eqWZNiGGSh69f6rmzxFl2OnQ7fTp9KJGOVyOTHkefkef4+Fee3fbt7GKKGxNvQDNKXCJI7VG1BQ6xoZA3Goq54Zj7mKutPZgZUPZggsFJbvHmzacxG3u0nPFHJoR3omDOPitbXKqhxE23NssrkAErm7yj8R5Hw6zVjYxKv7p16cx9OfmJFZUuGfHruOoST4nM3T3QEQQCOhE0Df4d8uoGytygfA+pQ+VH0qpZI5mygHEbKuscQZDBI8nJQjnowDZx4wK7R120GEMAR40qvEsR7TdVZmYdwngxtT/ALQ3zN13O/Wo6VKgkbKpSC+3zN6ml27fM3qajpUcx6rrKcrEGQSD15+tR4jCpc94ZW+dQNf4k2PmIPnTqVTjlfGbaUWuLdlU4vh729TBXk66qfCeR8DBpzJbFgHe4WM6+6NeX0HrVslwjbnoeYI6EHQjwND3+G231WLbdNezP5p948q14cc1+j9D5JlkoO6ExXAsTaVLqoLiEBpQ5yBv3lGv1Ejxq14H7QXbkKcwBBgsJ23ysd9xVfisJ2faGy7YZyrstrTsmY7BCe6F37yEa8qHw/D7t3K5cogXKSC6W50zLaHvlRECOW5rRc5gbdrReY+HpXz1vvGytuP41QuXNLkzGpMDeTy3G9B4bhYIDXVy6aZtZEyItaZtdZaBtE0Twvh1q1C29Pei4+pBMt3RsksTrqRO/Kj7dgBic9tp+YzzBnzMR9ayZcQ1xuMfC/1zWe6W9AhTcA90RpBY6sR0mIUeCgDrNR1YX7KnuzaUz1PjodNKEvWcsd5WnpyrOlDibJtLusmylZugTKhpjfzn8vx61KMWvyD+o0LSqAeRsohxCJbEqd7Y8NTppUAggqwlDuOfgynkw5H6bE123aLbf34edFJg9BmVvMRqOW5/vTyNjDISHBSGY6hZ9uFEXOzzDbMrGYYcj4c/IgijMSrWTb/ZZVUauIbMSIJzDlrsaOxOBdlIAIZSWtn8U8cw5dQOpoPB8d0gmPAiVP6V6TCyNlZZ0Ktc91XWnmp/s9i6A0ZG5Om0+K1HhuL9mxRiNDE/C3jHKqftirEoYEnbaJ00pWr7doHjMQcxEbxqZHSBrTBlrYfhDgk9o6cuqumxKsxylZ3gfl1+lMCq6lbgJAYwQxzLAgATIgdCNJMRJoFeKALHZW55mNT+n0ojD8fiQ9sMCxPIMBA0GkHbnWRJhXB5fEatTEZb2SgMd7MM0i2xuKxBK/Fp1tzO3NSRG8Ufw7hFuwBorMOW6L4k/wCo33fxUX9rW4O6F0MmNx0BHKm0tNjZqyH7qovy7CisL9mDrEC4qw2RlmDG7WzqhM++n9XKqHiXAme521m5DkhgpYW45AWrq5VUQIAIQdGNa3F+z122QU/aAHQju3FPWOfmutAW7wYnNJ6sIzjrmXQOZO5yn95qbZKHatK3hw5Wgg+vt39ypk9oRg8SUewHAC5iSysWDE9rbLjvDvEaiDlBBG9aVeO3MRcU2bMLDkSYuOVCncHKpBYCSSNfe6AXsErplIW5bEaMDCzm7xGjWWJg5gRPItVNxfg9xnW5h2CZQAlsE23WIEpfLd9iST3mVuQB2qYrSlB8Thdi16UuJdAO0GYad4bg9DtP3c9TRVu6GEqZH4eY3H1ry9+LshstjzfZu6QhADBBmBY2yVIJaBMDNDbxWob2kwy20Nh3uMQAMobNvB7TNEHw59INLS4Zj9dj5JCTDB3ZWqpUBhuJkrLI25EheY0IIMDkdQY6UqROElB2SRieDVI+iRgv3l2B9aGpUuCBuFWEScCdO8uvn0J6eFNu4QqCZBiNp5kjpvpUFKiS3ojY6JUqVKoKKVKlSrlyet0xGhG+VgGWeuVgRPjXHuFjJJJ8abSqWYkVeiNnZKlSpVFBKlSpVy5KlSpVy5dViNjFO7Q9T6n++ZplKjZRT+1PU+pqs4xh4cOPduSY5Bh76+sEeDCrCles9pbZOfvp/Eo1H1WR55acwc2SSjsfQVsTqNLP1c8A9ovsxjIhUzmYL+0joGnUeB0qmpVvptH8Qe3cebCZBuU5ySTC6mQOQAHlQNcqXtp94T4/F68/r91cuUasQZBIPUaGj7HFOTj+Yfmv6elCGzpK94c+oH7w5eeo8aiqqSFkgpwUXNDt1fo4IkGR1FCY7g9q6Zde8PiGjeRPMedV1q6VMqYP4+Y2NWFjiYOj909R7v6j7/pWVLgnx+9Hr9VTlfGczCs5jeE3bPegsFmLluQw0A7y7jxgkdaG7UNOYDU6soGhLfFb2PPUZTzh63IP9/mDVbxDgFu6Sw7j/MvP+JdmqMeLINSJ2LH6ZZB6+XLu8FkcZw5LiQ6I6j3WE92QCEW5Aa2ZPusIOpymqzEcLuWbUYUuzlgWByZwgOdQo1F05lmRBMR2fOtDjOG3LBkgkRHaqNIjXOvSeTSpgaVAbituo56qCytE+8mpG+6SP3OjzHhwFbLQIZIC5vj+/sdfkgeF+3GLuKVIt9ohIZshDmIBDJsCDvCjltzVXuAV4MXCAYh84GaJ0DhpcDoScsnaYpUcodrYHj+FWWlulE+H5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004048" y="5231522"/>
            <a:ext cx="3600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Baudoin, G., </a:t>
            </a:r>
            <a:r>
              <a:rPr lang="fr-FR" sz="1000" dirty="0" err="1"/>
              <a:t>Venard</a:t>
            </a:r>
            <a:r>
              <a:rPr lang="fr-FR" sz="1000" dirty="0"/>
              <a:t>, O., Uzan, G., Paumier, A., &amp; Cesbron, J. </a:t>
            </a:r>
            <a:r>
              <a:rPr lang="fr-FR" sz="1000" dirty="0" smtClean="0"/>
              <a:t>2005 </a:t>
            </a:r>
            <a:r>
              <a:rPr lang="fr-FR" sz="1000" dirty="0"/>
              <a:t>Le projet RAMPE: système interactif d'information auditive pour la mobilité des personnes aveugles dans les transports publics. In </a:t>
            </a:r>
            <a:r>
              <a:rPr lang="fr-FR" sz="1000" i="1" dirty="0" err="1"/>
              <a:t>Proceedings</a:t>
            </a:r>
            <a:r>
              <a:rPr lang="fr-FR" sz="1000" i="1" dirty="0"/>
              <a:t> of the 2nd French-</a:t>
            </a:r>
            <a:r>
              <a:rPr lang="fr-FR" sz="1000" i="1" dirty="0" err="1"/>
              <a:t>speaking</a:t>
            </a:r>
            <a:r>
              <a:rPr lang="fr-FR" sz="1000" i="1" dirty="0"/>
              <a:t> </a:t>
            </a:r>
            <a:r>
              <a:rPr lang="fr-FR" sz="1000" i="1" dirty="0" err="1"/>
              <a:t>conference</a:t>
            </a:r>
            <a:r>
              <a:rPr lang="fr-FR" sz="1000" i="1" dirty="0"/>
              <a:t> on </a:t>
            </a:r>
            <a:r>
              <a:rPr lang="fr-FR" sz="1000" i="1" dirty="0" err="1"/>
              <a:t>Mobility</a:t>
            </a:r>
            <a:r>
              <a:rPr lang="fr-FR" sz="1000" i="1" dirty="0"/>
              <a:t> and </a:t>
            </a:r>
            <a:r>
              <a:rPr lang="fr-FR" sz="1000" i="1" dirty="0" err="1"/>
              <a:t>ubiquity</a:t>
            </a:r>
            <a:r>
              <a:rPr lang="fr-FR" sz="1000" i="1" dirty="0"/>
              <a:t> </a:t>
            </a:r>
            <a:r>
              <a:rPr lang="fr-FR" sz="1000" i="1" dirty="0" err="1"/>
              <a:t>computing</a:t>
            </a:r>
            <a:r>
              <a:rPr lang="fr-FR" sz="1000" dirty="0"/>
              <a:t> (pp. 169-176). ACM.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29" y="4630320"/>
            <a:ext cx="2925555" cy="215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377796" y="6282757"/>
            <a:ext cx="36505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/>
              <a:t>Interaction véhicule-infrastructure </a:t>
            </a:r>
            <a:r>
              <a:rPr lang="fr-FR" sz="900" dirty="0" smtClean="0"/>
              <a:t>intelligente, J</a:t>
            </a:r>
            <a:r>
              <a:rPr lang="fr-FR" sz="900" dirty="0"/>
              <a:t>.-H.  </a:t>
            </a:r>
            <a:r>
              <a:rPr lang="fr-FR" sz="900" dirty="0" err="1"/>
              <a:t>Wilbrod</a:t>
            </a:r>
            <a:r>
              <a:rPr lang="fr-FR" sz="900" dirty="0"/>
              <a:t> – </a:t>
            </a:r>
            <a:r>
              <a:rPr lang="fr-FR" sz="900" dirty="0" err="1"/>
              <a:t>Neavia</a:t>
            </a:r>
            <a:r>
              <a:rPr lang="fr-FR" sz="900" dirty="0"/>
              <a:t> Technologies</a:t>
            </a:r>
            <a:r>
              <a:rPr lang="fr-FR" sz="900" dirty="0" smtClean="0"/>
              <a:t>, </a:t>
            </a:r>
            <a:r>
              <a:rPr lang="fr-FR" sz="900" i="1" dirty="0" smtClean="0"/>
              <a:t>XIX</a:t>
            </a:r>
            <a:r>
              <a:rPr lang="fr-FR" sz="900" i="1" baseline="30000" dirty="0" smtClean="0"/>
              <a:t>e</a:t>
            </a:r>
            <a:r>
              <a:rPr lang="fr-FR" sz="900" i="1" dirty="0" smtClean="0"/>
              <a:t> </a:t>
            </a:r>
            <a:r>
              <a:rPr lang="fr-FR" sz="900" i="1" dirty="0"/>
              <a:t>FORUM Systèmes &amp; Logiciels pour les NTIC dans le </a:t>
            </a:r>
            <a:r>
              <a:rPr lang="fr-FR" sz="900" i="1" dirty="0" smtClean="0"/>
              <a:t>Transport, OBJETS </a:t>
            </a:r>
            <a:r>
              <a:rPr lang="fr-FR" sz="900" i="1" dirty="0"/>
              <a:t>COMMUNICANTS et </a:t>
            </a:r>
            <a:r>
              <a:rPr lang="fr-FR" sz="900" i="1" dirty="0" smtClean="0"/>
              <a:t>TRANSPORTS 2013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2875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20880" cy="1143000"/>
          </a:xfrm>
        </p:spPr>
        <p:txBody>
          <a:bodyPr/>
          <a:lstStyle/>
          <a:p>
            <a:r>
              <a:rPr lang="fr-FR" sz="4400" dirty="0" smtClean="0"/>
              <a:t>Introduction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dirty="0"/>
              <a:t>	</a:t>
            </a:r>
            <a:r>
              <a:rPr lang="fr-FR" dirty="0" smtClean="0"/>
              <a:t>       </a:t>
            </a:r>
            <a:r>
              <a:rPr lang="en-US" sz="3200" i="1" dirty="0" err="1" smtClean="0"/>
              <a:t>Système</a:t>
            </a:r>
            <a:r>
              <a:rPr lang="en-US" sz="3200" i="1" dirty="0" smtClean="0"/>
              <a:t> de Transport Intelligent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8208912" cy="5233012"/>
          </a:xfrm>
        </p:spPr>
        <p:txBody>
          <a:bodyPr>
            <a:normAutofit fontScale="77500" lnSpcReduction="20000"/>
          </a:bodyPr>
          <a:lstStyle/>
          <a:p>
            <a:r>
              <a:rPr lang="fr-FR" b="1" i="1" dirty="0" smtClean="0"/>
              <a:t>Définition</a:t>
            </a:r>
            <a:r>
              <a:rPr lang="fr-FR" dirty="0" smtClean="0"/>
              <a:t> </a:t>
            </a:r>
          </a:p>
          <a:p>
            <a:pPr marL="411480" lvl="1" indent="0">
              <a:buNone/>
            </a:pPr>
            <a:r>
              <a:rPr lang="en-US" dirty="0" smtClean="0"/>
              <a:t>"</a:t>
            </a:r>
            <a:r>
              <a:rPr lang="en-US" i="1" dirty="0"/>
              <a:t>Intelligent Transport Systems</a:t>
            </a:r>
            <a:r>
              <a:rPr lang="en-US" dirty="0"/>
              <a:t>" (ITS) are systems to support transportation of goods and humans with information </a:t>
            </a:r>
            <a:r>
              <a:rPr lang="en-US" dirty="0" smtClean="0"/>
              <a:t>and communication </a:t>
            </a:r>
            <a:r>
              <a:rPr lang="en-US" dirty="0"/>
              <a:t>technologies in order to efficiently and safely use the transport infrastructure and transport means (</a:t>
            </a:r>
            <a:r>
              <a:rPr lang="en-US" dirty="0" smtClean="0"/>
              <a:t>cars, </a:t>
            </a:r>
            <a:r>
              <a:rPr lang="fr-FR" dirty="0" smtClean="0"/>
              <a:t>trains</a:t>
            </a:r>
            <a:r>
              <a:rPr lang="fr-FR" dirty="0"/>
              <a:t>, planes, </a:t>
            </a:r>
            <a:r>
              <a:rPr lang="fr-FR" dirty="0" err="1"/>
              <a:t>ships</a:t>
            </a:r>
            <a:r>
              <a:rPr lang="fr-FR" dirty="0" smtClean="0"/>
              <a:t>).</a:t>
            </a:r>
          </a:p>
          <a:p>
            <a:pPr marL="411480" lvl="1" indent="0" algn="r"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/>
              <a:t> </a:t>
            </a:r>
            <a:r>
              <a:rPr lang="fr-FR" sz="1500" i="1" dirty="0" smtClean="0"/>
              <a:t>(source : ETSI </a:t>
            </a:r>
            <a:r>
              <a:rPr lang="fr-FR" sz="1500" i="1" dirty="0"/>
              <a:t>EG 202 </a:t>
            </a:r>
            <a:r>
              <a:rPr lang="fr-FR" sz="1500" i="1" dirty="0" smtClean="0"/>
              <a:t>798)</a:t>
            </a:r>
            <a:endParaRPr lang="fr-FR" i="1" dirty="0" smtClean="0"/>
          </a:p>
          <a:p>
            <a:pPr marL="411480" lvl="1" indent="0">
              <a:buNone/>
            </a:pPr>
            <a:endParaRPr lang="fr-FR" dirty="0" smtClean="0"/>
          </a:p>
          <a:p>
            <a:r>
              <a:rPr lang="fr-FR" b="1" i="1" dirty="0" smtClean="0"/>
              <a:t>Objectif : </a:t>
            </a:r>
          </a:p>
          <a:p>
            <a:pPr lvl="1"/>
            <a:r>
              <a:rPr lang="fr-FR" dirty="0" smtClean="0"/>
              <a:t>Pallier par une utilisation des technologies de l’information la difficulté voir l’impossibilité d’accroître les moyens de transport pour répondre à l’accroissement de la demande.</a:t>
            </a:r>
          </a:p>
          <a:p>
            <a:pPr lvl="1"/>
            <a:r>
              <a:rPr lang="fr-FR" dirty="0" smtClean="0"/>
              <a:t>Développer de nouveaux services dédiés au transport.</a:t>
            </a:r>
          </a:p>
          <a:p>
            <a:endParaRPr lang="fr-FR" dirty="0"/>
          </a:p>
          <a:p>
            <a:r>
              <a:rPr lang="fr-FR" b="1" i="1" dirty="0" smtClean="0"/>
              <a:t>Enjeux : </a:t>
            </a:r>
          </a:p>
          <a:p>
            <a:endParaRPr lang="fr-FR" b="1" i="1" dirty="0" smtClean="0"/>
          </a:p>
          <a:p>
            <a:endParaRPr lang="fr-FR" b="1" i="1" dirty="0"/>
          </a:p>
          <a:p>
            <a:endParaRPr lang="fr-FR" b="1" i="1" dirty="0" smtClean="0"/>
          </a:p>
          <a:p>
            <a:pPr marL="114300" indent="0">
              <a:buNone/>
            </a:pPr>
            <a:endParaRPr lang="fr-FR" b="1" i="1" dirty="0"/>
          </a:p>
          <a:p>
            <a:endParaRPr lang="fr-FR" b="1" i="1" dirty="0" smtClean="0"/>
          </a:p>
          <a:p>
            <a:endParaRPr lang="fr-FR" b="1" i="1" dirty="0" smtClean="0"/>
          </a:p>
          <a:p>
            <a:pPr lvl="1"/>
            <a:r>
              <a:rPr lang="fr-FR" dirty="0" smtClean="0"/>
              <a:t>Au </a:t>
            </a:r>
            <a:r>
              <a:rPr lang="fr-FR" dirty="0"/>
              <a:t>total, on estime que les STI </a:t>
            </a:r>
            <a:r>
              <a:rPr lang="fr-FR" dirty="0" smtClean="0"/>
              <a:t>pourraient permettre </a:t>
            </a:r>
            <a:r>
              <a:rPr lang="fr-FR" dirty="0"/>
              <a:t>de réduire de 10% la mortalité sur les routes, et de 25% la durée et le coût </a:t>
            </a:r>
            <a:r>
              <a:rPr lang="fr-FR" dirty="0" smtClean="0"/>
              <a:t>des transports</a:t>
            </a:r>
            <a:r>
              <a:rPr lang="fr-FR" dirty="0"/>
              <a:t>.</a:t>
            </a: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43" y="4005064"/>
            <a:ext cx="4680520" cy="171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08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196"/>
    </mc:Choice>
    <mc:Fallback>
      <p:transition spd="slow" advTm="14219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20000" cy="1143000"/>
          </a:xfrm>
        </p:spPr>
        <p:txBody>
          <a:bodyPr/>
          <a:lstStyle/>
          <a:p>
            <a:r>
              <a:rPr lang="fr-FR" sz="4400" dirty="0" smtClean="0"/>
              <a:t>Introduction</a:t>
            </a:r>
            <a:br>
              <a:rPr lang="fr-FR" sz="4400" dirty="0" smtClean="0"/>
            </a:br>
            <a:r>
              <a:rPr lang="fr-FR" dirty="0" smtClean="0"/>
              <a:t>	</a:t>
            </a:r>
            <a:r>
              <a:rPr lang="fr-FR" sz="2800" dirty="0"/>
              <a:t>	</a:t>
            </a:r>
            <a:r>
              <a:rPr lang="fr-FR" sz="2800" dirty="0" smtClean="0"/>
              <a:t>	</a:t>
            </a:r>
            <a:r>
              <a:rPr lang="fr-FR" sz="2800" dirty="0"/>
              <a:t> </a:t>
            </a:r>
            <a:r>
              <a:rPr lang="fr-FR" sz="2800" dirty="0" smtClean="0"/>
              <a:t>   </a:t>
            </a:r>
            <a:r>
              <a:rPr lang="en-US" sz="2800" i="1" dirty="0" err="1" smtClean="0"/>
              <a:t>Système</a:t>
            </a:r>
            <a:r>
              <a:rPr lang="en-US" sz="2800" i="1" dirty="0" smtClean="0"/>
              <a:t> </a:t>
            </a:r>
            <a:r>
              <a:rPr lang="en-US" sz="2800" i="1" dirty="0"/>
              <a:t>de Transport </a:t>
            </a:r>
            <a:r>
              <a:rPr lang="en-US" sz="2800" i="1" dirty="0" smtClean="0"/>
              <a:t>Intelligent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052736"/>
            <a:ext cx="4968552" cy="3412976"/>
          </a:xfrm>
        </p:spPr>
        <p:txBody>
          <a:bodyPr>
            <a:normAutofit/>
          </a:bodyPr>
          <a:lstStyle/>
          <a:p>
            <a:r>
              <a:rPr lang="fr-FR" sz="2000" b="1" i="1" dirty="0" smtClean="0"/>
              <a:t>Cadre d’application </a:t>
            </a:r>
            <a:endParaRPr lang="fr-FR" sz="2000" dirty="0" smtClean="0"/>
          </a:p>
          <a:p>
            <a:pPr lvl="1"/>
            <a:r>
              <a:rPr lang="fr-FR" sz="1800" i="1" dirty="0" smtClean="0"/>
              <a:t>Modes</a:t>
            </a:r>
            <a:r>
              <a:rPr lang="fr-FR" sz="1800" dirty="0" smtClean="0"/>
              <a:t> </a:t>
            </a:r>
            <a:r>
              <a:rPr lang="fr-FR" sz="1800" dirty="0"/>
              <a:t>: routier, ferré, aérien, maritime,</a:t>
            </a:r>
          </a:p>
          <a:p>
            <a:pPr lvl="1"/>
            <a:r>
              <a:rPr lang="fr-FR" sz="1800" i="1" dirty="0" smtClean="0"/>
              <a:t>Thématiques </a:t>
            </a:r>
            <a:r>
              <a:rPr lang="fr-FR" sz="1800" dirty="0" smtClean="0"/>
              <a:t>(ministère</a:t>
            </a:r>
            <a:r>
              <a:rPr lang="fr-FR" sz="1800" dirty="0"/>
              <a:t>): </a:t>
            </a:r>
          </a:p>
          <a:p>
            <a:pPr lvl="2"/>
            <a:r>
              <a:rPr lang="fr-FR" sz="1400" dirty="0"/>
              <a:t>Sécurité routière; </a:t>
            </a:r>
          </a:p>
          <a:p>
            <a:pPr lvl="2"/>
            <a:r>
              <a:rPr lang="fr-FR" sz="1400" dirty="0"/>
              <a:t>Aide à la mobilité, </a:t>
            </a:r>
          </a:p>
          <a:p>
            <a:pPr lvl="2"/>
            <a:r>
              <a:rPr lang="fr-FR" sz="1400" dirty="0"/>
              <a:t>Accessibilité des déplacements aux personnes à mobilité réduite;</a:t>
            </a:r>
          </a:p>
          <a:p>
            <a:pPr lvl="2"/>
            <a:r>
              <a:rPr lang="fr-FR" sz="1400" dirty="0"/>
              <a:t>Gestion des transport public, </a:t>
            </a:r>
          </a:p>
          <a:p>
            <a:pPr lvl="2"/>
            <a:r>
              <a:rPr lang="fr-FR" sz="1400" dirty="0"/>
              <a:t>Gestion multimodale des déplacements, </a:t>
            </a:r>
          </a:p>
          <a:p>
            <a:pPr lvl="2"/>
            <a:r>
              <a:rPr lang="fr-FR" sz="1400" dirty="0"/>
              <a:t>Gestion des situations hivernales et de crise, 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226768" y="1916832"/>
            <a:ext cx="408964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fr-FR" sz="1400" dirty="0"/>
              <a:t>Stationnement, </a:t>
            </a:r>
            <a:endParaRPr lang="fr-FR" sz="1400" dirty="0" smtClean="0"/>
          </a:p>
          <a:p>
            <a:pPr lvl="2"/>
            <a:r>
              <a:rPr lang="fr-FR" sz="1400" dirty="0" smtClean="0"/>
              <a:t>Modes doux, transports partagés et alternatifs, </a:t>
            </a:r>
          </a:p>
          <a:p>
            <a:pPr lvl="2"/>
            <a:r>
              <a:rPr lang="fr-FR" sz="1400" dirty="0" smtClean="0"/>
              <a:t>Gestion des flottes et du fret, </a:t>
            </a:r>
          </a:p>
          <a:p>
            <a:pPr lvl="2"/>
            <a:r>
              <a:rPr lang="fr-FR" sz="1400" dirty="0" smtClean="0"/>
              <a:t>Gestion des équipements en tunnel, </a:t>
            </a:r>
          </a:p>
          <a:p>
            <a:pPr lvl="2"/>
            <a:r>
              <a:rPr lang="fr-FR" sz="1400" dirty="0" smtClean="0"/>
              <a:t>Protection de l’environnement, </a:t>
            </a:r>
          </a:p>
          <a:p>
            <a:pPr lvl="2"/>
            <a:r>
              <a:rPr lang="fr-FR" sz="1400" dirty="0" smtClean="0"/>
              <a:t>Partage et protection des données, </a:t>
            </a:r>
          </a:p>
          <a:p>
            <a:pPr lvl="2"/>
            <a:r>
              <a:rPr lang="fr-FR" sz="1400" dirty="0" smtClean="0"/>
              <a:t>Sûreté dans les transports. 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5" y="4005064"/>
            <a:ext cx="4229791" cy="283361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64440"/>
            <a:ext cx="3456384" cy="2848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15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18"/>
    </mc:Choice>
    <mc:Fallback>
      <p:transition spd="slow" advTm="9321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flèche verticale 4"/>
          <p:cNvSpPr/>
          <p:nvPr/>
        </p:nvSpPr>
        <p:spPr>
          <a:xfrm>
            <a:off x="7812360" y="1556792"/>
            <a:ext cx="603258" cy="50405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675E47"/>
                </a:solidFill>
              </a:rPr>
              <a:t>Introduction</a:t>
            </a:r>
            <a:br>
              <a:rPr lang="fr-FR" dirty="0" smtClean="0">
                <a:solidFill>
                  <a:srgbClr val="675E47"/>
                </a:solidFill>
              </a:rPr>
            </a:br>
            <a:r>
              <a:rPr lang="fr-FR" dirty="0" smtClean="0">
                <a:solidFill>
                  <a:srgbClr val="675E47"/>
                </a:solidFill>
              </a:rPr>
              <a:t>		          </a:t>
            </a:r>
            <a:r>
              <a:rPr lang="en-US" sz="2800" i="1" dirty="0" err="1" smtClean="0">
                <a:solidFill>
                  <a:srgbClr val="675E47"/>
                </a:solidFill>
              </a:rPr>
              <a:t>Système</a:t>
            </a:r>
            <a:r>
              <a:rPr lang="en-US" sz="2800" i="1" dirty="0" smtClean="0">
                <a:solidFill>
                  <a:srgbClr val="675E47"/>
                </a:solidFill>
              </a:rPr>
              <a:t> </a:t>
            </a:r>
            <a:r>
              <a:rPr lang="en-US" sz="2800" i="1" dirty="0">
                <a:solidFill>
                  <a:srgbClr val="675E47"/>
                </a:solidFill>
              </a:rPr>
              <a:t>de Transport Intelligent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7812360" cy="5141168"/>
          </a:xfrm>
        </p:spPr>
        <p:txBody>
          <a:bodyPr>
            <a:normAutofit/>
          </a:bodyPr>
          <a:lstStyle/>
          <a:p>
            <a:r>
              <a:rPr lang="fr-FR" dirty="0" smtClean="0"/>
              <a:t>Problématiques:</a:t>
            </a:r>
          </a:p>
          <a:p>
            <a:pPr lvl="1"/>
            <a:r>
              <a:rPr lang="fr-FR" i="1" dirty="0" smtClean="0"/>
              <a:t>Collecte et fusion de données</a:t>
            </a:r>
          </a:p>
          <a:p>
            <a:pPr lvl="2"/>
            <a:r>
              <a:rPr lang="fr-FR" dirty="0" smtClean="0"/>
              <a:t>capteurs,  data </a:t>
            </a:r>
            <a:r>
              <a:rPr lang="fr-FR" dirty="0" err="1" smtClean="0"/>
              <a:t>mining</a:t>
            </a:r>
            <a:r>
              <a:rPr lang="fr-FR" dirty="0" smtClean="0"/>
              <a:t>, modélisation, infrastructure, flux temps réels, …</a:t>
            </a:r>
          </a:p>
          <a:p>
            <a:pPr lvl="1"/>
            <a:r>
              <a:rPr lang="fr-FR" i="1" dirty="0" smtClean="0"/>
              <a:t>Diffusion information</a:t>
            </a:r>
            <a:endParaRPr lang="fr-FR" dirty="0" smtClean="0"/>
          </a:p>
          <a:p>
            <a:pPr lvl="2"/>
            <a:r>
              <a:rPr lang="fr-FR" dirty="0" smtClean="0"/>
              <a:t>infrastructure, informatique (fixe, mobile), modélisation, systèmes embarqués, …</a:t>
            </a:r>
          </a:p>
          <a:p>
            <a:pPr lvl="1"/>
            <a:r>
              <a:rPr lang="fr-FR" i="1" dirty="0" smtClean="0"/>
              <a:t>Localisation</a:t>
            </a:r>
            <a:endParaRPr lang="fr-FR" dirty="0" smtClean="0"/>
          </a:p>
          <a:p>
            <a:pPr lvl="2"/>
            <a:r>
              <a:rPr lang="fr-FR" dirty="0" smtClean="0"/>
              <a:t>positionnement,  informatique contextuelle,  …</a:t>
            </a:r>
          </a:p>
          <a:p>
            <a:pPr lvl="1"/>
            <a:r>
              <a:rPr lang="fr-FR" dirty="0" smtClean="0"/>
              <a:t>Systèmes coopératifs </a:t>
            </a:r>
          </a:p>
          <a:p>
            <a:pPr lvl="2"/>
            <a:r>
              <a:rPr lang="fr-FR" dirty="0" smtClean="0"/>
              <a:t>gestion de la coopération entre véhicule et infrastructure (autonome, coopératif, interactif)</a:t>
            </a:r>
          </a:p>
          <a:p>
            <a:pPr lvl="1"/>
            <a:r>
              <a:rPr lang="fr-FR" dirty="0" smtClean="0"/>
              <a:t>Transmission </a:t>
            </a:r>
          </a:p>
          <a:p>
            <a:pPr lvl="2"/>
            <a:r>
              <a:rPr lang="fr-FR" dirty="0" smtClean="0"/>
              <a:t>téléphonie, réseaux mobiles, réseaux sans fils, …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7884368" y="1759872"/>
            <a:ext cx="476862" cy="476547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INTEROPERABILITE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0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565"/>
    </mc:Choice>
    <mc:Fallback>
      <p:transition spd="slow" advTm="9556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7920880" cy="4800600"/>
          </a:xfrm>
        </p:spPr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fr-FR" sz="2800" dirty="0" smtClean="0"/>
              <a:t>Introduction,</a:t>
            </a: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fr-FR" sz="2800" b="1" i="1" dirty="0" smtClean="0"/>
              <a:t>Interopérabilité et Systèmes de Transport Intelligents : </a:t>
            </a:r>
            <a:r>
              <a:rPr lang="fr-FR" sz="2800" b="1" i="1" dirty="0" err="1" smtClean="0"/>
              <a:t>Intermodalité</a:t>
            </a:r>
            <a:r>
              <a:rPr lang="fr-FR" sz="2800" b="1" i="1" dirty="0" smtClean="0"/>
              <a:t>,</a:t>
            </a: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fr-FR" sz="2800" dirty="0" smtClean="0"/>
              <a:t>Régulation Bimodale de trafic urbain,</a:t>
            </a:r>
          </a:p>
          <a:p>
            <a:pPr marL="628650" indent="-514350">
              <a:buFont typeface="+mj-lt"/>
              <a:buAutoNum type="arabicPeriod"/>
            </a:pPr>
            <a:endParaRPr lang="fr-FR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fr-FR" sz="2800" dirty="0" smtClean="0"/>
              <a:t>Conclusion.</a:t>
            </a:r>
            <a:endParaRPr lang="fr-FR" sz="2800" dirty="0" smtClean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8400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49"/>
    </mc:Choice>
    <mc:Fallback>
      <p:transition spd="slow" advTm="1314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/>
              <a:t>Interopérabilité et </a:t>
            </a:r>
            <a:r>
              <a:rPr lang="fr-FR" sz="4000" b="1" dirty="0" smtClean="0"/>
              <a:t>STI</a:t>
            </a:r>
            <a:br>
              <a:rPr lang="fr-FR" sz="4000" b="1" dirty="0" smtClean="0"/>
            </a:br>
            <a:r>
              <a:rPr lang="fr-FR" sz="4000" b="1" dirty="0"/>
              <a:t>	</a:t>
            </a:r>
            <a:r>
              <a:rPr lang="fr-FR" sz="4000" b="1" dirty="0" smtClean="0"/>
              <a:t>				      </a:t>
            </a:r>
            <a:r>
              <a:rPr lang="fr-FR" sz="3200" b="1" i="1" dirty="0" smtClean="0"/>
              <a:t>Introduction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756084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44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630"/>
    </mc:Choice>
    <mc:Fallback>
      <p:transition spd="slow" advTm="8163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Interopérabilité et STI</a:t>
            </a:r>
            <a:br>
              <a:rPr lang="fr-FR" dirty="0" smtClean="0"/>
            </a:br>
            <a:r>
              <a:rPr lang="fr-FR" dirty="0" smtClean="0"/>
              <a:t>					     </a:t>
            </a:r>
            <a:r>
              <a:rPr lang="fr-FR" sz="3200" i="1" dirty="0" err="1" smtClean="0"/>
              <a:t>Intermodalité</a:t>
            </a:r>
            <a:endParaRPr lang="fr-FR" sz="44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5" y="1700808"/>
            <a:ext cx="8424937" cy="5157192"/>
          </a:xfrm>
        </p:spPr>
        <p:txBody>
          <a:bodyPr>
            <a:normAutofit/>
          </a:bodyPr>
          <a:lstStyle/>
          <a:p>
            <a:r>
              <a:rPr lang="fr-FR" i="1" dirty="0" err="1" smtClean="0"/>
              <a:t>Intermodalité</a:t>
            </a:r>
            <a:r>
              <a:rPr lang="fr-FR" i="1" dirty="0" smtClean="0"/>
              <a:t>  « de chaînage »</a:t>
            </a:r>
          </a:p>
          <a:p>
            <a:pPr marL="411480" lvl="1" indent="0">
              <a:buNone/>
            </a:pPr>
            <a:r>
              <a:rPr lang="fr-FR" dirty="0" smtClean="0"/>
              <a:t>Utilisation successive de plusieurs modes de transport pour un même déplacement</a:t>
            </a:r>
          </a:p>
          <a:p>
            <a:pPr marL="411480" lvl="1" indent="0">
              <a:buNone/>
            </a:pPr>
            <a:endParaRPr lang="fr-FR" sz="11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b="1" dirty="0" smtClean="0"/>
              <a:t>ITS pour minimiser les contraintes d’interopérabilité liées à la discontinuité du déplacement.</a:t>
            </a:r>
            <a:endParaRPr lang="fr-FR" b="1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1467787"/>
            <a:ext cx="8532440" cy="88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3871463" cy="290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91680" y="6525344"/>
            <a:ext cx="53836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/>
              <a:t>Projet SCOREF : Communication sans fil v2v et v2i </a:t>
            </a:r>
            <a:r>
              <a:rPr lang="fr-FR" sz="1000" b="1" dirty="0" smtClean="0"/>
              <a:t> </a:t>
            </a:r>
            <a:r>
              <a:rPr lang="fr-FR" sz="1000" dirty="0"/>
              <a:t>J. Ehrlich – </a:t>
            </a:r>
            <a:r>
              <a:rPr lang="fr-FR" sz="1000" dirty="0" err="1" smtClean="0"/>
              <a:t>Ifsttar</a:t>
            </a:r>
            <a:r>
              <a:rPr lang="fr-FR" sz="1000" dirty="0" smtClean="0"/>
              <a:t>/Cosys-</a:t>
            </a:r>
            <a:r>
              <a:rPr lang="fr-FR" sz="1000" dirty="0" err="1" smtClean="0"/>
              <a:t>Livic</a:t>
            </a:r>
            <a:endParaRPr lang="fr-FR" sz="1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364088" y="3356992"/>
            <a:ext cx="32403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i="1" dirty="0"/>
              <a:t>XIX</a:t>
            </a:r>
            <a:r>
              <a:rPr lang="fr-FR" sz="1050" i="1" baseline="30000" dirty="0"/>
              <a:t>e</a:t>
            </a:r>
            <a:r>
              <a:rPr lang="fr-FR" sz="1050" i="1" dirty="0"/>
              <a:t> FORUM Systèmes &amp; Logiciels pour les NTIC dans le Transport, </a:t>
            </a:r>
            <a:r>
              <a:rPr lang="fr-FR" sz="1050" b="1" i="1" dirty="0"/>
              <a:t>OBJETS COMMUNICANTS et TRANSPORTS</a:t>
            </a:r>
            <a:r>
              <a:rPr lang="fr-FR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18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812"/>
    </mc:Choice>
    <mc:Fallback>
      <p:transition spd="slow" advTm="15581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35" y="116632"/>
            <a:ext cx="778960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Interopérabilité et STI</a:t>
            </a:r>
            <a:br>
              <a:rPr lang="fr-FR" dirty="0"/>
            </a:br>
            <a:r>
              <a:rPr lang="fr-FR" dirty="0"/>
              <a:t>					     </a:t>
            </a:r>
            <a:r>
              <a:rPr lang="fr-FR" dirty="0" smtClean="0"/>
              <a:t>    </a:t>
            </a:r>
            <a:r>
              <a:rPr lang="fr-FR" sz="3200" i="1" dirty="0" err="1" smtClean="0"/>
              <a:t>Intermodalité</a:t>
            </a:r>
            <a:endParaRPr lang="fr-FR" sz="36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84106"/>
            <a:ext cx="2869977" cy="5068156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1600" dirty="0" smtClean="0"/>
              <a:t>Domicile </a:t>
            </a:r>
            <a:r>
              <a:rPr lang="fr-FR" sz="1600" dirty="0"/>
              <a:t>- travail : </a:t>
            </a:r>
            <a:r>
              <a:rPr lang="fr-FR" sz="1600" b="1" dirty="0"/>
              <a:t>voiture</a:t>
            </a:r>
          </a:p>
          <a:p>
            <a:pPr lvl="1"/>
            <a:r>
              <a:rPr lang="fr-FR" sz="1400" dirty="0"/>
              <a:t>Temps de </a:t>
            </a:r>
            <a:r>
              <a:rPr lang="fr-FR" sz="1400" dirty="0" smtClean="0"/>
              <a:t>parcours (TP), Evènement trafic (ET), Gestion </a:t>
            </a:r>
            <a:r>
              <a:rPr lang="fr-FR" sz="1400" dirty="0"/>
              <a:t>de </a:t>
            </a:r>
            <a:r>
              <a:rPr lang="fr-FR" sz="1400" dirty="0" smtClean="0"/>
              <a:t>trafic (GT), Gestion </a:t>
            </a:r>
            <a:r>
              <a:rPr lang="fr-FR" sz="1400" dirty="0"/>
              <a:t>du </a:t>
            </a:r>
            <a:r>
              <a:rPr lang="fr-FR" sz="1400" dirty="0" smtClean="0"/>
              <a:t>stationnement,(GS) …</a:t>
            </a:r>
            <a:endParaRPr lang="fr-FR" sz="1400" dirty="0"/>
          </a:p>
          <a:p>
            <a:r>
              <a:rPr lang="fr-FR" sz="1600" dirty="0"/>
              <a:t>Travail – aéroport : </a:t>
            </a:r>
            <a:r>
              <a:rPr lang="fr-FR" sz="1600" b="1" dirty="0" smtClean="0"/>
              <a:t>TC</a:t>
            </a:r>
            <a:endParaRPr lang="fr-FR" sz="1600" b="1" dirty="0"/>
          </a:p>
          <a:p>
            <a:pPr lvl="1"/>
            <a:r>
              <a:rPr lang="fr-FR" sz="1400" dirty="0" smtClean="0"/>
              <a:t>Billettique (B), Evènement trafic, Présentation </a:t>
            </a:r>
            <a:r>
              <a:rPr lang="fr-FR" sz="1400" dirty="0"/>
              <a:t>personnalisée des </a:t>
            </a:r>
            <a:r>
              <a:rPr lang="fr-FR" sz="1400" dirty="0" smtClean="0"/>
              <a:t>horaires (PH), </a:t>
            </a:r>
            <a:r>
              <a:rPr lang="fr-FR" sz="1400" dirty="0"/>
              <a:t>Service de </a:t>
            </a:r>
            <a:r>
              <a:rPr lang="fr-FR" sz="1400" dirty="0" smtClean="0"/>
              <a:t>localisation (SL), Prise </a:t>
            </a:r>
            <a:r>
              <a:rPr lang="fr-FR" sz="1400" dirty="0"/>
              <a:t>en charge des </a:t>
            </a:r>
            <a:r>
              <a:rPr lang="fr-FR" sz="1400" dirty="0" smtClean="0"/>
              <a:t>bagages (PB), …</a:t>
            </a:r>
            <a:endParaRPr lang="fr-FR" sz="1400" dirty="0"/>
          </a:p>
          <a:p>
            <a:r>
              <a:rPr lang="fr-FR" sz="1600" dirty="0"/>
              <a:t>Aéroport – aéroport : </a:t>
            </a:r>
            <a:r>
              <a:rPr lang="fr-FR" sz="1600" b="1" dirty="0"/>
              <a:t>avion</a:t>
            </a:r>
          </a:p>
          <a:p>
            <a:pPr lvl="1"/>
            <a:r>
              <a:rPr lang="fr-FR" sz="1400" dirty="0"/>
              <a:t>Réception information au </a:t>
            </a:r>
            <a:r>
              <a:rPr lang="fr-FR" sz="1400" dirty="0" smtClean="0"/>
              <a:t>siège (RIS), Service </a:t>
            </a:r>
            <a:r>
              <a:rPr lang="fr-FR" sz="1400" dirty="0"/>
              <a:t>de localisation</a:t>
            </a:r>
          </a:p>
          <a:p>
            <a:r>
              <a:rPr lang="fr-FR" sz="1600" dirty="0"/>
              <a:t>Aéroport – réunion</a:t>
            </a:r>
          </a:p>
          <a:p>
            <a:pPr lvl="1"/>
            <a:r>
              <a:rPr lang="fr-FR" sz="1400" dirty="0"/>
              <a:t>Service de localisation dans la </a:t>
            </a:r>
            <a:r>
              <a:rPr lang="fr-FR" sz="1400" dirty="0" smtClean="0"/>
              <a:t>clef (SL)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3171143" y="2269098"/>
            <a:ext cx="72008" cy="8577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753123" y="2269098"/>
            <a:ext cx="72008" cy="8577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257179" y="2269099"/>
            <a:ext cx="72008" cy="6475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001852" y="2460284"/>
            <a:ext cx="327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5"/>
                </a:solidFill>
              </a:rPr>
              <a:t>TP</a:t>
            </a:r>
            <a:endParaRPr lang="fr-FR" sz="1000" dirty="0">
              <a:solidFill>
                <a:schemeClr val="accent5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91880" y="244975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5"/>
                </a:solidFill>
              </a:rPr>
              <a:t>ET</a:t>
            </a:r>
            <a:endParaRPr lang="fr-FR" sz="1000" dirty="0">
              <a:solidFill>
                <a:schemeClr val="accent5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43808" y="2465462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5"/>
                </a:solidFill>
              </a:rPr>
              <a:t>GT</a:t>
            </a:r>
            <a:endParaRPr lang="fr-FR" sz="1000" dirty="0">
              <a:solidFill>
                <a:schemeClr val="accent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45583" y="2706504"/>
            <a:ext cx="72008" cy="42037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159910" y="2896898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5"/>
                </a:solidFill>
              </a:rPr>
              <a:t>GS</a:t>
            </a:r>
            <a:endParaRPr lang="fr-FR" sz="1000" dirty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35931" y="3545582"/>
            <a:ext cx="72008" cy="42037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644008" y="3632658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5"/>
                </a:solidFill>
              </a:rPr>
              <a:t>B</a:t>
            </a:r>
            <a:endParaRPr lang="fr-FR" sz="1000" dirty="0">
              <a:solidFill>
                <a:schemeClr val="accent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57179" y="3257551"/>
            <a:ext cx="72008" cy="7084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995936" y="363064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5"/>
                </a:solidFill>
              </a:rPr>
              <a:t>ET</a:t>
            </a:r>
            <a:endParaRPr lang="fr-FR" sz="1000" dirty="0">
              <a:solidFill>
                <a:schemeClr val="accent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72200" y="4540251"/>
            <a:ext cx="72008" cy="42037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084168" y="4627328"/>
            <a:ext cx="343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5"/>
                </a:solidFill>
              </a:rPr>
              <a:t>PH</a:t>
            </a:r>
            <a:endParaRPr lang="fr-FR" sz="1000" dirty="0">
              <a:solidFill>
                <a:schemeClr val="accent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93064" y="4739244"/>
            <a:ext cx="72008" cy="42037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721708" y="482632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5"/>
                </a:solidFill>
              </a:rPr>
              <a:t>PB</a:t>
            </a:r>
            <a:endParaRPr lang="fr-FR" sz="1000" dirty="0">
              <a:solidFill>
                <a:schemeClr val="accent5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82832" y="3922419"/>
            <a:ext cx="72008" cy="8577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021589" y="4103071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5"/>
                </a:solidFill>
              </a:rPr>
              <a:t>SL</a:t>
            </a:r>
            <a:endParaRPr lang="fr-FR" sz="1000" dirty="0">
              <a:solidFill>
                <a:schemeClr val="accent5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92080" y="5034218"/>
            <a:ext cx="62760" cy="42889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030837" y="5214869"/>
            <a:ext cx="352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5"/>
                </a:solidFill>
              </a:rPr>
              <a:t>RIS</a:t>
            </a:r>
            <a:endParaRPr lang="fr-FR" sz="1000" dirty="0">
              <a:solidFill>
                <a:schemeClr val="accent5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41355" y="5489798"/>
            <a:ext cx="62760" cy="42889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5580112" y="5670449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5"/>
                </a:solidFill>
              </a:rPr>
              <a:t>SL</a:t>
            </a:r>
            <a:endParaRPr lang="fr-FR" sz="1000" dirty="0">
              <a:solidFill>
                <a:schemeClr val="accent5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56" y="1817389"/>
            <a:ext cx="5048251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704331" y="5997011"/>
            <a:ext cx="62760" cy="42889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7443089" y="6177663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5"/>
                </a:solidFill>
              </a:rPr>
              <a:t>SL</a:t>
            </a:r>
            <a:endParaRPr lang="fr-FR" sz="1000" dirty="0">
              <a:solidFill>
                <a:schemeClr val="accent5"/>
              </a:solidFill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699537" cy="46694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65957"/>
            <a:ext cx="715532" cy="35776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6" y="5159618"/>
            <a:ext cx="689915" cy="564728"/>
          </a:xfrm>
          <a:prstGeom prst="rect">
            <a:avLst/>
          </a:prstGeom>
        </p:spPr>
      </p:pic>
      <p:cxnSp>
        <p:nvCxnSpPr>
          <p:cNvPr id="38" name="Connecteur droit avec flèche 37"/>
          <p:cNvCxnSpPr/>
          <p:nvPr/>
        </p:nvCxnSpPr>
        <p:spPr>
          <a:xfrm>
            <a:off x="8100392" y="1916832"/>
            <a:ext cx="0" cy="45070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6444208" y="275754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Itinéraire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continuité du service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259468"/>
            <a:ext cx="8064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S’exécute dans un environnement qui peut être ouvert, dynamique et incertain,</a:t>
            </a:r>
          </a:p>
        </p:txBody>
      </p:sp>
    </p:spTree>
    <p:extLst>
      <p:ext uri="{BB962C8B-B14F-4D97-AF65-F5344CB8AC3E}">
        <p14:creationId xmlns:p14="http://schemas.microsoft.com/office/powerpoint/2010/main" val="209883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615"/>
    </mc:Choice>
    <mc:Fallback>
      <p:transition spd="slow" advTm="26961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4694</TotalTime>
  <Words>1209</Words>
  <Application>Microsoft Office PowerPoint</Application>
  <PresentationFormat>Affichage à l'écran (4:3)</PresentationFormat>
  <Paragraphs>239</Paragraphs>
  <Slides>21</Slides>
  <Notes>21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Contiguïté</vt:lpstr>
      <vt:lpstr>Photo Editor Photo</vt:lpstr>
      <vt:lpstr>Systèmes de transport intelligent</vt:lpstr>
      <vt:lpstr>Plan</vt:lpstr>
      <vt:lpstr>Introduction          Système de Transport Intelligent</vt:lpstr>
      <vt:lpstr>Introduction        Système de Transport Intelligent</vt:lpstr>
      <vt:lpstr>Introduction             Système de Transport Intelligent</vt:lpstr>
      <vt:lpstr>Plan</vt:lpstr>
      <vt:lpstr>Interopérabilité et STI            Introduction</vt:lpstr>
      <vt:lpstr>Interopérabilité et STI           Intermodalité</vt:lpstr>
      <vt:lpstr>Interopérabilité et STI               Intermodalité</vt:lpstr>
      <vt:lpstr>Interopérabilité et STI          Intermodalité</vt:lpstr>
      <vt:lpstr>Interopérabilité et STI                Intermodalité</vt:lpstr>
      <vt:lpstr>Plan</vt:lpstr>
      <vt:lpstr>Régulation Bimodale          Problématique</vt:lpstr>
      <vt:lpstr>Régulation Bimodale            Transportation Regulation Support Systems</vt:lpstr>
      <vt:lpstr>Régulation Bimodale     Urban Traffic Control</vt:lpstr>
      <vt:lpstr>Régulation bimodale     Modèle coopératif</vt:lpstr>
      <vt:lpstr>Régulation bimodale      Modèle coopératif</vt:lpstr>
      <vt:lpstr>Régulation bimodale     Modèle coopératif</vt:lpstr>
      <vt:lpstr>Plan</vt:lpstr>
      <vt:lpstr>Conclusion          Interopérabilité et STI</vt:lpstr>
      <vt:lpstr>Interopérabilité et STI             Interopérabilité / Environnement</vt:lpstr>
    </vt:vector>
  </TitlesOfParts>
  <Company>ENSM-SE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Systèmes de transport intelligent</dc:title>
  <dc:creator>BALBO Flavien</dc:creator>
  <cp:lastModifiedBy>BALBO Flavien</cp:lastModifiedBy>
  <cp:revision>81</cp:revision>
  <cp:lastPrinted>2014-05-15T14:23:14Z</cp:lastPrinted>
  <dcterms:created xsi:type="dcterms:W3CDTF">2014-05-05T12:08:11Z</dcterms:created>
  <dcterms:modified xsi:type="dcterms:W3CDTF">2014-05-15T14:39:53Z</dcterms:modified>
</cp:coreProperties>
</file>