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 id="2147483689" r:id="rId4"/>
    <p:sldMasterId id="2147483701" r:id="rId5"/>
    <p:sldMasterId id="2147483713" r:id="rId6"/>
    <p:sldMasterId id="2147483726" r:id="rId7"/>
    <p:sldMasterId id="2147483738" r:id="rId8"/>
    <p:sldMasterId id="2147483750" r:id="rId9"/>
    <p:sldMasterId id="2147483762" r:id="rId10"/>
    <p:sldMasterId id="2147483774" r:id="rId11"/>
    <p:sldMasterId id="2147483786" r:id="rId12"/>
  </p:sldMasterIdLst>
  <p:notesMasterIdLst>
    <p:notesMasterId r:id="rId59"/>
  </p:notesMasterIdLst>
  <p:sldIdLst>
    <p:sldId id="256" r:id="rId13"/>
    <p:sldId id="278" r:id="rId14"/>
    <p:sldId id="270" r:id="rId15"/>
    <p:sldId id="271" r:id="rId16"/>
    <p:sldId id="272" r:id="rId17"/>
    <p:sldId id="273" r:id="rId18"/>
    <p:sldId id="274" r:id="rId19"/>
    <p:sldId id="257" r:id="rId20"/>
    <p:sldId id="280" r:id="rId21"/>
    <p:sldId id="279" r:id="rId22"/>
    <p:sldId id="276" r:id="rId23"/>
    <p:sldId id="303" r:id="rId24"/>
    <p:sldId id="309" r:id="rId25"/>
    <p:sldId id="302" r:id="rId26"/>
    <p:sldId id="307" r:id="rId27"/>
    <p:sldId id="308" r:id="rId28"/>
    <p:sldId id="289" r:id="rId29"/>
    <p:sldId id="291" r:id="rId30"/>
    <p:sldId id="292" r:id="rId31"/>
    <p:sldId id="293" r:id="rId32"/>
    <p:sldId id="294" r:id="rId33"/>
    <p:sldId id="312" r:id="rId34"/>
    <p:sldId id="313" r:id="rId35"/>
    <p:sldId id="314" r:id="rId36"/>
    <p:sldId id="317" r:id="rId37"/>
    <p:sldId id="310" r:id="rId38"/>
    <p:sldId id="258" r:id="rId39"/>
    <p:sldId id="259" r:id="rId40"/>
    <p:sldId id="260" r:id="rId41"/>
    <p:sldId id="261" r:id="rId42"/>
    <p:sldId id="262" r:id="rId43"/>
    <p:sldId id="265" r:id="rId44"/>
    <p:sldId id="269" r:id="rId45"/>
    <p:sldId id="318" r:id="rId46"/>
    <p:sldId id="319" r:id="rId47"/>
    <p:sldId id="304" r:id="rId48"/>
    <p:sldId id="306" r:id="rId49"/>
    <p:sldId id="281" r:id="rId50"/>
    <p:sldId id="282" r:id="rId51"/>
    <p:sldId id="283" r:id="rId52"/>
    <p:sldId id="284" r:id="rId53"/>
    <p:sldId id="320" r:id="rId54"/>
    <p:sldId id="286" r:id="rId55"/>
    <p:sldId id="288" r:id="rId56"/>
    <p:sldId id="285" r:id="rId57"/>
    <p:sldId id="321" r:id="rId5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40" autoAdjust="0"/>
    <p:restoredTop sz="81717" autoAdjust="0"/>
  </p:normalViewPr>
  <p:slideViewPr>
    <p:cSldViewPr snapToGrid="0" snapToObjects="1" showGuides="1">
      <p:cViewPr varScale="1">
        <p:scale>
          <a:sx n="90" d="100"/>
          <a:sy n="90" d="100"/>
        </p:scale>
        <p:origin x="-25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notesMaster" Target="notesMasters/notesMaster1.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Niccolo\SkyDrive\Documents\Th&#232;se%20ENSAM\Recherche%20action%20beclere\Ordonnance%20PAS%20&#224;%20pas\2014-03-03_Horaires%20prescriptions%20MAP_NC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Calibri"/>
                <a:ea typeface="Calibri"/>
                <a:cs typeface="Calibri"/>
              </a:defRPr>
            </a:pPr>
            <a:r>
              <a:rPr lang="fr-FR"/>
              <a:t>Janvier - Fevrier 2014</a:t>
            </a:r>
          </a:p>
        </c:rich>
      </c:tx>
      <c:layout>
        <c:manualLayout>
          <c:xMode val="edge"/>
          <c:yMode val="edge"/>
          <c:x val="0.397435897435899"/>
          <c:y val="0.0238095238095239"/>
        </c:manualLayout>
      </c:layout>
      <c:overlay val="0"/>
      <c:spPr>
        <a:noFill/>
        <a:ln w="25400">
          <a:noFill/>
        </a:ln>
      </c:spPr>
    </c:title>
    <c:autoTitleDeleted val="0"/>
    <c:plotArea>
      <c:layout>
        <c:manualLayout>
          <c:layoutTarget val="inner"/>
          <c:xMode val="edge"/>
          <c:yMode val="edge"/>
          <c:x val="0.0484330484330485"/>
          <c:y val="0.136904761904762"/>
          <c:w val="0.928774928774928"/>
          <c:h val="0.657738095238099"/>
        </c:manualLayout>
      </c:layout>
      <c:barChart>
        <c:barDir val="col"/>
        <c:grouping val="clustered"/>
        <c:varyColors val="0"/>
        <c:ser>
          <c:idx val="0"/>
          <c:order val="0"/>
          <c:spPr>
            <a:solidFill>
              <a:srgbClr val="666699"/>
            </a:solidFill>
            <a:ln w="25400">
              <a:noFill/>
            </a:ln>
          </c:spPr>
          <c:invertIfNegative val="0"/>
          <c:cat>
            <c:numRef>
              <c:f>'Repartition horaires'!$A$1:$R$1</c:f>
              <c:numCache>
                <c:formatCode>h:mm:ss\ AM/PM</c:formatCode>
                <c:ptCount val="18"/>
                <c:pt idx="0">
                  <c:v>0.0</c:v>
                </c:pt>
                <c:pt idx="1">
                  <c:v>0.291666666666668</c:v>
                </c:pt>
                <c:pt idx="2">
                  <c:v>0.333333333333333</c:v>
                </c:pt>
                <c:pt idx="3">
                  <c:v>0.375000000000001</c:v>
                </c:pt>
                <c:pt idx="4">
                  <c:v>0.416666666666668</c:v>
                </c:pt>
                <c:pt idx="5">
                  <c:v>0.458333333333333</c:v>
                </c:pt>
                <c:pt idx="6">
                  <c:v>0.5</c:v>
                </c:pt>
                <c:pt idx="7">
                  <c:v>0.541666666666667</c:v>
                </c:pt>
                <c:pt idx="8">
                  <c:v>0.583333333333334</c:v>
                </c:pt>
                <c:pt idx="9">
                  <c:v>0.625000000000002</c:v>
                </c:pt>
                <c:pt idx="10">
                  <c:v>0.666666666666667</c:v>
                </c:pt>
                <c:pt idx="11">
                  <c:v>0.708333333333334</c:v>
                </c:pt>
                <c:pt idx="12">
                  <c:v>0.750000000000002</c:v>
                </c:pt>
                <c:pt idx="13">
                  <c:v>0.791666666666666</c:v>
                </c:pt>
                <c:pt idx="14">
                  <c:v>0.833333333333334</c:v>
                </c:pt>
                <c:pt idx="15">
                  <c:v>0.875000000000002</c:v>
                </c:pt>
                <c:pt idx="16">
                  <c:v>0.916666666666666</c:v>
                </c:pt>
                <c:pt idx="17">
                  <c:v>0.958333333333334</c:v>
                </c:pt>
              </c:numCache>
            </c:numRef>
          </c:cat>
          <c:val>
            <c:numRef>
              <c:f>'Repartition horaires'!$A$3:$R$3</c:f>
              <c:numCache>
                <c:formatCode>General</c:formatCode>
                <c:ptCount val="18"/>
                <c:pt idx="0">
                  <c:v>1.35099337748344</c:v>
                </c:pt>
                <c:pt idx="1">
                  <c:v>13.0860927152318</c:v>
                </c:pt>
                <c:pt idx="2">
                  <c:v>0.105960264900662</c:v>
                </c:pt>
                <c:pt idx="3">
                  <c:v>0.344370860927154</c:v>
                </c:pt>
                <c:pt idx="4">
                  <c:v>0.238410596026491</c:v>
                </c:pt>
                <c:pt idx="5">
                  <c:v>0.211920529801325</c:v>
                </c:pt>
                <c:pt idx="6">
                  <c:v>9.350993377483456</c:v>
                </c:pt>
                <c:pt idx="7">
                  <c:v>0.662251655629143</c:v>
                </c:pt>
                <c:pt idx="8">
                  <c:v>12.52980132450331</c:v>
                </c:pt>
                <c:pt idx="9">
                  <c:v>2.198675496688732</c:v>
                </c:pt>
                <c:pt idx="10">
                  <c:v>3.04635761589404</c:v>
                </c:pt>
                <c:pt idx="11">
                  <c:v>26.96688741721861</c:v>
                </c:pt>
                <c:pt idx="12">
                  <c:v>10.14569536423841</c:v>
                </c:pt>
                <c:pt idx="13">
                  <c:v>11.70860927152318</c:v>
                </c:pt>
                <c:pt idx="14">
                  <c:v>7.417218543046356</c:v>
                </c:pt>
                <c:pt idx="15">
                  <c:v>0.291390728476821</c:v>
                </c:pt>
                <c:pt idx="16">
                  <c:v>0.317880794701988</c:v>
                </c:pt>
                <c:pt idx="17">
                  <c:v>0.0264900662251656</c:v>
                </c:pt>
              </c:numCache>
            </c:numRef>
          </c:val>
        </c:ser>
        <c:dLbls>
          <c:showLegendKey val="0"/>
          <c:showVal val="0"/>
          <c:showCatName val="0"/>
          <c:showSerName val="0"/>
          <c:showPercent val="0"/>
          <c:showBubbleSize val="0"/>
        </c:dLbls>
        <c:gapWidth val="150"/>
        <c:axId val="-2092128968"/>
        <c:axId val="-2092125688"/>
      </c:barChart>
      <c:catAx>
        <c:axId val="-2092128968"/>
        <c:scaling>
          <c:orientation val="minMax"/>
        </c:scaling>
        <c:delete val="0"/>
        <c:axPos val="b"/>
        <c:numFmt formatCode="h:mm:ss\ AM/PM" sourceLinked="1"/>
        <c:majorTickMark val="none"/>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2092125688"/>
        <c:crosses val="autoZero"/>
        <c:auto val="0"/>
        <c:lblAlgn val="ctr"/>
        <c:lblOffset val="100"/>
        <c:tickLblSkip val="1"/>
        <c:tickMarkSkip val="1"/>
        <c:noMultiLvlLbl val="0"/>
      </c:catAx>
      <c:valAx>
        <c:axId val="-2092125688"/>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092128968"/>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0662F-1ADF-4039-A4FE-312AA75DE693}" type="doc">
      <dgm:prSet loTypeId="urn:diagrams.loki3.com/VaryingWidthList+Icon" loCatId="list" qsTypeId="urn:microsoft.com/office/officeart/2005/8/quickstyle/simple1#1" qsCatId="simple" csTypeId="urn:microsoft.com/office/officeart/2005/8/colors/accent0_3" csCatId="mainScheme" phldr="1"/>
      <dgm:spPr/>
      <dgm:t>
        <a:bodyPr/>
        <a:lstStyle/>
        <a:p>
          <a:endParaRPr lang="fr-FR"/>
        </a:p>
      </dgm:t>
    </dgm:pt>
    <dgm:pt modelId="{01A8CCA1-BEE4-483C-9630-92945378C24F}">
      <dgm:prSet phldrT="[Texte]" custT="1"/>
      <dgm:spPr>
        <a:solidFill>
          <a:schemeClr val="accent6"/>
        </a:solidFill>
      </dgm:spPr>
      <dgm:t>
        <a:bodyPr vert="vert270"/>
        <a:lstStyle/>
        <a:p>
          <a:r>
            <a:rPr lang="fr-FR" sz="1600" dirty="0" smtClean="0"/>
            <a:t>Introduction</a:t>
          </a:r>
          <a:endParaRPr lang="fr-FR" sz="1600" dirty="0"/>
        </a:p>
      </dgm:t>
    </dgm:pt>
    <dgm:pt modelId="{E4159B62-6B99-4E84-8D08-085832524B04}" type="parTrans" cxnId="{27CCD056-D7A4-4440-AF70-EF68553257F4}">
      <dgm:prSet/>
      <dgm:spPr/>
      <dgm:t>
        <a:bodyPr/>
        <a:lstStyle/>
        <a:p>
          <a:endParaRPr lang="fr-FR"/>
        </a:p>
      </dgm:t>
    </dgm:pt>
    <dgm:pt modelId="{D5F856CE-128D-43E8-B219-CB8C23500313}" type="sibTrans" cxnId="{27CCD056-D7A4-4440-AF70-EF68553257F4}">
      <dgm:prSet/>
      <dgm:spPr/>
      <dgm:t>
        <a:bodyPr/>
        <a:lstStyle/>
        <a:p>
          <a:endParaRPr lang="fr-FR"/>
        </a:p>
      </dgm:t>
    </dgm:pt>
    <dgm:pt modelId="{6A36F2BE-0D1F-476B-B33C-7F6898ECD802}">
      <dgm:prSet phldrT="[Texte]" custT="1"/>
      <dgm:spPr>
        <a:solidFill>
          <a:schemeClr val="dk2">
            <a:hueOff val="0"/>
            <a:satOff val="0"/>
            <a:lumOff val="0"/>
          </a:schemeClr>
        </a:solidFill>
      </dgm:spPr>
      <dgm:t>
        <a:bodyPr vert="vert270"/>
        <a:lstStyle/>
        <a:p>
          <a:r>
            <a:rPr lang="fr-FR" sz="1600" dirty="0" smtClean="0"/>
            <a:t>Matériels &amp; Méthodes</a:t>
          </a:r>
        </a:p>
      </dgm:t>
    </dgm:pt>
    <dgm:pt modelId="{78537B19-2202-4945-A4B7-B7D93271136A}" type="parTrans" cxnId="{CEC6CF6B-8C1A-4304-95DD-DEE5ED519EBD}">
      <dgm:prSet/>
      <dgm:spPr/>
      <dgm:t>
        <a:bodyPr/>
        <a:lstStyle/>
        <a:p>
          <a:endParaRPr lang="fr-FR"/>
        </a:p>
      </dgm:t>
    </dgm:pt>
    <dgm:pt modelId="{2D7E21F6-883F-436D-B2D1-D5964AAAE6E9}" type="sibTrans" cxnId="{CEC6CF6B-8C1A-4304-95DD-DEE5ED519EBD}">
      <dgm:prSet/>
      <dgm:spPr/>
      <dgm:t>
        <a:bodyPr/>
        <a:lstStyle/>
        <a:p>
          <a:endParaRPr lang="fr-FR"/>
        </a:p>
      </dgm:t>
    </dgm:pt>
    <dgm:pt modelId="{28FD0249-EF7F-4128-9C1A-7EA594F4E93E}">
      <dgm:prSet phldrT="[Texte]" custT="1"/>
      <dgm:spPr>
        <a:solidFill>
          <a:schemeClr val="dk2">
            <a:hueOff val="0"/>
            <a:satOff val="0"/>
            <a:lumOff val="0"/>
          </a:schemeClr>
        </a:solidFill>
      </dgm:spPr>
      <dgm:t>
        <a:bodyPr vert="vert270"/>
        <a:lstStyle/>
        <a:p>
          <a:r>
            <a:rPr lang="fr-FR" sz="1600" dirty="0" smtClean="0"/>
            <a:t>Résultats</a:t>
          </a:r>
          <a:endParaRPr lang="fr-FR" sz="1600" dirty="0"/>
        </a:p>
      </dgm:t>
    </dgm:pt>
    <dgm:pt modelId="{B8304774-A000-4031-89D4-9DA1FE5FCAA1}" type="parTrans" cxnId="{8B740B30-BD5C-4E6D-BAEA-BDC9D14E73E6}">
      <dgm:prSet/>
      <dgm:spPr/>
      <dgm:t>
        <a:bodyPr/>
        <a:lstStyle/>
        <a:p>
          <a:endParaRPr lang="fr-FR"/>
        </a:p>
      </dgm:t>
    </dgm:pt>
    <dgm:pt modelId="{6F326879-BF36-4634-A1B5-BFE0ACD9C68E}" type="sibTrans" cxnId="{8B740B30-BD5C-4E6D-BAEA-BDC9D14E73E6}">
      <dgm:prSet/>
      <dgm:spPr/>
      <dgm:t>
        <a:bodyPr/>
        <a:lstStyle/>
        <a:p>
          <a:endParaRPr lang="fr-FR"/>
        </a:p>
      </dgm:t>
    </dgm:pt>
    <dgm:pt modelId="{1247A213-84C9-4558-BE39-374473E9DF6E}">
      <dgm:prSet custT="1"/>
      <dgm:spPr>
        <a:solidFill>
          <a:schemeClr val="tx2"/>
        </a:solidFill>
      </dgm:spPr>
      <dgm:t>
        <a:bodyPr vert="vert270"/>
        <a:lstStyle/>
        <a:p>
          <a:r>
            <a:rPr lang="fr-FR" sz="1600" dirty="0" smtClean="0"/>
            <a:t>Limites &amp; Perspectives</a:t>
          </a:r>
          <a:endParaRPr lang="fr-FR" sz="1600" dirty="0"/>
        </a:p>
      </dgm:t>
    </dgm:pt>
    <dgm:pt modelId="{4AE6A7D1-4B6B-420E-9481-901570E7B7B2}" type="parTrans" cxnId="{7A8D65F0-4EB5-48E5-8576-D861C9466F8B}">
      <dgm:prSet/>
      <dgm:spPr/>
      <dgm:t>
        <a:bodyPr/>
        <a:lstStyle/>
        <a:p>
          <a:endParaRPr lang="fr-FR"/>
        </a:p>
      </dgm:t>
    </dgm:pt>
    <dgm:pt modelId="{961EDFBD-C4C3-45D0-8DD5-4E6E401F0DAD}" type="sibTrans" cxnId="{7A8D65F0-4EB5-48E5-8576-D861C9466F8B}">
      <dgm:prSet/>
      <dgm:spPr/>
      <dgm:t>
        <a:bodyPr/>
        <a:lstStyle/>
        <a:p>
          <a:endParaRPr lang="fr-FR"/>
        </a:p>
      </dgm:t>
    </dgm:pt>
    <dgm:pt modelId="{9F927459-3FB5-4330-9659-7DCF38912F81}" type="pres">
      <dgm:prSet presAssocID="{B2E0662F-1ADF-4039-A4FE-312AA75DE693}" presName="Name0" presStyleCnt="0">
        <dgm:presLayoutVars>
          <dgm:resizeHandles/>
        </dgm:presLayoutVars>
      </dgm:prSet>
      <dgm:spPr/>
      <dgm:t>
        <a:bodyPr/>
        <a:lstStyle/>
        <a:p>
          <a:endParaRPr lang="fr-FR"/>
        </a:p>
      </dgm:t>
    </dgm:pt>
    <dgm:pt modelId="{A44CC8EE-FBAB-49BD-9314-8041C592D308}" type="pres">
      <dgm:prSet presAssocID="{01A8CCA1-BEE4-483C-9630-92945378C24F}" presName="text" presStyleLbl="node1" presStyleIdx="0" presStyleCnt="4">
        <dgm:presLayoutVars>
          <dgm:bulletEnabled val="1"/>
        </dgm:presLayoutVars>
      </dgm:prSet>
      <dgm:spPr/>
      <dgm:t>
        <a:bodyPr/>
        <a:lstStyle/>
        <a:p>
          <a:endParaRPr lang="fr-FR"/>
        </a:p>
      </dgm:t>
    </dgm:pt>
    <dgm:pt modelId="{EA38F630-4C9C-4A13-82B4-0A11B88B00C5}" type="pres">
      <dgm:prSet presAssocID="{D5F856CE-128D-43E8-B219-CB8C23500313}" presName="space" presStyleCnt="0"/>
      <dgm:spPr/>
    </dgm:pt>
    <dgm:pt modelId="{C6BB754D-ED79-4FF7-A985-61AFC7CBF5B9}" type="pres">
      <dgm:prSet presAssocID="{6A36F2BE-0D1F-476B-B33C-7F6898ECD802}" presName="text" presStyleLbl="node1" presStyleIdx="1" presStyleCnt="4">
        <dgm:presLayoutVars>
          <dgm:bulletEnabled val="1"/>
        </dgm:presLayoutVars>
      </dgm:prSet>
      <dgm:spPr/>
      <dgm:t>
        <a:bodyPr/>
        <a:lstStyle/>
        <a:p>
          <a:endParaRPr lang="fr-FR"/>
        </a:p>
      </dgm:t>
    </dgm:pt>
    <dgm:pt modelId="{9715BE6A-34AC-4D6A-A907-1D94401C1779}" type="pres">
      <dgm:prSet presAssocID="{2D7E21F6-883F-436D-B2D1-D5964AAAE6E9}" presName="space" presStyleCnt="0"/>
      <dgm:spPr/>
    </dgm:pt>
    <dgm:pt modelId="{5CB6E340-0374-4E69-A3E9-76EEC9B13D34}" type="pres">
      <dgm:prSet presAssocID="{28FD0249-EF7F-4128-9C1A-7EA594F4E93E}" presName="text" presStyleLbl="node1" presStyleIdx="2" presStyleCnt="4">
        <dgm:presLayoutVars>
          <dgm:bulletEnabled val="1"/>
        </dgm:presLayoutVars>
      </dgm:prSet>
      <dgm:spPr/>
      <dgm:t>
        <a:bodyPr/>
        <a:lstStyle/>
        <a:p>
          <a:endParaRPr lang="fr-FR"/>
        </a:p>
      </dgm:t>
    </dgm:pt>
    <dgm:pt modelId="{1F9E5A0E-24A9-4427-B775-79AC0988CEDC}" type="pres">
      <dgm:prSet presAssocID="{6F326879-BF36-4634-A1B5-BFE0ACD9C68E}" presName="space" presStyleCnt="0"/>
      <dgm:spPr/>
    </dgm:pt>
    <dgm:pt modelId="{EBC1FEBE-BED4-44D3-BBCE-63A79DC7CDFC}" type="pres">
      <dgm:prSet presAssocID="{1247A213-84C9-4558-BE39-374473E9DF6E}" presName="text" presStyleLbl="node1" presStyleIdx="3" presStyleCnt="4">
        <dgm:presLayoutVars>
          <dgm:bulletEnabled val="1"/>
        </dgm:presLayoutVars>
      </dgm:prSet>
      <dgm:spPr/>
      <dgm:t>
        <a:bodyPr/>
        <a:lstStyle/>
        <a:p>
          <a:endParaRPr lang="fr-FR"/>
        </a:p>
      </dgm:t>
    </dgm:pt>
  </dgm:ptLst>
  <dgm:cxnLst>
    <dgm:cxn modelId="{9DD4D8B5-F304-5045-A309-4ED992B4332A}" type="presOf" srcId="{6A36F2BE-0D1F-476B-B33C-7F6898ECD802}" destId="{C6BB754D-ED79-4FF7-A985-61AFC7CBF5B9}" srcOrd="0" destOrd="0" presId="urn:diagrams.loki3.com/VaryingWidthList+Icon"/>
    <dgm:cxn modelId="{EF1AC94B-867B-544E-B386-2385C6E25C6E}" type="presOf" srcId="{B2E0662F-1ADF-4039-A4FE-312AA75DE693}" destId="{9F927459-3FB5-4330-9659-7DCF38912F81}" srcOrd="0" destOrd="0" presId="urn:diagrams.loki3.com/VaryingWidthList+Icon"/>
    <dgm:cxn modelId="{3B9E02C4-5F51-0645-9A00-8930A60D78FC}" type="presOf" srcId="{01A8CCA1-BEE4-483C-9630-92945378C24F}" destId="{A44CC8EE-FBAB-49BD-9314-8041C592D308}" srcOrd="0" destOrd="0" presId="urn:diagrams.loki3.com/VaryingWidthList+Icon"/>
    <dgm:cxn modelId="{7A8D65F0-4EB5-48E5-8576-D861C9466F8B}" srcId="{B2E0662F-1ADF-4039-A4FE-312AA75DE693}" destId="{1247A213-84C9-4558-BE39-374473E9DF6E}" srcOrd="3" destOrd="0" parTransId="{4AE6A7D1-4B6B-420E-9481-901570E7B7B2}" sibTransId="{961EDFBD-C4C3-45D0-8DD5-4E6E401F0DAD}"/>
    <dgm:cxn modelId="{8B740B30-BD5C-4E6D-BAEA-BDC9D14E73E6}" srcId="{B2E0662F-1ADF-4039-A4FE-312AA75DE693}" destId="{28FD0249-EF7F-4128-9C1A-7EA594F4E93E}" srcOrd="2" destOrd="0" parTransId="{B8304774-A000-4031-89D4-9DA1FE5FCAA1}" sibTransId="{6F326879-BF36-4634-A1B5-BFE0ACD9C68E}"/>
    <dgm:cxn modelId="{CEC6CF6B-8C1A-4304-95DD-DEE5ED519EBD}" srcId="{B2E0662F-1ADF-4039-A4FE-312AA75DE693}" destId="{6A36F2BE-0D1F-476B-B33C-7F6898ECD802}" srcOrd="1" destOrd="0" parTransId="{78537B19-2202-4945-A4B7-B7D93271136A}" sibTransId="{2D7E21F6-883F-436D-B2D1-D5964AAAE6E9}"/>
    <dgm:cxn modelId="{F65A8A27-57B9-AA4F-A517-2BB2E3FA3A89}" type="presOf" srcId="{28FD0249-EF7F-4128-9C1A-7EA594F4E93E}" destId="{5CB6E340-0374-4E69-A3E9-76EEC9B13D34}" srcOrd="0" destOrd="0" presId="urn:diagrams.loki3.com/VaryingWidthList+Icon"/>
    <dgm:cxn modelId="{27CCD056-D7A4-4440-AF70-EF68553257F4}" srcId="{B2E0662F-1ADF-4039-A4FE-312AA75DE693}" destId="{01A8CCA1-BEE4-483C-9630-92945378C24F}" srcOrd="0" destOrd="0" parTransId="{E4159B62-6B99-4E84-8D08-085832524B04}" sibTransId="{D5F856CE-128D-43E8-B219-CB8C23500313}"/>
    <dgm:cxn modelId="{E4D0292B-C4EC-854F-A62E-C0393C7D3127}" type="presOf" srcId="{1247A213-84C9-4558-BE39-374473E9DF6E}" destId="{EBC1FEBE-BED4-44D3-BBCE-63A79DC7CDFC}" srcOrd="0" destOrd="0" presId="urn:diagrams.loki3.com/VaryingWidthList+Icon"/>
    <dgm:cxn modelId="{817FDE4A-D9AD-BE43-9E9E-5A95577F20D1}" type="presParOf" srcId="{9F927459-3FB5-4330-9659-7DCF38912F81}" destId="{A44CC8EE-FBAB-49BD-9314-8041C592D308}" srcOrd="0" destOrd="0" presId="urn:diagrams.loki3.com/VaryingWidthList+Icon"/>
    <dgm:cxn modelId="{F303AC69-CA33-1F4F-A922-46CE82347250}" type="presParOf" srcId="{9F927459-3FB5-4330-9659-7DCF38912F81}" destId="{EA38F630-4C9C-4A13-82B4-0A11B88B00C5}" srcOrd="1" destOrd="0" presId="urn:diagrams.loki3.com/VaryingWidthList+Icon"/>
    <dgm:cxn modelId="{5CE90266-B7A9-4744-916F-0D1250A8934E}" type="presParOf" srcId="{9F927459-3FB5-4330-9659-7DCF38912F81}" destId="{C6BB754D-ED79-4FF7-A985-61AFC7CBF5B9}" srcOrd="2" destOrd="0" presId="urn:diagrams.loki3.com/VaryingWidthList+Icon"/>
    <dgm:cxn modelId="{D97F6742-EF1C-DC40-9EAF-8EB3DC37CF7E}" type="presParOf" srcId="{9F927459-3FB5-4330-9659-7DCF38912F81}" destId="{9715BE6A-34AC-4D6A-A907-1D94401C1779}" srcOrd="3" destOrd="0" presId="urn:diagrams.loki3.com/VaryingWidthList+Icon"/>
    <dgm:cxn modelId="{DA5EF485-2D61-9D4C-AD7B-6E5D9BA8202C}" type="presParOf" srcId="{9F927459-3FB5-4330-9659-7DCF38912F81}" destId="{5CB6E340-0374-4E69-A3E9-76EEC9B13D34}" srcOrd="4" destOrd="0" presId="urn:diagrams.loki3.com/VaryingWidthList+Icon"/>
    <dgm:cxn modelId="{549005BA-DED8-7E4D-8D52-8FB956861F32}" type="presParOf" srcId="{9F927459-3FB5-4330-9659-7DCF38912F81}" destId="{1F9E5A0E-24A9-4427-B775-79AC0988CEDC}" srcOrd="5" destOrd="0" presId="urn:diagrams.loki3.com/VaryingWidthList+Icon"/>
    <dgm:cxn modelId="{312E0A84-0DC0-7C48-9E37-EF3F607750FD}" type="presParOf" srcId="{9F927459-3FB5-4330-9659-7DCF38912F81}" destId="{EBC1FEBE-BED4-44D3-BBCE-63A79DC7CDFC}" srcOrd="6" destOrd="0" presId="urn:diagrams.loki3.com/VaryingWidthList+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0662F-1ADF-4039-A4FE-312AA75DE693}" type="doc">
      <dgm:prSet loTypeId="urn:diagrams.loki3.com/VaryingWidthList+Icon" loCatId="list" qsTypeId="urn:microsoft.com/office/officeart/2005/8/quickstyle/simple1#1" qsCatId="simple" csTypeId="urn:microsoft.com/office/officeart/2005/8/colors/accent0_3" csCatId="mainScheme" phldr="1"/>
      <dgm:spPr/>
      <dgm:t>
        <a:bodyPr/>
        <a:lstStyle/>
        <a:p>
          <a:endParaRPr lang="fr-FR"/>
        </a:p>
      </dgm:t>
    </dgm:pt>
    <dgm:pt modelId="{01A8CCA1-BEE4-483C-9630-92945378C24F}">
      <dgm:prSet phldrT="[Texte]" custT="1"/>
      <dgm:spPr>
        <a:solidFill>
          <a:schemeClr val="tx2"/>
        </a:solidFill>
      </dgm:spPr>
      <dgm:t>
        <a:bodyPr vert="vert270"/>
        <a:lstStyle/>
        <a:p>
          <a:r>
            <a:rPr lang="fr-FR" sz="1600" dirty="0" smtClean="0"/>
            <a:t>Introduction</a:t>
          </a:r>
          <a:endParaRPr lang="fr-FR" sz="1600" dirty="0"/>
        </a:p>
      </dgm:t>
    </dgm:pt>
    <dgm:pt modelId="{E4159B62-6B99-4E84-8D08-085832524B04}" type="parTrans" cxnId="{27CCD056-D7A4-4440-AF70-EF68553257F4}">
      <dgm:prSet/>
      <dgm:spPr/>
      <dgm:t>
        <a:bodyPr/>
        <a:lstStyle/>
        <a:p>
          <a:endParaRPr lang="fr-FR"/>
        </a:p>
      </dgm:t>
    </dgm:pt>
    <dgm:pt modelId="{D5F856CE-128D-43E8-B219-CB8C23500313}" type="sibTrans" cxnId="{27CCD056-D7A4-4440-AF70-EF68553257F4}">
      <dgm:prSet/>
      <dgm:spPr/>
      <dgm:t>
        <a:bodyPr/>
        <a:lstStyle/>
        <a:p>
          <a:endParaRPr lang="fr-FR"/>
        </a:p>
      </dgm:t>
    </dgm:pt>
    <dgm:pt modelId="{6A36F2BE-0D1F-476B-B33C-7F6898ECD802}">
      <dgm:prSet phldrT="[Texte]" custT="1"/>
      <dgm:spPr>
        <a:solidFill>
          <a:schemeClr val="accent6"/>
        </a:solidFill>
      </dgm:spPr>
      <dgm:t>
        <a:bodyPr vert="vert270"/>
        <a:lstStyle/>
        <a:p>
          <a:r>
            <a:rPr lang="fr-FR" sz="1600" dirty="0" smtClean="0"/>
            <a:t>Matériels &amp; Méthodes</a:t>
          </a:r>
        </a:p>
      </dgm:t>
    </dgm:pt>
    <dgm:pt modelId="{78537B19-2202-4945-A4B7-B7D93271136A}" type="parTrans" cxnId="{CEC6CF6B-8C1A-4304-95DD-DEE5ED519EBD}">
      <dgm:prSet/>
      <dgm:spPr/>
      <dgm:t>
        <a:bodyPr/>
        <a:lstStyle/>
        <a:p>
          <a:endParaRPr lang="fr-FR"/>
        </a:p>
      </dgm:t>
    </dgm:pt>
    <dgm:pt modelId="{2D7E21F6-883F-436D-B2D1-D5964AAAE6E9}" type="sibTrans" cxnId="{CEC6CF6B-8C1A-4304-95DD-DEE5ED519EBD}">
      <dgm:prSet/>
      <dgm:spPr/>
      <dgm:t>
        <a:bodyPr/>
        <a:lstStyle/>
        <a:p>
          <a:endParaRPr lang="fr-FR"/>
        </a:p>
      </dgm:t>
    </dgm:pt>
    <dgm:pt modelId="{28FD0249-EF7F-4128-9C1A-7EA594F4E93E}">
      <dgm:prSet phldrT="[Texte]" custT="1"/>
      <dgm:spPr>
        <a:solidFill>
          <a:schemeClr val="dk2">
            <a:hueOff val="0"/>
            <a:satOff val="0"/>
            <a:lumOff val="0"/>
          </a:schemeClr>
        </a:solidFill>
      </dgm:spPr>
      <dgm:t>
        <a:bodyPr vert="vert270"/>
        <a:lstStyle/>
        <a:p>
          <a:r>
            <a:rPr lang="fr-FR" sz="1600" dirty="0" smtClean="0"/>
            <a:t>Résultats</a:t>
          </a:r>
          <a:endParaRPr lang="fr-FR" sz="1600" dirty="0"/>
        </a:p>
      </dgm:t>
    </dgm:pt>
    <dgm:pt modelId="{B8304774-A000-4031-89D4-9DA1FE5FCAA1}" type="parTrans" cxnId="{8B740B30-BD5C-4E6D-BAEA-BDC9D14E73E6}">
      <dgm:prSet/>
      <dgm:spPr/>
      <dgm:t>
        <a:bodyPr/>
        <a:lstStyle/>
        <a:p>
          <a:endParaRPr lang="fr-FR"/>
        </a:p>
      </dgm:t>
    </dgm:pt>
    <dgm:pt modelId="{6F326879-BF36-4634-A1B5-BFE0ACD9C68E}" type="sibTrans" cxnId="{8B740B30-BD5C-4E6D-BAEA-BDC9D14E73E6}">
      <dgm:prSet/>
      <dgm:spPr/>
      <dgm:t>
        <a:bodyPr/>
        <a:lstStyle/>
        <a:p>
          <a:endParaRPr lang="fr-FR"/>
        </a:p>
      </dgm:t>
    </dgm:pt>
    <dgm:pt modelId="{BECCBC0D-048A-48E1-8D83-DB510B65F66F}">
      <dgm:prSet custT="1"/>
      <dgm:spPr>
        <a:solidFill>
          <a:schemeClr val="tx2"/>
        </a:solidFill>
      </dgm:spPr>
      <dgm:t>
        <a:bodyPr vert="vert270"/>
        <a:lstStyle/>
        <a:p>
          <a:r>
            <a:rPr lang="fr-FR" sz="1600" dirty="0" smtClean="0"/>
            <a:t>Limites &amp; Perspectives</a:t>
          </a:r>
          <a:endParaRPr lang="fr-FR" sz="1600" dirty="0"/>
        </a:p>
      </dgm:t>
    </dgm:pt>
    <dgm:pt modelId="{18ADB746-4451-4FAE-9490-2B8D94797797}" type="parTrans" cxnId="{EB172989-1BBF-4BBD-B608-C8EB8BB5A036}">
      <dgm:prSet/>
      <dgm:spPr/>
      <dgm:t>
        <a:bodyPr/>
        <a:lstStyle/>
        <a:p>
          <a:endParaRPr lang="fr-FR"/>
        </a:p>
      </dgm:t>
    </dgm:pt>
    <dgm:pt modelId="{7D68E0AB-09DE-4A6B-8E09-3C9959D8D832}" type="sibTrans" cxnId="{EB172989-1BBF-4BBD-B608-C8EB8BB5A036}">
      <dgm:prSet/>
      <dgm:spPr/>
      <dgm:t>
        <a:bodyPr/>
        <a:lstStyle/>
        <a:p>
          <a:endParaRPr lang="fr-FR"/>
        </a:p>
      </dgm:t>
    </dgm:pt>
    <dgm:pt modelId="{9F927459-3FB5-4330-9659-7DCF38912F81}" type="pres">
      <dgm:prSet presAssocID="{B2E0662F-1ADF-4039-A4FE-312AA75DE693}" presName="Name0" presStyleCnt="0">
        <dgm:presLayoutVars>
          <dgm:resizeHandles/>
        </dgm:presLayoutVars>
      </dgm:prSet>
      <dgm:spPr/>
      <dgm:t>
        <a:bodyPr/>
        <a:lstStyle/>
        <a:p>
          <a:endParaRPr lang="fr-FR"/>
        </a:p>
      </dgm:t>
    </dgm:pt>
    <dgm:pt modelId="{A44CC8EE-FBAB-49BD-9314-8041C592D308}" type="pres">
      <dgm:prSet presAssocID="{01A8CCA1-BEE4-483C-9630-92945378C24F}" presName="text" presStyleLbl="node1" presStyleIdx="0" presStyleCnt="4">
        <dgm:presLayoutVars>
          <dgm:bulletEnabled val="1"/>
        </dgm:presLayoutVars>
      </dgm:prSet>
      <dgm:spPr/>
      <dgm:t>
        <a:bodyPr/>
        <a:lstStyle/>
        <a:p>
          <a:endParaRPr lang="fr-FR"/>
        </a:p>
      </dgm:t>
    </dgm:pt>
    <dgm:pt modelId="{EA38F630-4C9C-4A13-82B4-0A11B88B00C5}" type="pres">
      <dgm:prSet presAssocID="{D5F856CE-128D-43E8-B219-CB8C23500313}" presName="space" presStyleCnt="0"/>
      <dgm:spPr/>
    </dgm:pt>
    <dgm:pt modelId="{C6BB754D-ED79-4FF7-A985-61AFC7CBF5B9}" type="pres">
      <dgm:prSet presAssocID="{6A36F2BE-0D1F-476B-B33C-7F6898ECD802}" presName="text" presStyleLbl="node1" presStyleIdx="1" presStyleCnt="4">
        <dgm:presLayoutVars>
          <dgm:bulletEnabled val="1"/>
        </dgm:presLayoutVars>
      </dgm:prSet>
      <dgm:spPr/>
      <dgm:t>
        <a:bodyPr/>
        <a:lstStyle/>
        <a:p>
          <a:endParaRPr lang="fr-FR"/>
        </a:p>
      </dgm:t>
    </dgm:pt>
    <dgm:pt modelId="{9715BE6A-34AC-4D6A-A907-1D94401C1779}" type="pres">
      <dgm:prSet presAssocID="{2D7E21F6-883F-436D-B2D1-D5964AAAE6E9}" presName="space" presStyleCnt="0"/>
      <dgm:spPr/>
    </dgm:pt>
    <dgm:pt modelId="{5CB6E340-0374-4E69-A3E9-76EEC9B13D34}" type="pres">
      <dgm:prSet presAssocID="{28FD0249-EF7F-4128-9C1A-7EA594F4E93E}" presName="text" presStyleLbl="node1" presStyleIdx="2" presStyleCnt="4">
        <dgm:presLayoutVars>
          <dgm:bulletEnabled val="1"/>
        </dgm:presLayoutVars>
      </dgm:prSet>
      <dgm:spPr/>
      <dgm:t>
        <a:bodyPr/>
        <a:lstStyle/>
        <a:p>
          <a:endParaRPr lang="fr-FR"/>
        </a:p>
      </dgm:t>
    </dgm:pt>
    <dgm:pt modelId="{1F9E5A0E-24A9-4427-B775-79AC0988CEDC}" type="pres">
      <dgm:prSet presAssocID="{6F326879-BF36-4634-A1B5-BFE0ACD9C68E}" presName="space" presStyleCnt="0"/>
      <dgm:spPr/>
    </dgm:pt>
    <dgm:pt modelId="{EE66B58E-B168-4D52-9213-B98C6F7D4242}" type="pres">
      <dgm:prSet presAssocID="{BECCBC0D-048A-48E1-8D83-DB510B65F66F}" presName="text" presStyleLbl="node1" presStyleIdx="3" presStyleCnt="4">
        <dgm:presLayoutVars>
          <dgm:bulletEnabled val="1"/>
        </dgm:presLayoutVars>
      </dgm:prSet>
      <dgm:spPr/>
      <dgm:t>
        <a:bodyPr/>
        <a:lstStyle/>
        <a:p>
          <a:endParaRPr lang="fr-FR"/>
        </a:p>
      </dgm:t>
    </dgm:pt>
  </dgm:ptLst>
  <dgm:cxnLst>
    <dgm:cxn modelId="{991EE9B1-425E-3A4F-A537-314B7298CC92}" type="presOf" srcId="{B2E0662F-1ADF-4039-A4FE-312AA75DE693}" destId="{9F927459-3FB5-4330-9659-7DCF38912F81}" srcOrd="0" destOrd="0" presId="urn:diagrams.loki3.com/VaryingWidthList+Icon"/>
    <dgm:cxn modelId="{EB172989-1BBF-4BBD-B608-C8EB8BB5A036}" srcId="{B2E0662F-1ADF-4039-A4FE-312AA75DE693}" destId="{BECCBC0D-048A-48E1-8D83-DB510B65F66F}" srcOrd="3" destOrd="0" parTransId="{18ADB746-4451-4FAE-9490-2B8D94797797}" sibTransId="{7D68E0AB-09DE-4A6B-8E09-3C9959D8D832}"/>
    <dgm:cxn modelId="{8B740B30-BD5C-4E6D-BAEA-BDC9D14E73E6}" srcId="{B2E0662F-1ADF-4039-A4FE-312AA75DE693}" destId="{28FD0249-EF7F-4128-9C1A-7EA594F4E93E}" srcOrd="2" destOrd="0" parTransId="{B8304774-A000-4031-89D4-9DA1FE5FCAA1}" sibTransId="{6F326879-BF36-4634-A1B5-BFE0ACD9C68E}"/>
    <dgm:cxn modelId="{3D3D9034-98E5-A847-8CCA-BCCA1C8B8E19}" type="presOf" srcId="{01A8CCA1-BEE4-483C-9630-92945378C24F}" destId="{A44CC8EE-FBAB-49BD-9314-8041C592D308}" srcOrd="0" destOrd="0" presId="urn:diagrams.loki3.com/VaryingWidthList+Icon"/>
    <dgm:cxn modelId="{16A1943F-3D30-014A-8C66-FEA529917DA4}" type="presOf" srcId="{BECCBC0D-048A-48E1-8D83-DB510B65F66F}" destId="{EE66B58E-B168-4D52-9213-B98C6F7D4242}" srcOrd="0" destOrd="0" presId="urn:diagrams.loki3.com/VaryingWidthList+Icon"/>
    <dgm:cxn modelId="{03D77D17-5814-2A46-8104-46171432F7C2}" type="presOf" srcId="{6A36F2BE-0D1F-476B-B33C-7F6898ECD802}" destId="{C6BB754D-ED79-4FF7-A985-61AFC7CBF5B9}" srcOrd="0" destOrd="0" presId="urn:diagrams.loki3.com/VaryingWidthList+Icon"/>
    <dgm:cxn modelId="{CEC6CF6B-8C1A-4304-95DD-DEE5ED519EBD}" srcId="{B2E0662F-1ADF-4039-A4FE-312AA75DE693}" destId="{6A36F2BE-0D1F-476B-B33C-7F6898ECD802}" srcOrd="1" destOrd="0" parTransId="{78537B19-2202-4945-A4B7-B7D93271136A}" sibTransId="{2D7E21F6-883F-436D-B2D1-D5964AAAE6E9}"/>
    <dgm:cxn modelId="{27CCD056-D7A4-4440-AF70-EF68553257F4}" srcId="{B2E0662F-1ADF-4039-A4FE-312AA75DE693}" destId="{01A8CCA1-BEE4-483C-9630-92945378C24F}" srcOrd="0" destOrd="0" parTransId="{E4159B62-6B99-4E84-8D08-085832524B04}" sibTransId="{D5F856CE-128D-43E8-B219-CB8C23500313}"/>
    <dgm:cxn modelId="{A70C66AF-9C67-D84E-AF97-B94F47782864}" type="presOf" srcId="{28FD0249-EF7F-4128-9C1A-7EA594F4E93E}" destId="{5CB6E340-0374-4E69-A3E9-76EEC9B13D34}" srcOrd="0" destOrd="0" presId="urn:diagrams.loki3.com/VaryingWidthList+Icon"/>
    <dgm:cxn modelId="{1279C359-6093-9F4F-A77F-91E3B0040443}" type="presParOf" srcId="{9F927459-3FB5-4330-9659-7DCF38912F81}" destId="{A44CC8EE-FBAB-49BD-9314-8041C592D308}" srcOrd="0" destOrd="0" presId="urn:diagrams.loki3.com/VaryingWidthList+Icon"/>
    <dgm:cxn modelId="{3A582175-96B5-9142-881F-03C1EA69B8B1}" type="presParOf" srcId="{9F927459-3FB5-4330-9659-7DCF38912F81}" destId="{EA38F630-4C9C-4A13-82B4-0A11B88B00C5}" srcOrd="1" destOrd="0" presId="urn:diagrams.loki3.com/VaryingWidthList+Icon"/>
    <dgm:cxn modelId="{5EFFF63A-66E9-8D4C-BAF6-D3DEDCDF4B10}" type="presParOf" srcId="{9F927459-3FB5-4330-9659-7DCF38912F81}" destId="{C6BB754D-ED79-4FF7-A985-61AFC7CBF5B9}" srcOrd="2" destOrd="0" presId="urn:diagrams.loki3.com/VaryingWidthList+Icon"/>
    <dgm:cxn modelId="{FC2F2544-ED94-7F4D-A568-D7F0801F597B}" type="presParOf" srcId="{9F927459-3FB5-4330-9659-7DCF38912F81}" destId="{9715BE6A-34AC-4D6A-A907-1D94401C1779}" srcOrd="3" destOrd="0" presId="urn:diagrams.loki3.com/VaryingWidthList+Icon"/>
    <dgm:cxn modelId="{9AAA5029-A291-574F-8B9A-1D56BB0BF44C}" type="presParOf" srcId="{9F927459-3FB5-4330-9659-7DCF38912F81}" destId="{5CB6E340-0374-4E69-A3E9-76EEC9B13D34}" srcOrd="4" destOrd="0" presId="urn:diagrams.loki3.com/VaryingWidthList+Icon"/>
    <dgm:cxn modelId="{A3271DC4-A43D-0E4C-A5C2-05FEC9332226}" type="presParOf" srcId="{9F927459-3FB5-4330-9659-7DCF38912F81}" destId="{1F9E5A0E-24A9-4427-B775-79AC0988CEDC}" srcOrd="5" destOrd="0" presId="urn:diagrams.loki3.com/VaryingWidthList+Icon"/>
    <dgm:cxn modelId="{D747FC42-9524-BD42-BB1A-95D830309483}" type="presParOf" srcId="{9F927459-3FB5-4330-9659-7DCF38912F81}" destId="{EE66B58E-B168-4D52-9213-B98C6F7D4242}" srcOrd="6" destOrd="0" presId="urn:diagrams.loki3.com/VaryingWidthList+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E0662F-1ADF-4039-A4FE-312AA75DE693}" type="doc">
      <dgm:prSet loTypeId="urn:diagrams.loki3.com/VaryingWidthList+Icon" loCatId="list" qsTypeId="urn:microsoft.com/office/officeart/2005/8/quickstyle/simple1#1" qsCatId="simple" csTypeId="urn:microsoft.com/office/officeart/2005/8/colors/accent0_3" csCatId="mainScheme" phldr="1"/>
      <dgm:spPr/>
      <dgm:t>
        <a:bodyPr/>
        <a:lstStyle/>
        <a:p>
          <a:endParaRPr lang="fr-FR"/>
        </a:p>
      </dgm:t>
    </dgm:pt>
    <dgm:pt modelId="{01A8CCA1-BEE4-483C-9630-92945378C24F}">
      <dgm:prSet phldrT="[Texte]" custT="1"/>
      <dgm:spPr>
        <a:solidFill>
          <a:schemeClr val="tx2"/>
        </a:solidFill>
      </dgm:spPr>
      <dgm:t>
        <a:bodyPr vert="vert270"/>
        <a:lstStyle/>
        <a:p>
          <a:r>
            <a:rPr lang="fr-FR" sz="1600" dirty="0" smtClean="0"/>
            <a:t>Introduction</a:t>
          </a:r>
          <a:endParaRPr lang="fr-FR" sz="1600" dirty="0"/>
        </a:p>
      </dgm:t>
    </dgm:pt>
    <dgm:pt modelId="{E4159B62-6B99-4E84-8D08-085832524B04}" type="parTrans" cxnId="{27CCD056-D7A4-4440-AF70-EF68553257F4}">
      <dgm:prSet/>
      <dgm:spPr/>
      <dgm:t>
        <a:bodyPr/>
        <a:lstStyle/>
        <a:p>
          <a:endParaRPr lang="fr-FR"/>
        </a:p>
      </dgm:t>
    </dgm:pt>
    <dgm:pt modelId="{D5F856CE-128D-43E8-B219-CB8C23500313}" type="sibTrans" cxnId="{27CCD056-D7A4-4440-AF70-EF68553257F4}">
      <dgm:prSet/>
      <dgm:spPr/>
      <dgm:t>
        <a:bodyPr/>
        <a:lstStyle/>
        <a:p>
          <a:endParaRPr lang="fr-FR"/>
        </a:p>
      </dgm:t>
    </dgm:pt>
    <dgm:pt modelId="{6A36F2BE-0D1F-476B-B33C-7F6898ECD802}">
      <dgm:prSet phldrT="[Texte]" custT="1"/>
      <dgm:spPr>
        <a:solidFill>
          <a:schemeClr val="tx2"/>
        </a:solidFill>
      </dgm:spPr>
      <dgm:t>
        <a:bodyPr vert="vert270"/>
        <a:lstStyle/>
        <a:p>
          <a:r>
            <a:rPr lang="fr-FR" sz="1600" dirty="0" smtClean="0"/>
            <a:t>Matériels &amp; Méthodes</a:t>
          </a:r>
        </a:p>
      </dgm:t>
    </dgm:pt>
    <dgm:pt modelId="{78537B19-2202-4945-A4B7-B7D93271136A}" type="parTrans" cxnId="{CEC6CF6B-8C1A-4304-95DD-DEE5ED519EBD}">
      <dgm:prSet/>
      <dgm:spPr/>
      <dgm:t>
        <a:bodyPr/>
        <a:lstStyle/>
        <a:p>
          <a:endParaRPr lang="fr-FR"/>
        </a:p>
      </dgm:t>
    </dgm:pt>
    <dgm:pt modelId="{2D7E21F6-883F-436D-B2D1-D5964AAAE6E9}" type="sibTrans" cxnId="{CEC6CF6B-8C1A-4304-95DD-DEE5ED519EBD}">
      <dgm:prSet/>
      <dgm:spPr/>
      <dgm:t>
        <a:bodyPr/>
        <a:lstStyle/>
        <a:p>
          <a:endParaRPr lang="fr-FR"/>
        </a:p>
      </dgm:t>
    </dgm:pt>
    <dgm:pt modelId="{28FD0249-EF7F-4128-9C1A-7EA594F4E93E}">
      <dgm:prSet phldrT="[Texte]" custT="1"/>
      <dgm:spPr>
        <a:solidFill>
          <a:schemeClr val="accent6"/>
        </a:solidFill>
      </dgm:spPr>
      <dgm:t>
        <a:bodyPr vert="vert270"/>
        <a:lstStyle/>
        <a:p>
          <a:r>
            <a:rPr lang="fr-FR" sz="1600" dirty="0" smtClean="0"/>
            <a:t>Résultats</a:t>
          </a:r>
          <a:endParaRPr lang="fr-FR" sz="1600" dirty="0"/>
        </a:p>
      </dgm:t>
    </dgm:pt>
    <dgm:pt modelId="{B8304774-A000-4031-89D4-9DA1FE5FCAA1}" type="parTrans" cxnId="{8B740B30-BD5C-4E6D-BAEA-BDC9D14E73E6}">
      <dgm:prSet/>
      <dgm:spPr/>
      <dgm:t>
        <a:bodyPr/>
        <a:lstStyle/>
        <a:p>
          <a:endParaRPr lang="fr-FR"/>
        </a:p>
      </dgm:t>
    </dgm:pt>
    <dgm:pt modelId="{6F326879-BF36-4634-A1B5-BFE0ACD9C68E}" type="sibTrans" cxnId="{8B740B30-BD5C-4E6D-BAEA-BDC9D14E73E6}">
      <dgm:prSet/>
      <dgm:spPr/>
      <dgm:t>
        <a:bodyPr/>
        <a:lstStyle/>
        <a:p>
          <a:endParaRPr lang="fr-FR"/>
        </a:p>
      </dgm:t>
    </dgm:pt>
    <dgm:pt modelId="{E902A499-988D-49EB-9434-89FAD396510F}">
      <dgm:prSet custT="1"/>
      <dgm:spPr>
        <a:solidFill>
          <a:schemeClr val="tx2"/>
        </a:solidFill>
      </dgm:spPr>
      <dgm:t>
        <a:bodyPr vert="vert270"/>
        <a:lstStyle/>
        <a:p>
          <a:r>
            <a:rPr lang="fr-FR" sz="1600" dirty="0" smtClean="0"/>
            <a:t>Limites &amp; Perspectives</a:t>
          </a:r>
          <a:endParaRPr lang="fr-FR" sz="1600" dirty="0"/>
        </a:p>
      </dgm:t>
    </dgm:pt>
    <dgm:pt modelId="{396AFF88-7B23-43EE-8783-6F2E98059701}" type="parTrans" cxnId="{1532544B-3120-481F-BC51-401CC1815C0A}">
      <dgm:prSet/>
      <dgm:spPr/>
      <dgm:t>
        <a:bodyPr/>
        <a:lstStyle/>
        <a:p>
          <a:endParaRPr lang="fr-FR"/>
        </a:p>
      </dgm:t>
    </dgm:pt>
    <dgm:pt modelId="{367F6283-DE5A-43C9-9D53-D45E11F02086}" type="sibTrans" cxnId="{1532544B-3120-481F-BC51-401CC1815C0A}">
      <dgm:prSet/>
      <dgm:spPr/>
      <dgm:t>
        <a:bodyPr/>
        <a:lstStyle/>
        <a:p>
          <a:endParaRPr lang="fr-FR"/>
        </a:p>
      </dgm:t>
    </dgm:pt>
    <dgm:pt modelId="{9F927459-3FB5-4330-9659-7DCF38912F81}" type="pres">
      <dgm:prSet presAssocID="{B2E0662F-1ADF-4039-A4FE-312AA75DE693}" presName="Name0" presStyleCnt="0">
        <dgm:presLayoutVars>
          <dgm:resizeHandles/>
        </dgm:presLayoutVars>
      </dgm:prSet>
      <dgm:spPr/>
      <dgm:t>
        <a:bodyPr/>
        <a:lstStyle/>
        <a:p>
          <a:endParaRPr lang="fr-FR"/>
        </a:p>
      </dgm:t>
    </dgm:pt>
    <dgm:pt modelId="{A44CC8EE-FBAB-49BD-9314-8041C592D308}" type="pres">
      <dgm:prSet presAssocID="{01A8CCA1-BEE4-483C-9630-92945378C24F}" presName="text" presStyleLbl="node1" presStyleIdx="0" presStyleCnt="4">
        <dgm:presLayoutVars>
          <dgm:bulletEnabled val="1"/>
        </dgm:presLayoutVars>
      </dgm:prSet>
      <dgm:spPr/>
      <dgm:t>
        <a:bodyPr/>
        <a:lstStyle/>
        <a:p>
          <a:endParaRPr lang="fr-FR"/>
        </a:p>
      </dgm:t>
    </dgm:pt>
    <dgm:pt modelId="{EA38F630-4C9C-4A13-82B4-0A11B88B00C5}" type="pres">
      <dgm:prSet presAssocID="{D5F856CE-128D-43E8-B219-CB8C23500313}" presName="space" presStyleCnt="0"/>
      <dgm:spPr/>
    </dgm:pt>
    <dgm:pt modelId="{C6BB754D-ED79-4FF7-A985-61AFC7CBF5B9}" type="pres">
      <dgm:prSet presAssocID="{6A36F2BE-0D1F-476B-B33C-7F6898ECD802}" presName="text" presStyleLbl="node1" presStyleIdx="1" presStyleCnt="4">
        <dgm:presLayoutVars>
          <dgm:bulletEnabled val="1"/>
        </dgm:presLayoutVars>
      </dgm:prSet>
      <dgm:spPr/>
      <dgm:t>
        <a:bodyPr/>
        <a:lstStyle/>
        <a:p>
          <a:endParaRPr lang="fr-FR"/>
        </a:p>
      </dgm:t>
    </dgm:pt>
    <dgm:pt modelId="{9715BE6A-34AC-4D6A-A907-1D94401C1779}" type="pres">
      <dgm:prSet presAssocID="{2D7E21F6-883F-436D-B2D1-D5964AAAE6E9}" presName="space" presStyleCnt="0"/>
      <dgm:spPr/>
    </dgm:pt>
    <dgm:pt modelId="{5CB6E340-0374-4E69-A3E9-76EEC9B13D34}" type="pres">
      <dgm:prSet presAssocID="{28FD0249-EF7F-4128-9C1A-7EA594F4E93E}" presName="text" presStyleLbl="node1" presStyleIdx="2" presStyleCnt="4">
        <dgm:presLayoutVars>
          <dgm:bulletEnabled val="1"/>
        </dgm:presLayoutVars>
      </dgm:prSet>
      <dgm:spPr/>
      <dgm:t>
        <a:bodyPr/>
        <a:lstStyle/>
        <a:p>
          <a:endParaRPr lang="fr-FR"/>
        </a:p>
      </dgm:t>
    </dgm:pt>
    <dgm:pt modelId="{1F9E5A0E-24A9-4427-B775-79AC0988CEDC}" type="pres">
      <dgm:prSet presAssocID="{6F326879-BF36-4634-A1B5-BFE0ACD9C68E}" presName="space" presStyleCnt="0"/>
      <dgm:spPr/>
    </dgm:pt>
    <dgm:pt modelId="{AF224B3C-0016-4069-BF74-33960266C7B6}" type="pres">
      <dgm:prSet presAssocID="{E902A499-988D-49EB-9434-89FAD396510F}" presName="text" presStyleLbl="node1" presStyleIdx="3" presStyleCnt="4">
        <dgm:presLayoutVars>
          <dgm:bulletEnabled val="1"/>
        </dgm:presLayoutVars>
      </dgm:prSet>
      <dgm:spPr/>
      <dgm:t>
        <a:bodyPr/>
        <a:lstStyle/>
        <a:p>
          <a:endParaRPr lang="fr-FR"/>
        </a:p>
      </dgm:t>
    </dgm:pt>
  </dgm:ptLst>
  <dgm:cxnLst>
    <dgm:cxn modelId="{28D57DDA-A9A3-3C43-A700-ECD68A7AA658}" type="presOf" srcId="{28FD0249-EF7F-4128-9C1A-7EA594F4E93E}" destId="{5CB6E340-0374-4E69-A3E9-76EEC9B13D34}" srcOrd="0" destOrd="0" presId="urn:diagrams.loki3.com/VaryingWidthList+Icon"/>
    <dgm:cxn modelId="{393C5B97-480D-6D43-9FE3-2F9F4DF36167}" type="presOf" srcId="{6A36F2BE-0D1F-476B-B33C-7F6898ECD802}" destId="{C6BB754D-ED79-4FF7-A985-61AFC7CBF5B9}" srcOrd="0" destOrd="0" presId="urn:diagrams.loki3.com/VaryingWidthList+Icon"/>
    <dgm:cxn modelId="{8B740B30-BD5C-4E6D-BAEA-BDC9D14E73E6}" srcId="{B2E0662F-1ADF-4039-A4FE-312AA75DE693}" destId="{28FD0249-EF7F-4128-9C1A-7EA594F4E93E}" srcOrd="2" destOrd="0" parTransId="{B8304774-A000-4031-89D4-9DA1FE5FCAA1}" sibTransId="{6F326879-BF36-4634-A1B5-BFE0ACD9C68E}"/>
    <dgm:cxn modelId="{4846AC7C-DACE-C342-B884-BB985AAA703C}" type="presOf" srcId="{B2E0662F-1ADF-4039-A4FE-312AA75DE693}" destId="{9F927459-3FB5-4330-9659-7DCF38912F81}" srcOrd="0" destOrd="0" presId="urn:diagrams.loki3.com/VaryingWidthList+Icon"/>
    <dgm:cxn modelId="{79AF5591-4732-C84E-9190-09ABD69BC17E}" type="presOf" srcId="{01A8CCA1-BEE4-483C-9630-92945378C24F}" destId="{A44CC8EE-FBAB-49BD-9314-8041C592D308}" srcOrd="0" destOrd="0" presId="urn:diagrams.loki3.com/VaryingWidthList+Icon"/>
    <dgm:cxn modelId="{1532544B-3120-481F-BC51-401CC1815C0A}" srcId="{B2E0662F-1ADF-4039-A4FE-312AA75DE693}" destId="{E902A499-988D-49EB-9434-89FAD396510F}" srcOrd="3" destOrd="0" parTransId="{396AFF88-7B23-43EE-8783-6F2E98059701}" sibTransId="{367F6283-DE5A-43C9-9D53-D45E11F02086}"/>
    <dgm:cxn modelId="{CEC6CF6B-8C1A-4304-95DD-DEE5ED519EBD}" srcId="{B2E0662F-1ADF-4039-A4FE-312AA75DE693}" destId="{6A36F2BE-0D1F-476B-B33C-7F6898ECD802}" srcOrd="1" destOrd="0" parTransId="{78537B19-2202-4945-A4B7-B7D93271136A}" sibTransId="{2D7E21F6-883F-436D-B2D1-D5964AAAE6E9}"/>
    <dgm:cxn modelId="{025D589D-170D-7546-98A8-EFADD361FD16}" type="presOf" srcId="{E902A499-988D-49EB-9434-89FAD396510F}" destId="{AF224B3C-0016-4069-BF74-33960266C7B6}" srcOrd="0" destOrd="0" presId="urn:diagrams.loki3.com/VaryingWidthList+Icon"/>
    <dgm:cxn modelId="{27CCD056-D7A4-4440-AF70-EF68553257F4}" srcId="{B2E0662F-1ADF-4039-A4FE-312AA75DE693}" destId="{01A8CCA1-BEE4-483C-9630-92945378C24F}" srcOrd="0" destOrd="0" parTransId="{E4159B62-6B99-4E84-8D08-085832524B04}" sibTransId="{D5F856CE-128D-43E8-B219-CB8C23500313}"/>
    <dgm:cxn modelId="{5E87704C-AE17-1848-B02D-61BB7A36D958}" type="presParOf" srcId="{9F927459-3FB5-4330-9659-7DCF38912F81}" destId="{A44CC8EE-FBAB-49BD-9314-8041C592D308}" srcOrd="0" destOrd="0" presId="urn:diagrams.loki3.com/VaryingWidthList+Icon"/>
    <dgm:cxn modelId="{0FC22292-8F9C-FD47-9BB4-700C8323BB4F}" type="presParOf" srcId="{9F927459-3FB5-4330-9659-7DCF38912F81}" destId="{EA38F630-4C9C-4A13-82B4-0A11B88B00C5}" srcOrd="1" destOrd="0" presId="urn:diagrams.loki3.com/VaryingWidthList+Icon"/>
    <dgm:cxn modelId="{245912A6-BF2A-674B-A48D-7C1ED7B8BFD6}" type="presParOf" srcId="{9F927459-3FB5-4330-9659-7DCF38912F81}" destId="{C6BB754D-ED79-4FF7-A985-61AFC7CBF5B9}" srcOrd="2" destOrd="0" presId="urn:diagrams.loki3.com/VaryingWidthList+Icon"/>
    <dgm:cxn modelId="{CDEEF1BA-C74C-5047-835C-DE8788EBFEFB}" type="presParOf" srcId="{9F927459-3FB5-4330-9659-7DCF38912F81}" destId="{9715BE6A-34AC-4D6A-A907-1D94401C1779}" srcOrd="3" destOrd="0" presId="urn:diagrams.loki3.com/VaryingWidthList+Icon"/>
    <dgm:cxn modelId="{6F0BBB2C-3C1C-F84E-99B8-F0245C32680D}" type="presParOf" srcId="{9F927459-3FB5-4330-9659-7DCF38912F81}" destId="{5CB6E340-0374-4E69-A3E9-76EEC9B13D34}" srcOrd="4" destOrd="0" presId="urn:diagrams.loki3.com/VaryingWidthList+Icon"/>
    <dgm:cxn modelId="{A27C4570-EB8F-1245-9ED7-FCE0354AF06A}" type="presParOf" srcId="{9F927459-3FB5-4330-9659-7DCF38912F81}" destId="{1F9E5A0E-24A9-4427-B775-79AC0988CEDC}" srcOrd="5" destOrd="0" presId="urn:diagrams.loki3.com/VaryingWidthList+Icon"/>
    <dgm:cxn modelId="{E308F5FF-0045-0648-97A3-294A0FEBF6A4}" type="presParOf" srcId="{9F927459-3FB5-4330-9659-7DCF38912F81}" destId="{AF224B3C-0016-4069-BF74-33960266C7B6}" srcOrd="6" destOrd="0" presId="urn:diagrams.loki3.com/VaryingWidthList+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E0662F-1ADF-4039-A4FE-312AA75DE693}" type="doc">
      <dgm:prSet loTypeId="urn:diagrams.loki3.com/VaryingWidthList+Icon" loCatId="list" qsTypeId="urn:microsoft.com/office/officeart/2005/8/quickstyle/simple1#1" qsCatId="simple" csTypeId="urn:microsoft.com/office/officeart/2005/8/colors/accent0_3" csCatId="mainScheme" phldr="1"/>
      <dgm:spPr/>
      <dgm:t>
        <a:bodyPr/>
        <a:lstStyle/>
        <a:p>
          <a:endParaRPr lang="fr-FR"/>
        </a:p>
      </dgm:t>
    </dgm:pt>
    <dgm:pt modelId="{01A8CCA1-BEE4-483C-9630-92945378C24F}">
      <dgm:prSet phldrT="[Texte]" custT="1"/>
      <dgm:spPr>
        <a:solidFill>
          <a:schemeClr val="tx2"/>
        </a:solidFill>
      </dgm:spPr>
      <dgm:t>
        <a:bodyPr vert="vert270"/>
        <a:lstStyle/>
        <a:p>
          <a:r>
            <a:rPr lang="fr-FR" sz="1600" dirty="0" smtClean="0"/>
            <a:t>Introduction</a:t>
          </a:r>
          <a:endParaRPr lang="fr-FR" sz="1600" dirty="0"/>
        </a:p>
      </dgm:t>
    </dgm:pt>
    <dgm:pt modelId="{E4159B62-6B99-4E84-8D08-085832524B04}" type="parTrans" cxnId="{27CCD056-D7A4-4440-AF70-EF68553257F4}">
      <dgm:prSet/>
      <dgm:spPr/>
      <dgm:t>
        <a:bodyPr/>
        <a:lstStyle/>
        <a:p>
          <a:endParaRPr lang="fr-FR"/>
        </a:p>
      </dgm:t>
    </dgm:pt>
    <dgm:pt modelId="{D5F856CE-128D-43E8-B219-CB8C23500313}" type="sibTrans" cxnId="{27CCD056-D7A4-4440-AF70-EF68553257F4}">
      <dgm:prSet/>
      <dgm:spPr/>
      <dgm:t>
        <a:bodyPr/>
        <a:lstStyle/>
        <a:p>
          <a:endParaRPr lang="fr-FR"/>
        </a:p>
      </dgm:t>
    </dgm:pt>
    <dgm:pt modelId="{6A36F2BE-0D1F-476B-B33C-7F6898ECD802}">
      <dgm:prSet phldrT="[Texte]" custT="1"/>
      <dgm:spPr>
        <a:solidFill>
          <a:schemeClr val="tx2"/>
        </a:solidFill>
      </dgm:spPr>
      <dgm:t>
        <a:bodyPr vert="vert270"/>
        <a:lstStyle/>
        <a:p>
          <a:r>
            <a:rPr lang="fr-FR" sz="1600" dirty="0" smtClean="0"/>
            <a:t>Matériels &amp; Méthodes</a:t>
          </a:r>
        </a:p>
      </dgm:t>
    </dgm:pt>
    <dgm:pt modelId="{78537B19-2202-4945-A4B7-B7D93271136A}" type="parTrans" cxnId="{CEC6CF6B-8C1A-4304-95DD-DEE5ED519EBD}">
      <dgm:prSet/>
      <dgm:spPr/>
      <dgm:t>
        <a:bodyPr/>
        <a:lstStyle/>
        <a:p>
          <a:endParaRPr lang="fr-FR"/>
        </a:p>
      </dgm:t>
    </dgm:pt>
    <dgm:pt modelId="{2D7E21F6-883F-436D-B2D1-D5964AAAE6E9}" type="sibTrans" cxnId="{CEC6CF6B-8C1A-4304-95DD-DEE5ED519EBD}">
      <dgm:prSet/>
      <dgm:spPr/>
      <dgm:t>
        <a:bodyPr/>
        <a:lstStyle/>
        <a:p>
          <a:endParaRPr lang="fr-FR"/>
        </a:p>
      </dgm:t>
    </dgm:pt>
    <dgm:pt modelId="{28FD0249-EF7F-4128-9C1A-7EA594F4E93E}">
      <dgm:prSet phldrT="[Texte]" custT="1"/>
      <dgm:spPr>
        <a:solidFill>
          <a:schemeClr val="tx2"/>
        </a:solidFill>
      </dgm:spPr>
      <dgm:t>
        <a:bodyPr vert="vert270"/>
        <a:lstStyle/>
        <a:p>
          <a:r>
            <a:rPr lang="fr-FR" sz="1600" dirty="0" smtClean="0"/>
            <a:t>Résultats</a:t>
          </a:r>
          <a:endParaRPr lang="fr-FR" sz="1600" dirty="0"/>
        </a:p>
      </dgm:t>
    </dgm:pt>
    <dgm:pt modelId="{B8304774-A000-4031-89D4-9DA1FE5FCAA1}" type="parTrans" cxnId="{8B740B30-BD5C-4E6D-BAEA-BDC9D14E73E6}">
      <dgm:prSet/>
      <dgm:spPr/>
      <dgm:t>
        <a:bodyPr/>
        <a:lstStyle/>
        <a:p>
          <a:endParaRPr lang="fr-FR"/>
        </a:p>
      </dgm:t>
    </dgm:pt>
    <dgm:pt modelId="{6F326879-BF36-4634-A1B5-BFE0ACD9C68E}" type="sibTrans" cxnId="{8B740B30-BD5C-4E6D-BAEA-BDC9D14E73E6}">
      <dgm:prSet/>
      <dgm:spPr/>
      <dgm:t>
        <a:bodyPr/>
        <a:lstStyle/>
        <a:p>
          <a:endParaRPr lang="fr-FR"/>
        </a:p>
      </dgm:t>
    </dgm:pt>
    <dgm:pt modelId="{0957940E-905A-43E0-BDD3-E25F65436293}">
      <dgm:prSet custT="1"/>
      <dgm:spPr>
        <a:solidFill>
          <a:schemeClr val="accent6"/>
        </a:solidFill>
      </dgm:spPr>
      <dgm:t>
        <a:bodyPr vert="vert270"/>
        <a:lstStyle/>
        <a:p>
          <a:pPr>
            <a:lnSpc>
              <a:spcPct val="90000"/>
            </a:lnSpc>
            <a:spcAft>
              <a:spcPct val="35000"/>
            </a:spcAft>
          </a:pPr>
          <a:r>
            <a:rPr lang="fr-FR" sz="1600" dirty="0" smtClean="0"/>
            <a:t>Limites &amp; Perspectives</a:t>
          </a:r>
          <a:endParaRPr lang="fr-FR" sz="1600" dirty="0"/>
        </a:p>
      </dgm:t>
    </dgm:pt>
    <dgm:pt modelId="{33E98FF9-3B13-447C-ACD4-317886401142}" type="parTrans" cxnId="{80062717-1167-41F2-AE55-C5DA6D6B8D69}">
      <dgm:prSet/>
      <dgm:spPr/>
      <dgm:t>
        <a:bodyPr/>
        <a:lstStyle/>
        <a:p>
          <a:endParaRPr lang="fr-FR"/>
        </a:p>
      </dgm:t>
    </dgm:pt>
    <dgm:pt modelId="{A0B68DC9-5E58-4A7E-95E8-9275452D3681}" type="sibTrans" cxnId="{80062717-1167-41F2-AE55-C5DA6D6B8D69}">
      <dgm:prSet/>
      <dgm:spPr/>
      <dgm:t>
        <a:bodyPr/>
        <a:lstStyle/>
        <a:p>
          <a:endParaRPr lang="fr-FR"/>
        </a:p>
      </dgm:t>
    </dgm:pt>
    <dgm:pt modelId="{9F927459-3FB5-4330-9659-7DCF38912F81}" type="pres">
      <dgm:prSet presAssocID="{B2E0662F-1ADF-4039-A4FE-312AA75DE693}" presName="Name0" presStyleCnt="0">
        <dgm:presLayoutVars>
          <dgm:resizeHandles/>
        </dgm:presLayoutVars>
      </dgm:prSet>
      <dgm:spPr/>
      <dgm:t>
        <a:bodyPr/>
        <a:lstStyle/>
        <a:p>
          <a:endParaRPr lang="fr-FR"/>
        </a:p>
      </dgm:t>
    </dgm:pt>
    <dgm:pt modelId="{A44CC8EE-FBAB-49BD-9314-8041C592D308}" type="pres">
      <dgm:prSet presAssocID="{01A8CCA1-BEE4-483C-9630-92945378C24F}" presName="text" presStyleLbl="node1" presStyleIdx="0" presStyleCnt="4">
        <dgm:presLayoutVars>
          <dgm:bulletEnabled val="1"/>
        </dgm:presLayoutVars>
      </dgm:prSet>
      <dgm:spPr/>
      <dgm:t>
        <a:bodyPr/>
        <a:lstStyle/>
        <a:p>
          <a:endParaRPr lang="fr-FR"/>
        </a:p>
      </dgm:t>
    </dgm:pt>
    <dgm:pt modelId="{EA38F630-4C9C-4A13-82B4-0A11B88B00C5}" type="pres">
      <dgm:prSet presAssocID="{D5F856CE-128D-43E8-B219-CB8C23500313}" presName="space" presStyleCnt="0"/>
      <dgm:spPr/>
    </dgm:pt>
    <dgm:pt modelId="{C6BB754D-ED79-4FF7-A985-61AFC7CBF5B9}" type="pres">
      <dgm:prSet presAssocID="{6A36F2BE-0D1F-476B-B33C-7F6898ECD802}" presName="text" presStyleLbl="node1" presStyleIdx="1" presStyleCnt="4">
        <dgm:presLayoutVars>
          <dgm:bulletEnabled val="1"/>
        </dgm:presLayoutVars>
      </dgm:prSet>
      <dgm:spPr/>
      <dgm:t>
        <a:bodyPr/>
        <a:lstStyle/>
        <a:p>
          <a:endParaRPr lang="fr-FR"/>
        </a:p>
      </dgm:t>
    </dgm:pt>
    <dgm:pt modelId="{9715BE6A-34AC-4D6A-A907-1D94401C1779}" type="pres">
      <dgm:prSet presAssocID="{2D7E21F6-883F-436D-B2D1-D5964AAAE6E9}" presName="space" presStyleCnt="0"/>
      <dgm:spPr/>
    </dgm:pt>
    <dgm:pt modelId="{5CB6E340-0374-4E69-A3E9-76EEC9B13D34}" type="pres">
      <dgm:prSet presAssocID="{28FD0249-EF7F-4128-9C1A-7EA594F4E93E}" presName="text" presStyleLbl="node1" presStyleIdx="2" presStyleCnt="4">
        <dgm:presLayoutVars>
          <dgm:bulletEnabled val="1"/>
        </dgm:presLayoutVars>
      </dgm:prSet>
      <dgm:spPr/>
      <dgm:t>
        <a:bodyPr/>
        <a:lstStyle/>
        <a:p>
          <a:endParaRPr lang="fr-FR"/>
        </a:p>
      </dgm:t>
    </dgm:pt>
    <dgm:pt modelId="{1F9E5A0E-24A9-4427-B775-79AC0988CEDC}" type="pres">
      <dgm:prSet presAssocID="{6F326879-BF36-4634-A1B5-BFE0ACD9C68E}" presName="space" presStyleCnt="0"/>
      <dgm:spPr/>
    </dgm:pt>
    <dgm:pt modelId="{E86393C8-7E0A-4ED6-8C63-3B1F4A27B279}" type="pres">
      <dgm:prSet presAssocID="{0957940E-905A-43E0-BDD3-E25F65436293}" presName="text" presStyleLbl="node1" presStyleIdx="3" presStyleCnt="4">
        <dgm:presLayoutVars>
          <dgm:bulletEnabled val="1"/>
        </dgm:presLayoutVars>
      </dgm:prSet>
      <dgm:spPr/>
      <dgm:t>
        <a:bodyPr/>
        <a:lstStyle/>
        <a:p>
          <a:endParaRPr lang="fr-FR"/>
        </a:p>
      </dgm:t>
    </dgm:pt>
  </dgm:ptLst>
  <dgm:cxnLst>
    <dgm:cxn modelId="{1FA8E338-500D-B44D-AC34-764896039F82}" type="presOf" srcId="{6A36F2BE-0D1F-476B-B33C-7F6898ECD802}" destId="{C6BB754D-ED79-4FF7-A985-61AFC7CBF5B9}" srcOrd="0" destOrd="0" presId="urn:diagrams.loki3.com/VaryingWidthList+Icon"/>
    <dgm:cxn modelId="{93B4FC04-5BDF-8C40-90CD-361B52DBE806}" type="presOf" srcId="{01A8CCA1-BEE4-483C-9630-92945378C24F}" destId="{A44CC8EE-FBAB-49BD-9314-8041C592D308}" srcOrd="0" destOrd="0" presId="urn:diagrams.loki3.com/VaryingWidthList+Icon"/>
    <dgm:cxn modelId="{80062717-1167-41F2-AE55-C5DA6D6B8D69}" srcId="{B2E0662F-1ADF-4039-A4FE-312AA75DE693}" destId="{0957940E-905A-43E0-BDD3-E25F65436293}" srcOrd="3" destOrd="0" parTransId="{33E98FF9-3B13-447C-ACD4-317886401142}" sibTransId="{A0B68DC9-5E58-4A7E-95E8-9275452D3681}"/>
    <dgm:cxn modelId="{8B740B30-BD5C-4E6D-BAEA-BDC9D14E73E6}" srcId="{B2E0662F-1ADF-4039-A4FE-312AA75DE693}" destId="{28FD0249-EF7F-4128-9C1A-7EA594F4E93E}" srcOrd="2" destOrd="0" parTransId="{B8304774-A000-4031-89D4-9DA1FE5FCAA1}" sibTransId="{6F326879-BF36-4634-A1B5-BFE0ACD9C68E}"/>
    <dgm:cxn modelId="{111FD0B1-8253-FD4B-88FE-E89735409462}" type="presOf" srcId="{28FD0249-EF7F-4128-9C1A-7EA594F4E93E}" destId="{5CB6E340-0374-4E69-A3E9-76EEC9B13D34}" srcOrd="0" destOrd="0" presId="urn:diagrams.loki3.com/VaryingWidthList+Icon"/>
    <dgm:cxn modelId="{D0CD9233-8DF1-814F-856C-12DC7F55AD75}" type="presOf" srcId="{B2E0662F-1ADF-4039-A4FE-312AA75DE693}" destId="{9F927459-3FB5-4330-9659-7DCF38912F81}" srcOrd="0" destOrd="0" presId="urn:diagrams.loki3.com/VaryingWidthList+Icon"/>
    <dgm:cxn modelId="{CEC6CF6B-8C1A-4304-95DD-DEE5ED519EBD}" srcId="{B2E0662F-1ADF-4039-A4FE-312AA75DE693}" destId="{6A36F2BE-0D1F-476B-B33C-7F6898ECD802}" srcOrd="1" destOrd="0" parTransId="{78537B19-2202-4945-A4B7-B7D93271136A}" sibTransId="{2D7E21F6-883F-436D-B2D1-D5964AAAE6E9}"/>
    <dgm:cxn modelId="{27CCD056-D7A4-4440-AF70-EF68553257F4}" srcId="{B2E0662F-1ADF-4039-A4FE-312AA75DE693}" destId="{01A8CCA1-BEE4-483C-9630-92945378C24F}" srcOrd="0" destOrd="0" parTransId="{E4159B62-6B99-4E84-8D08-085832524B04}" sibTransId="{D5F856CE-128D-43E8-B219-CB8C23500313}"/>
    <dgm:cxn modelId="{7009C4A7-9C84-F94B-9CF0-2684779305A4}" type="presOf" srcId="{0957940E-905A-43E0-BDD3-E25F65436293}" destId="{E86393C8-7E0A-4ED6-8C63-3B1F4A27B279}" srcOrd="0" destOrd="0" presId="urn:diagrams.loki3.com/VaryingWidthList+Icon"/>
    <dgm:cxn modelId="{DC984E79-D990-0D41-AA7E-4C397BEBADF4}" type="presParOf" srcId="{9F927459-3FB5-4330-9659-7DCF38912F81}" destId="{A44CC8EE-FBAB-49BD-9314-8041C592D308}" srcOrd="0" destOrd="0" presId="urn:diagrams.loki3.com/VaryingWidthList+Icon"/>
    <dgm:cxn modelId="{C76972F2-773B-C544-B952-D8F09F25EB10}" type="presParOf" srcId="{9F927459-3FB5-4330-9659-7DCF38912F81}" destId="{EA38F630-4C9C-4A13-82B4-0A11B88B00C5}" srcOrd="1" destOrd="0" presId="urn:diagrams.loki3.com/VaryingWidthList+Icon"/>
    <dgm:cxn modelId="{52D4FC77-B4F6-0F4E-87EB-A01C5CC6CC3D}" type="presParOf" srcId="{9F927459-3FB5-4330-9659-7DCF38912F81}" destId="{C6BB754D-ED79-4FF7-A985-61AFC7CBF5B9}" srcOrd="2" destOrd="0" presId="urn:diagrams.loki3.com/VaryingWidthList+Icon"/>
    <dgm:cxn modelId="{BB5BA1AE-B7E0-2349-ADE3-D0B58B68510D}" type="presParOf" srcId="{9F927459-3FB5-4330-9659-7DCF38912F81}" destId="{9715BE6A-34AC-4D6A-A907-1D94401C1779}" srcOrd="3" destOrd="0" presId="urn:diagrams.loki3.com/VaryingWidthList+Icon"/>
    <dgm:cxn modelId="{DEC367B8-3B84-8B48-B3CD-3AE002DB5235}" type="presParOf" srcId="{9F927459-3FB5-4330-9659-7DCF38912F81}" destId="{5CB6E340-0374-4E69-A3E9-76EEC9B13D34}" srcOrd="4" destOrd="0" presId="urn:diagrams.loki3.com/VaryingWidthList+Icon"/>
    <dgm:cxn modelId="{2820EAA6-DCFA-8D4E-8D26-6479B2DED28C}" type="presParOf" srcId="{9F927459-3FB5-4330-9659-7DCF38912F81}" destId="{1F9E5A0E-24A9-4427-B775-79AC0988CEDC}" srcOrd="5" destOrd="0" presId="urn:diagrams.loki3.com/VaryingWidthList+Icon"/>
    <dgm:cxn modelId="{2D96C22A-E8E4-3A40-9A8F-F267EA8C9DC6}" type="presParOf" srcId="{9F927459-3FB5-4330-9659-7DCF38912F81}" destId="{E86393C8-7E0A-4ED6-8C63-3B1F4A27B279}" srcOrd="6" destOrd="0" presId="urn:diagrams.loki3.com/VaryingWidthList+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6F5B50-31E3-F249-A9DC-C204C9303847}"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fr-FR"/>
        </a:p>
      </dgm:t>
    </dgm:pt>
    <dgm:pt modelId="{1CA99861-A3A0-2B42-872B-3143951C48A2}">
      <dgm:prSet phldrT="[Texte]"/>
      <dgm:spPr/>
      <dgm:t>
        <a:bodyPr/>
        <a:lstStyle/>
        <a:p>
          <a:r>
            <a:rPr lang="fr-FR" dirty="0" smtClean="0"/>
            <a:t>Demande dépôt (Cadre)</a:t>
          </a:r>
          <a:endParaRPr lang="fr-FR" dirty="0"/>
        </a:p>
      </dgm:t>
    </dgm:pt>
    <dgm:pt modelId="{4D7F8036-BF0C-2F41-B5D7-F4289F1C2BF1}" type="parTrans" cxnId="{21D8E6C7-2FA1-6040-9AC3-3DD1C2840A09}">
      <dgm:prSet/>
      <dgm:spPr/>
      <dgm:t>
        <a:bodyPr/>
        <a:lstStyle/>
        <a:p>
          <a:endParaRPr lang="fr-FR"/>
        </a:p>
      </dgm:t>
    </dgm:pt>
    <dgm:pt modelId="{4A27B7B6-5BFF-E641-858F-C76D351F62CA}" type="sibTrans" cxnId="{21D8E6C7-2FA1-6040-9AC3-3DD1C2840A09}">
      <dgm:prSet/>
      <dgm:spPr/>
      <dgm:t>
        <a:bodyPr/>
        <a:lstStyle/>
        <a:p>
          <a:endParaRPr lang="fr-FR"/>
        </a:p>
      </dgm:t>
    </dgm:pt>
    <dgm:pt modelId="{BFDFE199-B784-1F44-8096-AD78708D5E3E}">
      <dgm:prSet phldrT="[Texte]"/>
      <dgm:spPr/>
      <dgm:t>
        <a:bodyPr/>
        <a:lstStyle/>
        <a:p>
          <a:r>
            <a:rPr lang="fr-FR" dirty="0" smtClean="0"/>
            <a:t>Détails techniques/coûts</a:t>
          </a:r>
          <a:endParaRPr lang="fr-FR" dirty="0"/>
        </a:p>
      </dgm:t>
    </dgm:pt>
    <dgm:pt modelId="{69732770-AA79-0444-B3F2-9C822FEA14CB}" type="parTrans" cxnId="{9DE383EC-2D94-A54B-A73A-A489DECBF8AF}">
      <dgm:prSet/>
      <dgm:spPr/>
      <dgm:t>
        <a:bodyPr/>
        <a:lstStyle/>
        <a:p>
          <a:endParaRPr lang="fr-FR"/>
        </a:p>
      </dgm:t>
    </dgm:pt>
    <dgm:pt modelId="{C1617776-2954-4B4F-B449-B86D0C0F25AF}" type="sibTrans" cxnId="{9DE383EC-2D94-A54B-A73A-A489DECBF8AF}">
      <dgm:prSet/>
      <dgm:spPr/>
      <dgm:t>
        <a:bodyPr/>
        <a:lstStyle/>
        <a:p>
          <a:endParaRPr lang="fr-FR"/>
        </a:p>
      </dgm:t>
    </dgm:pt>
    <dgm:pt modelId="{FFB8E852-1DDF-684A-8C59-2292E0E08A85}">
      <dgm:prSet phldrT="[Texte]"/>
      <dgm:spPr/>
      <dgm:t>
        <a:bodyPr/>
        <a:lstStyle/>
        <a:p>
          <a:r>
            <a:rPr lang="fr-FR" dirty="0" smtClean="0"/>
            <a:t>Marquage CE</a:t>
          </a:r>
          <a:endParaRPr lang="fr-FR" dirty="0"/>
        </a:p>
      </dgm:t>
    </dgm:pt>
    <dgm:pt modelId="{DB5D74BE-031C-4744-847E-C557AD0E9BF7}" type="parTrans" cxnId="{E0EEF804-9514-1841-BB3A-B3FD9952C4A2}">
      <dgm:prSet/>
      <dgm:spPr/>
      <dgm:t>
        <a:bodyPr/>
        <a:lstStyle/>
        <a:p>
          <a:endParaRPr lang="fr-FR"/>
        </a:p>
      </dgm:t>
    </dgm:pt>
    <dgm:pt modelId="{612844E5-A31E-A84B-9165-2B740C4B10A4}" type="sibTrans" cxnId="{E0EEF804-9514-1841-BB3A-B3FD9952C4A2}">
      <dgm:prSet/>
      <dgm:spPr/>
      <dgm:t>
        <a:bodyPr/>
        <a:lstStyle/>
        <a:p>
          <a:endParaRPr lang="fr-FR"/>
        </a:p>
      </dgm:t>
    </dgm:pt>
    <dgm:pt modelId="{229596F9-248E-DC48-A4A9-1425D4055640}">
      <dgm:prSet phldrT="[Texte]"/>
      <dgm:spPr/>
      <dgm:t>
        <a:bodyPr/>
        <a:lstStyle/>
        <a:p>
          <a:r>
            <a:rPr lang="fr-FR" dirty="0" smtClean="0"/>
            <a:t>Argumentation demande (</a:t>
          </a:r>
          <a:r>
            <a:rPr lang="fr-FR" dirty="0" err="1" smtClean="0"/>
            <a:t>chir</a:t>
          </a:r>
          <a:r>
            <a:rPr lang="fr-FR" dirty="0" smtClean="0"/>
            <a:t>)</a:t>
          </a:r>
          <a:endParaRPr lang="fr-FR" dirty="0"/>
        </a:p>
      </dgm:t>
    </dgm:pt>
    <dgm:pt modelId="{19889DCA-D4D0-A54C-B5F5-91414CB8CB96}" type="parTrans" cxnId="{CD5C7018-ED00-824C-AA41-2A7B1EC7F27E}">
      <dgm:prSet/>
      <dgm:spPr/>
      <dgm:t>
        <a:bodyPr/>
        <a:lstStyle/>
        <a:p>
          <a:endParaRPr lang="fr-FR"/>
        </a:p>
      </dgm:t>
    </dgm:pt>
    <dgm:pt modelId="{C9721B0C-B28B-E54F-A169-B1C75A24C5FB}" type="sibTrans" cxnId="{CD5C7018-ED00-824C-AA41-2A7B1EC7F27E}">
      <dgm:prSet/>
      <dgm:spPr/>
      <dgm:t>
        <a:bodyPr/>
        <a:lstStyle/>
        <a:p>
          <a:endParaRPr lang="fr-FR"/>
        </a:p>
      </dgm:t>
    </dgm:pt>
    <dgm:pt modelId="{A9267F9E-7F99-A948-BD0D-1B982660882D}">
      <dgm:prSet phldrT="[Texte]"/>
      <dgm:spPr/>
      <dgm:t>
        <a:bodyPr/>
        <a:lstStyle/>
        <a:p>
          <a:r>
            <a:rPr lang="fr-FR" dirty="0" smtClean="0"/>
            <a:t>Code article</a:t>
          </a:r>
          <a:endParaRPr lang="fr-FR" dirty="0"/>
        </a:p>
      </dgm:t>
    </dgm:pt>
    <dgm:pt modelId="{C981D8A9-F7AB-6D4E-A017-AE923B14FE72}" type="parTrans" cxnId="{3E298E42-F84E-4C4B-AFE1-7D339E018BC1}">
      <dgm:prSet/>
      <dgm:spPr/>
      <dgm:t>
        <a:bodyPr/>
        <a:lstStyle/>
        <a:p>
          <a:endParaRPr lang="fr-FR"/>
        </a:p>
      </dgm:t>
    </dgm:pt>
    <dgm:pt modelId="{AC97DA95-07F2-3A49-AEE8-3B08D74C00A0}" type="sibTrans" cxnId="{3E298E42-F84E-4C4B-AFE1-7D339E018BC1}">
      <dgm:prSet/>
      <dgm:spPr/>
      <dgm:t>
        <a:bodyPr/>
        <a:lstStyle/>
        <a:p>
          <a:endParaRPr lang="fr-FR"/>
        </a:p>
      </dgm:t>
    </dgm:pt>
    <dgm:pt modelId="{1476E023-3924-344E-8EFE-DBED5B486C2F}">
      <dgm:prSet phldrT="[Texte]"/>
      <dgm:spPr/>
      <dgm:t>
        <a:bodyPr/>
        <a:lstStyle/>
        <a:p>
          <a:r>
            <a:rPr lang="fr-FR" dirty="0" smtClean="0"/>
            <a:t>références</a:t>
          </a:r>
          <a:endParaRPr lang="fr-FR" dirty="0"/>
        </a:p>
      </dgm:t>
    </dgm:pt>
    <dgm:pt modelId="{DC9FB123-7F87-EA42-ADDB-B25C8F29998D}" type="parTrans" cxnId="{94F2D2FA-2A78-6942-AC61-1865B93353F9}">
      <dgm:prSet/>
      <dgm:spPr/>
      <dgm:t>
        <a:bodyPr/>
        <a:lstStyle/>
        <a:p>
          <a:endParaRPr lang="fr-FR"/>
        </a:p>
      </dgm:t>
    </dgm:pt>
    <dgm:pt modelId="{829E2ED4-8E36-654D-B811-D6F578C18CEE}" type="sibTrans" cxnId="{94F2D2FA-2A78-6942-AC61-1865B93353F9}">
      <dgm:prSet/>
      <dgm:spPr/>
      <dgm:t>
        <a:bodyPr/>
        <a:lstStyle/>
        <a:p>
          <a:endParaRPr lang="fr-FR"/>
        </a:p>
      </dgm:t>
    </dgm:pt>
    <dgm:pt modelId="{0306CD0C-C01C-C149-9C1E-8233903EB7AF}">
      <dgm:prSet phldrT="[Texte]"/>
      <dgm:spPr/>
      <dgm:t>
        <a:bodyPr/>
        <a:lstStyle/>
        <a:p>
          <a:r>
            <a:rPr lang="fr-FR" dirty="0" smtClean="0"/>
            <a:t>Transmission info à </a:t>
          </a:r>
          <a:r>
            <a:rPr lang="fr-FR" dirty="0" err="1" smtClean="0"/>
            <a:t>Pharm</a:t>
          </a:r>
          <a:endParaRPr lang="fr-FR" dirty="0"/>
        </a:p>
      </dgm:t>
    </dgm:pt>
    <dgm:pt modelId="{48E686A8-B3EE-0545-839F-54096031DEA7}" type="parTrans" cxnId="{27EDE6FA-98A3-F04C-9AE0-E38CDC1E7FB9}">
      <dgm:prSet/>
      <dgm:spPr/>
      <dgm:t>
        <a:bodyPr/>
        <a:lstStyle/>
        <a:p>
          <a:endParaRPr lang="fr-FR"/>
        </a:p>
      </dgm:t>
    </dgm:pt>
    <dgm:pt modelId="{43B3DA73-C9D0-AB40-97B6-E6168CBEE750}" type="sibTrans" cxnId="{27EDE6FA-98A3-F04C-9AE0-E38CDC1E7FB9}">
      <dgm:prSet/>
      <dgm:spPr/>
      <dgm:t>
        <a:bodyPr/>
        <a:lstStyle/>
        <a:p>
          <a:endParaRPr lang="fr-FR"/>
        </a:p>
      </dgm:t>
    </dgm:pt>
    <dgm:pt modelId="{7D15CCA0-E909-2D45-AEA6-C77E70628971}">
      <dgm:prSet phldrT="[Texte]"/>
      <dgm:spPr/>
      <dgm:t>
        <a:bodyPr/>
        <a:lstStyle/>
        <a:p>
          <a:r>
            <a:rPr lang="fr-FR" dirty="0" smtClean="0"/>
            <a:t>Validation </a:t>
          </a:r>
          <a:r>
            <a:rPr lang="fr-FR" dirty="0" err="1" smtClean="0"/>
            <a:t>Pharm</a:t>
          </a:r>
          <a:endParaRPr lang="fr-FR" dirty="0"/>
        </a:p>
      </dgm:t>
    </dgm:pt>
    <dgm:pt modelId="{C49CF174-ACE9-494C-8A83-C1D450866BC5}" type="parTrans" cxnId="{35A48068-6A1D-C048-ABB7-F9BB1B7A6FF6}">
      <dgm:prSet/>
      <dgm:spPr/>
      <dgm:t>
        <a:bodyPr/>
        <a:lstStyle/>
        <a:p>
          <a:endParaRPr lang="fr-FR"/>
        </a:p>
      </dgm:t>
    </dgm:pt>
    <dgm:pt modelId="{594435F6-3872-C041-A914-0ADB1DB0E737}" type="sibTrans" cxnId="{35A48068-6A1D-C048-ABB7-F9BB1B7A6FF6}">
      <dgm:prSet/>
      <dgm:spPr/>
      <dgm:t>
        <a:bodyPr/>
        <a:lstStyle/>
        <a:p>
          <a:endParaRPr lang="fr-FR"/>
        </a:p>
      </dgm:t>
    </dgm:pt>
    <dgm:pt modelId="{E9C50661-25B0-DE4F-A327-0EA129CB551F}">
      <dgm:prSet phldrT="[Texte]"/>
      <dgm:spPr/>
      <dgm:t>
        <a:bodyPr/>
        <a:lstStyle/>
        <a:p>
          <a:r>
            <a:rPr lang="fr-FR" dirty="0" smtClean="0"/>
            <a:t>Transmission Economat</a:t>
          </a:r>
          <a:endParaRPr lang="fr-FR" dirty="0"/>
        </a:p>
      </dgm:t>
    </dgm:pt>
    <dgm:pt modelId="{88582A22-2B5B-E841-B4BF-EB15306CDD4F}" type="parTrans" cxnId="{10BBBEDE-263F-0844-A7E0-EA93908D384E}">
      <dgm:prSet/>
      <dgm:spPr/>
      <dgm:t>
        <a:bodyPr/>
        <a:lstStyle/>
        <a:p>
          <a:endParaRPr lang="fr-FR"/>
        </a:p>
      </dgm:t>
    </dgm:pt>
    <dgm:pt modelId="{9B2DBE61-447F-044D-A1FA-C7399C44A1B3}" type="sibTrans" cxnId="{10BBBEDE-263F-0844-A7E0-EA93908D384E}">
      <dgm:prSet/>
      <dgm:spPr/>
      <dgm:t>
        <a:bodyPr/>
        <a:lstStyle/>
        <a:p>
          <a:endParaRPr lang="fr-FR"/>
        </a:p>
      </dgm:t>
    </dgm:pt>
    <dgm:pt modelId="{1A64DD06-DEC8-2846-9B50-F1C29F142912}" type="pres">
      <dgm:prSet presAssocID="{0E6F5B50-31E3-F249-A9DC-C204C9303847}" presName="Name0" presStyleCnt="0">
        <dgm:presLayoutVars>
          <dgm:chPref val="3"/>
          <dgm:dir/>
          <dgm:animLvl val="lvl"/>
          <dgm:resizeHandles/>
        </dgm:presLayoutVars>
      </dgm:prSet>
      <dgm:spPr/>
      <dgm:t>
        <a:bodyPr/>
        <a:lstStyle/>
        <a:p>
          <a:endParaRPr lang="fr-FR"/>
        </a:p>
      </dgm:t>
    </dgm:pt>
    <dgm:pt modelId="{F09D60CB-ECC8-6941-936C-6EE3A8D94C2C}" type="pres">
      <dgm:prSet presAssocID="{1CA99861-A3A0-2B42-872B-3143951C48A2}" presName="horFlow" presStyleCnt="0"/>
      <dgm:spPr/>
    </dgm:pt>
    <dgm:pt modelId="{4633E952-0F05-FE4E-B78F-B07B4C09BA5E}" type="pres">
      <dgm:prSet presAssocID="{1CA99861-A3A0-2B42-872B-3143951C48A2}" presName="bigChev" presStyleLbl="node1" presStyleIdx="0" presStyleCnt="6"/>
      <dgm:spPr/>
      <dgm:t>
        <a:bodyPr/>
        <a:lstStyle/>
        <a:p>
          <a:endParaRPr lang="fr-FR"/>
        </a:p>
      </dgm:t>
    </dgm:pt>
    <dgm:pt modelId="{951F0DE0-65F0-374D-A5D2-7A09F6D7B347}" type="pres">
      <dgm:prSet presAssocID="{DC9FB123-7F87-EA42-ADDB-B25C8F29998D}" presName="parTrans" presStyleCnt="0"/>
      <dgm:spPr/>
    </dgm:pt>
    <dgm:pt modelId="{55FFEF2E-DC48-9448-BA4B-D0E9B4B28BF4}" type="pres">
      <dgm:prSet presAssocID="{1476E023-3924-344E-8EFE-DBED5B486C2F}" presName="node" presStyleLbl="alignAccFollowNode1" presStyleIdx="0" presStyleCnt="3">
        <dgm:presLayoutVars>
          <dgm:bulletEnabled val="1"/>
        </dgm:presLayoutVars>
      </dgm:prSet>
      <dgm:spPr/>
      <dgm:t>
        <a:bodyPr/>
        <a:lstStyle/>
        <a:p>
          <a:endParaRPr lang="fr-FR"/>
        </a:p>
      </dgm:t>
    </dgm:pt>
    <dgm:pt modelId="{32E0E3AD-C45A-B14C-B2F4-50EB3CD703D7}" type="pres">
      <dgm:prSet presAssocID="{829E2ED4-8E36-654D-B811-D6F578C18CEE}" presName="sibTrans" presStyleCnt="0"/>
      <dgm:spPr/>
    </dgm:pt>
    <dgm:pt modelId="{EE4E9B50-B87F-9949-B524-35318AA1BB39}" type="pres">
      <dgm:prSet presAssocID="{BFDFE199-B784-1F44-8096-AD78708D5E3E}" presName="node" presStyleLbl="alignAccFollowNode1" presStyleIdx="1" presStyleCnt="3">
        <dgm:presLayoutVars>
          <dgm:bulletEnabled val="1"/>
        </dgm:presLayoutVars>
      </dgm:prSet>
      <dgm:spPr/>
      <dgm:t>
        <a:bodyPr/>
        <a:lstStyle/>
        <a:p>
          <a:endParaRPr lang="fr-FR"/>
        </a:p>
      </dgm:t>
    </dgm:pt>
    <dgm:pt modelId="{0B632B72-F103-7648-BB6E-A11C02C7DF79}" type="pres">
      <dgm:prSet presAssocID="{C1617776-2954-4B4F-B449-B86D0C0F25AF}" presName="sibTrans" presStyleCnt="0"/>
      <dgm:spPr/>
    </dgm:pt>
    <dgm:pt modelId="{8919EF05-69A8-FF43-813C-BD894B842233}" type="pres">
      <dgm:prSet presAssocID="{FFB8E852-1DDF-684A-8C59-2292E0E08A85}" presName="node" presStyleLbl="alignAccFollowNode1" presStyleIdx="2" presStyleCnt="3">
        <dgm:presLayoutVars>
          <dgm:bulletEnabled val="1"/>
        </dgm:presLayoutVars>
      </dgm:prSet>
      <dgm:spPr/>
      <dgm:t>
        <a:bodyPr/>
        <a:lstStyle/>
        <a:p>
          <a:endParaRPr lang="fr-FR"/>
        </a:p>
      </dgm:t>
    </dgm:pt>
    <dgm:pt modelId="{63CEB581-6205-F746-909F-020FA88BB389}" type="pres">
      <dgm:prSet presAssocID="{1CA99861-A3A0-2B42-872B-3143951C48A2}" presName="vSp" presStyleCnt="0"/>
      <dgm:spPr/>
    </dgm:pt>
    <dgm:pt modelId="{70DEF15A-350C-4243-B9E8-EFECEB438EEB}" type="pres">
      <dgm:prSet presAssocID="{229596F9-248E-DC48-A4A9-1425D4055640}" presName="horFlow" presStyleCnt="0"/>
      <dgm:spPr/>
    </dgm:pt>
    <dgm:pt modelId="{22B21E97-427E-674A-88E8-E4F8D3F4CC8D}" type="pres">
      <dgm:prSet presAssocID="{229596F9-248E-DC48-A4A9-1425D4055640}" presName="bigChev" presStyleLbl="node1" presStyleIdx="1" presStyleCnt="6"/>
      <dgm:spPr/>
      <dgm:t>
        <a:bodyPr/>
        <a:lstStyle/>
        <a:p>
          <a:endParaRPr lang="fr-FR"/>
        </a:p>
      </dgm:t>
    </dgm:pt>
    <dgm:pt modelId="{446D3451-411E-1D46-8D6E-F38FE533A862}" type="pres">
      <dgm:prSet presAssocID="{229596F9-248E-DC48-A4A9-1425D4055640}" presName="vSp" presStyleCnt="0"/>
      <dgm:spPr/>
    </dgm:pt>
    <dgm:pt modelId="{D8127170-8121-8348-8875-1031DE1AA7EF}" type="pres">
      <dgm:prSet presAssocID="{0306CD0C-C01C-C149-9C1E-8233903EB7AF}" presName="horFlow" presStyleCnt="0"/>
      <dgm:spPr/>
    </dgm:pt>
    <dgm:pt modelId="{0FFF70F7-2E1C-9247-BB03-0F4B151BC638}" type="pres">
      <dgm:prSet presAssocID="{0306CD0C-C01C-C149-9C1E-8233903EB7AF}" presName="bigChev" presStyleLbl="node1" presStyleIdx="2" presStyleCnt="6"/>
      <dgm:spPr/>
      <dgm:t>
        <a:bodyPr/>
        <a:lstStyle/>
        <a:p>
          <a:endParaRPr lang="fr-FR"/>
        </a:p>
      </dgm:t>
    </dgm:pt>
    <dgm:pt modelId="{C4897FF4-E181-8E49-95D2-8D01B2C35E50}" type="pres">
      <dgm:prSet presAssocID="{0306CD0C-C01C-C149-9C1E-8233903EB7AF}" presName="vSp" presStyleCnt="0"/>
      <dgm:spPr/>
    </dgm:pt>
    <dgm:pt modelId="{F0F8EE76-88A2-694E-8FF5-F5D6DDAE0352}" type="pres">
      <dgm:prSet presAssocID="{7D15CCA0-E909-2D45-AEA6-C77E70628971}" presName="horFlow" presStyleCnt="0"/>
      <dgm:spPr/>
    </dgm:pt>
    <dgm:pt modelId="{433F8C09-6526-A444-A720-FC2D95FD379A}" type="pres">
      <dgm:prSet presAssocID="{7D15CCA0-E909-2D45-AEA6-C77E70628971}" presName="bigChev" presStyleLbl="node1" presStyleIdx="3" presStyleCnt="6"/>
      <dgm:spPr/>
      <dgm:t>
        <a:bodyPr/>
        <a:lstStyle/>
        <a:p>
          <a:endParaRPr lang="fr-FR"/>
        </a:p>
      </dgm:t>
    </dgm:pt>
    <dgm:pt modelId="{2D8B4956-F88C-504D-AE4A-32EC39019D4D}" type="pres">
      <dgm:prSet presAssocID="{7D15CCA0-E909-2D45-AEA6-C77E70628971}" presName="vSp" presStyleCnt="0"/>
      <dgm:spPr/>
    </dgm:pt>
    <dgm:pt modelId="{BC9F5561-5E93-AC42-BD56-15E3266B269A}" type="pres">
      <dgm:prSet presAssocID="{E9C50661-25B0-DE4F-A327-0EA129CB551F}" presName="horFlow" presStyleCnt="0"/>
      <dgm:spPr/>
    </dgm:pt>
    <dgm:pt modelId="{374BCB16-00CE-6648-AA3A-124085FF5569}" type="pres">
      <dgm:prSet presAssocID="{E9C50661-25B0-DE4F-A327-0EA129CB551F}" presName="bigChev" presStyleLbl="node1" presStyleIdx="4" presStyleCnt="6"/>
      <dgm:spPr/>
      <dgm:t>
        <a:bodyPr/>
        <a:lstStyle/>
        <a:p>
          <a:endParaRPr lang="fr-FR"/>
        </a:p>
      </dgm:t>
    </dgm:pt>
    <dgm:pt modelId="{461FDF9B-965B-0540-ACA6-522B6446EC5C}" type="pres">
      <dgm:prSet presAssocID="{E9C50661-25B0-DE4F-A327-0EA129CB551F}" presName="vSp" presStyleCnt="0"/>
      <dgm:spPr/>
    </dgm:pt>
    <dgm:pt modelId="{F242854C-7C93-C84B-BB53-ABD0AC406E10}" type="pres">
      <dgm:prSet presAssocID="{A9267F9E-7F99-A948-BD0D-1B982660882D}" presName="horFlow" presStyleCnt="0"/>
      <dgm:spPr/>
    </dgm:pt>
    <dgm:pt modelId="{B23B363A-8541-B445-80F7-6296FAFE89BD}" type="pres">
      <dgm:prSet presAssocID="{A9267F9E-7F99-A948-BD0D-1B982660882D}" presName="bigChev" presStyleLbl="node1" presStyleIdx="5" presStyleCnt="6"/>
      <dgm:spPr/>
      <dgm:t>
        <a:bodyPr/>
        <a:lstStyle/>
        <a:p>
          <a:endParaRPr lang="fr-FR"/>
        </a:p>
      </dgm:t>
    </dgm:pt>
  </dgm:ptLst>
  <dgm:cxnLst>
    <dgm:cxn modelId="{E0EEF804-9514-1841-BB3A-B3FD9952C4A2}" srcId="{1CA99861-A3A0-2B42-872B-3143951C48A2}" destId="{FFB8E852-1DDF-684A-8C59-2292E0E08A85}" srcOrd="2" destOrd="0" parTransId="{DB5D74BE-031C-4744-847E-C557AD0E9BF7}" sibTransId="{612844E5-A31E-A84B-9165-2B740C4B10A4}"/>
    <dgm:cxn modelId="{94F2D2FA-2A78-6942-AC61-1865B93353F9}" srcId="{1CA99861-A3A0-2B42-872B-3143951C48A2}" destId="{1476E023-3924-344E-8EFE-DBED5B486C2F}" srcOrd="0" destOrd="0" parTransId="{DC9FB123-7F87-EA42-ADDB-B25C8F29998D}" sibTransId="{829E2ED4-8E36-654D-B811-D6F578C18CEE}"/>
    <dgm:cxn modelId="{3997BA0E-F438-6546-B9A2-4A3C63A1EE33}" type="presOf" srcId="{7D15CCA0-E909-2D45-AEA6-C77E70628971}" destId="{433F8C09-6526-A444-A720-FC2D95FD379A}" srcOrd="0" destOrd="0" presId="urn:microsoft.com/office/officeart/2005/8/layout/lProcess3"/>
    <dgm:cxn modelId="{3E298E42-F84E-4C4B-AFE1-7D339E018BC1}" srcId="{0E6F5B50-31E3-F249-A9DC-C204C9303847}" destId="{A9267F9E-7F99-A948-BD0D-1B982660882D}" srcOrd="5" destOrd="0" parTransId="{C981D8A9-F7AB-6D4E-A017-AE923B14FE72}" sibTransId="{AC97DA95-07F2-3A49-AEE8-3B08D74C00A0}"/>
    <dgm:cxn modelId="{B4C12C4E-78E6-B645-BCB1-0EB70D9EFE94}" type="presOf" srcId="{1476E023-3924-344E-8EFE-DBED5B486C2F}" destId="{55FFEF2E-DC48-9448-BA4B-D0E9B4B28BF4}" srcOrd="0" destOrd="0" presId="urn:microsoft.com/office/officeart/2005/8/layout/lProcess3"/>
    <dgm:cxn modelId="{D3A83086-A460-7B47-AA07-5E0A91CFD735}" type="presOf" srcId="{1CA99861-A3A0-2B42-872B-3143951C48A2}" destId="{4633E952-0F05-FE4E-B78F-B07B4C09BA5E}" srcOrd="0" destOrd="0" presId="urn:microsoft.com/office/officeart/2005/8/layout/lProcess3"/>
    <dgm:cxn modelId="{20603097-EF24-AB4A-BF86-39F3E3FAE2B3}" type="presOf" srcId="{0306CD0C-C01C-C149-9C1E-8233903EB7AF}" destId="{0FFF70F7-2E1C-9247-BB03-0F4B151BC638}" srcOrd="0" destOrd="0" presId="urn:microsoft.com/office/officeart/2005/8/layout/lProcess3"/>
    <dgm:cxn modelId="{9DE383EC-2D94-A54B-A73A-A489DECBF8AF}" srcId="{1CA99861-A3A0-2B42-872B-3143951C48A2}" destId="{BFDFE199-B784-1F44-8096-AD78708D5E3E}" srcOrd="1" destOrd="0" parTransId="{69732770-AA79-0444-B3F2-9C822FEA14CB}" sibTransId="{C1617776-2954-4B4F-B449-B86D0C0F25AF}"/>
    <dgm:cxn modelId="{BED11E1C-ED78-BD4B-8E23-A2348F39B2B9}" type="presOf" srcId="{A9267F9E-7F99-A948-BD0D-1B982660882D}" destId="{B23B363A-8541-B445-80F7-6296FAFE89BD}" srcOrd="0" destOrd="0" presId="urn:microsoft.com/office/officeart/2005/8/layout/lProcess3"/>
    <dgm:cxn modelId="{CF11B070-F994-B24D-B945-B1527BFB004D}" type="presOf" srcId="{BFDFE199-B784-1F44-8096-AD78708D5E3E}" destId="{EE4E9B50-B87F-9949-B524-35318AA1BB39}" srcOrd="0" destOrd="0" presId="urn:microsoft.com/office/officeart/2005/8/layout/lProcess3"/>
    <dgm:cxn modelId="{2F72D84C-1BD8-8349-A9B1-71A80C3158FB}" type="presOf" srcId="{0E6F5B50-31E3-F249-A9DC-C204C9303847}" destId="{1A64DD06-DEC8-2846-9B50-F1C29F142912}" srcOrd="0" destOrd="0" presId="urn:microsoft.com/office/officeart/2005/8/layout/lProcess3"/>
    <dgm:cxn modelId="{A4879497-62C4-F94A-8E22-FBF0D393B091}" type="presOf" srcId="{FFB8E852-1DDF-684A-8C59-2292E0E08A85}" destId="{8919EF05-69A8-FF43-813C-BD894B842233}" srcOrd="0" destOrd="0" presId="urn:microsoft.com/office/officeart/2005/8/layout/lProcess3"/>
    <dgm:cxn modelId="{303938A9-8141-2748-9614-0385515B07F1}" type="presOf" srcId="{229596F9-248E-DC48-A4A9-1425D4055640}" destId="{22B21E97-427E-674A-88E8-E4F8D3F4CC8D}" srcOrd="0" destOrd="0" presId="urn:microsoft.com/office/officeart/2005/8/layout/lProcess3"/>
    <dgm:cxn modelId="{10BBBEDE-263F-0844-A7E0-EA93908D384E}" srcId="{0E6F5B50-31E3-F249-A9DC-C204C9303847}" destId="{E9C50661-25B0-DE4F-A327-0EA129CB551F}" srcOrd="4" destOrd="0" parTransId="{88582A22-2B5B-E841-B4BF-EB15306CDD4F}" sibTransId="{9B2DBE61-447F-044D-A1FA-C7399C44A1B3}"/>
    <dgm:cxn modelId="{CD5C7018-ED00-824C-AA41-2A7B1EC7F27E}" srcId="{0E6F5B50-31E3-F249-A9DC-C204C9303847}" destId="{229596F9-248E-DC48-A4A9-1425D4055640}" srcOrd="1" destOrd="0" parTransId="{19889DCA-D4D0-A54C-B5F5-91414CB8CB96}" sibTransId="{C9721B0C-B28B-E54F-A169-B1C75A24C5FB}"/>
    <dgm:cxn modelId="{AEEAF01A-29F1-EC44-A739-EB18D17C274D}" type="presOf" srcId="{E9C50661-25B0-DE4F-A327-0EA129CB551F}" destId="{374BCB16-00CE-6648-AA3A-124085FF5569}" srcOrd="0" destOrd="0" presId="urn:microsoft.com/office/officeart/2005/8/layout/lProcess3"/>
    <dgm:cxn modelId="{35A48068-6A1D-C048-ABB7-F9BB1B7A6FF6}" srcId="{0E6F5B50-31E3-F249-A9DC-C204C9303847}" destId="{7D15CCA0-E909-2D45-AEA6-C77E70628971}" srcOrd="3" destOrd="0" parTransId="{C49CF174-ACE9-494C-8A83-C1D450866BC5}" sibTransId="{594435F6-3872-C041-A914-0ADB1DB0E737}"/>
    <dgm:cxn modelId="{21D8E6C7-2FA1-6040-9AC3-3DD1C2840A09}" srcId="{0E6F5B50-31E3-F249-A9DC-C204C9303847}" destId="{1CA99861-A3A0-2B42-872B-3143951C48A2}" srcOrd="0" destOrd="0" parTransId="{4D7F8036-BF0C-2F41-B5D7-F4289F1C2BF1}" sibTransId="{4A27B7B6-5BFF-E641-858F-C76D351F62CA}"/>
    <dgm:cxn modelId="{27EDE6FA-98A3-F04C-9AE0-E38CDC1E7FB9}" srcId="{0E6F5B50-31E3-F249-A9DC-C204C9303847}" destId="{0306CD0C-C01C-C149-9C1E-8233903EB7AF}" srcOrd="2" destOrd="0" parTransId="{48E686A8-B3EE-0545-839F-54096031DEA7}" sibTransId="{43B3DA73-C9D0-AB40-97B6-E6168CBEE750}"/>
    <dgm:cxn modelId="{EC634FD5-62CC-B543-9AEF-023771F6C72A}" type="presParOf" srcId="{1A64DD06-DEC8-2846-9B50-F1C29F142912}" destId="{F09D60CB-ECC8-6941-936C-6EE3A8D94C2C}" srcOrd="0" destOrd="0" presId="urn:microsoft.com/office/officeart/2005/8/layout/lProcess3"/>
    <dgm:cxn modelId="{8DAAFCA6-2973-3642-88FE-DCB66F296BCD}" type="presParOf" srcId="{F09D60CB-ECC8-6941-936C-6EE3A8D94C2C}" destId="{4633E952-0F05-FE4E-B78F-B07B4C09BA5E}" srcOrd="0" destOrd="0" presId="urn:microsoft.com/office/officeart/2005/8/layout/lProcess3"/>
    <dgm:cxn modelId="{2B53D7A9-50F5-314C-8860-3E1DD158ABB3}" type="presParOf" srcId="{F09D60CB-ECC8-6941-936C-6EE3A8D94C2C}" destId="{951F0DE0-65F0-374D-A5D2-7A09F6D7B347}" srcOrd="1" destOrd="0" presId="urn:microsoft.com/office/officeart/2005/8/layout/lProcess3"/>
    <dgm:cxn modelId="{D6E77943-DC85-EF47-8C94-6995389A8392}" type="presParOf" srcId="{F09D60CB-ECC8-6941-936C-6EE3A8D94C2C}" destId="{55FFEF2E-DC48-9448-BA4B-D0E9B4B28BF4}" srcOrd="2" destOrd="0" presId="urn:microsoft.com/office/officeart/2005/8/layout/lProcess3"/>
    <dgm:cxn modelId="{EE3093E4-7B31-4D4D-99B5-F274A842E169}" type="presParOf" srcId="{F09D60CB-ECC8-6941-936C-6EE3A8D94C2C}" destId="{32E0E3AD-C45A-B14C-B2F4-50EB3CD703D7}" srcOrd="3" destOrd="0" presId="urn:microsoft.com/office/officeart/2005/8/layout/lProcess3"/>
    <dgm:cxn modelId="{F9F138DD-43E4-2840-8001-0798CD85B3F5}" type="presParOf" srcId="{F09D60CB-ECC8-6941-936C-6EE3A8D94C2C}" destId="{EE4E9B50-B87F-9949-B524-35318AA1BB39}" srcOrd="4" destOrd="0" presId="urn:microsoft.com/office/officeart/2005/8/layout/lProcess3"/>
    <dgm:cxn modelId="{8998FEF8-4083-5643-8351-02ADF5E147DD}" type="presParOf" srcId="{F09D60CB-ECC8-6941-936C-6EE3A8D94C2C}" destId="{0B632B72-F103-7648-BB6E-A11C02C7DF79}" srcOrd="5" destOrd="0" presId="urn:microsoft.com/office/officeart/2005/8/layout/lProcess3"/>
    <dgm:cxn modelId="{D8D32F95-1DFD-904C-AC6B-73C901748D9B}" type="presParOf" srcId="{F09D60CB-ECC8-6941-936C-6EE3A8D94C2C}" destId="{8919EF05-69A8-FF43-813C-BD894B842233}" srcOrd="6" destOrd="0" presId="urn:microsoft.com/office/officeart/2005/8/layout/lProcess3"/>
    <dgm:cxn modelId="{F5B2CE85-41F5-5B4C-8E95-526513F71151}" type="presParOf" srcId="{1A64DD06-DEC8-2846-9B50-F1C29F142912}" destId="{63CEB581-6205-F746-909F-020FA88BB389}" srcOrd="1" destOrd="0" presId="urn:microsoft.com/office/officeart/2005/8/layout/lProcess3"/>
    <dgm:cxn modelId="{D1BBC53E-7AB4-7B4E-8FF6-7F15ECA63541}" type="presParOf" srcId="{1A64DD06-DEC8-2846-9B50-F1C29F142912}" destId="{70DEF15A-350C-4243-B9E8-EFECEB438EEB}" srcOrd="2" destOrd="0" presId="urn:microsoft.com/office/officeart/2005/8/layout/lProcess3"/>
    <dgm:cxn modelId="{B6C044AE-51E7-9D4E-A079-6E362D1C0024}" type="presParOf" srcId="{70DEF15A-350C-4243-B9E8-EFECEB438EEB}" destId="{22B21E97-427E-674A-88E8-E4F8D3F4CC8D}" srcOrd="0" destOrd="0" presId="urn:microsoft.com/office/officeart/2005/8/layout/lProcess3"/>
    <dgm:cxn modelId="{1CB9D565-72F0-9D49-848A-FD273241D9D9}" type="presParOf" srcId="{1A64DD06-DEC8-2846-9B50-F1C29F142912}" destId="{446D3451-411E-1D46-8D6E-F38FE533A862}" srcOrd="3" destOrd="0" presId="urn:microsoft.com/office/officeart/2005/8/layout/lProcess3"/>
    <dgm:cxn modelId="{9C71C214-D451-EC40-9C40-18983FDFC46D}" type="presParOf" srcId="{1A64DD06-DEC8-2846-9B50-F1C29F142912}" destId="{D8127170-8121-8348-8875-1031DE1AA7EF}" srcOrd="4" destOrd="0" presId="urn:microsoft.com/office/officeart/2005/8/layout/lProcess3"/>
    <dgm:cxn modelId="{BC0C154C-B8FE-084B-AF96-7099FEEF9115}" type="presParOf" srcId="{D8127170-8121-8348-8875-1031DE1AA7EF}" destId="{0FFF70F7-2E1C-9247-BB03-0F4B151BC638}" srcOrd="0" destOrd="0" presId="urn:microsoft.com/office/officeart/2005/8/layout/lProcess3"/>
    <dgm:cxn modelId="{5F048A02-432F-BE4A-AC64-9B03E38EBAA8}" type="presParOf" srcId="{1A64DD06-DEC8-2846-9B50-F1C29F142912}" destId="{C4897FF4-E181-8E49-95D2-8D01B2C35E50}" srcOrd="5" destOrd="0" presId="urn:microsoft.com/office/officeart/2005/8/layout/lProcess3"/>
    <dgm:cxn modelId="{61A2BFB4-09B6-0C49-8D7B-0F908DEFD3EF}" type="presParOf" srcId="{1A64DD06-DEC8-2846-9B50-F1C29F142912}" destId="{F0F8EE76-88A2-694E-8FF5-F5D6DDAE0352}" srcOrd="6" destOrd="0" presId="urn:microsoft.com/office/officeart/2005/8/layout/lProcess3"/>
    <dgm:cxn modelId="{19642D96-145E-784F-83D4-3BD4A56DD506}" type="presParOf" srcId="{F0F8EE76-88A2-694E-8FF5-F5D6DDAE0352}" destId="{433F8C09-6526-A444-A720-FC2D95FD379A}" srcOrd="0" destOrd="0" presId="urn:microsoft.com/office/officeart/2005/8/layout/lProcess3"/>
    <dgm:cxn modelId="{F6B2A679-83C0-CF46-B5B8-48B066129E42}" type="presParOf" srcId="{1A64DD06-DEC8-2846-9B50-F1C29F142912}" destId="{2D8B4956-F88C-504D-AE4A-32EC39019D4D}" srcOrd="7" destOrd="0" presId="urn:microsoft.com/office/officeart/2005/8/layout/lProcess3"/>
    <dgm:cxn modelId="{D77A4D5F-9944-8C42-A338-B27FDB49EE13}" type="presParOf" srcId="{1A64DD06-DEC8-2846-9B50-F1C29F142912}" destId="{BC9F5561-5E93-AC42-BD56-15E3266B269A}" srcOrd="8" destOrd="0" presId="urn:microsoft.com/office/officeart/2005/8/layout/lProcess3"/>
    <dgm:cxn modelId="{7440B1DA-7766-7B48-9425-B6176BD9BB1E}" type="presParOf" srcId="{BC9F5561-5E93-AC42-BD56-15E3266B269A}" destId="{374BCB16-00CE-6648-AA3A-124085FF5569}" srcOrd="0" destOrd="0" presId="urn:microsoft.com/office/officeart/2005/8/layout/lProcess3"/>
    <dgm:cxn modelId="{28F3C922-1E7E-FF45-AC50-B8196C70F846}" type="presParOf" srcId="{1A64DD06-DEC8-2846-9B50-F1C29F142912}" destId="{461FDF9B-965B-0540-ACA6-522B6446EC5C}" srcOrd="9" destOrd="0" presId="urn:microsoft.com/office/officeart/2005/8/layout/lProcess3"/>
    <dgm:cxn modelId="{580D1F70-3F51-4F4A-A1A2-7E3B08955A15}" type="presParOf" srcId="{1A64DD06-DEC8-2846-9B50-F1C29F142912}" destId="{F242854C-7C93-C84B-BB53-ABD0AC406E10}" srcOrd="10" destOrd="0" presId="urn:microsoft.com/office/officeart/2005/8/layout/lProcess3"/>
    <dgm:cxn modelId="{E50061E1-F2D3-4845-91F8-B1FA07E8EADB}" type="presParOf" srcId="{F242854C-7C93-C84B-BB53-ABD0AC406E10}" destId="{B23B363A-8541-B445-80F7-6296FAFE89B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F57082-1E2A-234A-BBB4-C994115CB8A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fr-FR"/>
        </a:p>
      </dgm:t>
    </dgm:pt>
    <dgm:pt modelId="{0AC1D4AC-C18E-514F-AE87-5DEDB1093479}">
      <dgm:prSet phldrT="[Texte]"/>
      <dgm:spPr/>
      <dgm:t>
        <a:bodyPr/>
        <a:lstStyle/>
        <a:p>
          <a:r>
            <a:rPr lang="fr-FR" dirty="0" err="1" smtClean="0"/>
            <a:t>Consult</a:t>
          </a:r>
          <a:r>
            <a:rPr lang="fr-FR" dirty="0" smtClean="0"/>
            <a:t> </a:t>
          </a:r>
          <a:r>
            <a:rPr lang="fr-FR" dirty="0" err="1" smtClean="0"/>
            <a:t>Chir</a:t>
          </a:r>
          <a:r>
            <a:rPr lang="fr-FR" dirty="0" smtClean="0"/>
            <a:t> : identification DMI</a:t>
          </a:r>
          <a:endParaRPr lang="fr-FR" dirty="0"/>
        </a:p>
      </dgm:t>
    </dgm:pt>
    <dgm:pt modelId="{1D1F8077-3F3D-BD4A-9467-A0A18F679C68}" type="parTrans" cxnId="{53274A0A-8C01-B148-A0BA-CD5EED9D6412}">
      <dgm:prSet/>
      <dgm:spPr/>
      <dgm:t>
        <a:bodyPr/>
        <a:lstStyle/>
        <a:p>
          <a:endParaRPr lang="fr-FR"/>
        </a:p>
      </dgm:t>
    </dgm:pt>
    <dgm:pt modelId="{C4BCE66C-9ADC-214A-8249-E50B15168B9E}" type="sibTrans" cxnId="{53274A0A-8C01-B148-A0BA-CD5EED9D6412}">
      <dgm:prSet/>
      <dgm:spPr/>
      <dgm:t>
        <a:bodyPr/>
        <a:lstStyle/>
        <a:p>
          <a:endParaRPr lang="fr-FR"/>
        </a:p>
      </dgm:t>
    </dgm:pt>
    <dgm:pt modelId="{599B70C3-9DA7-F748-8C10-43D7BFD77210}">
      <dgm:prSet phldrT="[Texte]"/>
      <dgm:spPr/>
      <dgm:t>
        <a:bodyPr/>
        <a:lstStyle/>
        <a:p>
          <a:r>
            <a:rPr lang="fr-FR" dirty="0" smtClean="0"/>
            <a:t>IPOP</a:t>
          </a:r>
          <a:endParaRPr lang="fr-FR" dirty="0"/>
        </a:p>
      </dgm:t>
    </dgm:pt>
    <dgm:pt modelId="{433A3AA6-6B2F-854A-B686-2C7DA690ACD9}" type="parTrans" cxnId="{5B42D619-95BB-0E4B-BFB3-354A84DB05FD}">
      <dgm:prSet/>
      <dgm:spPr/>
      <dgm:t>
        <a:bodyPr/>
        <a:lstStyle/>
        <a:p>
          <a:endParaRPr lang="fr-FR"/>
        </a:p>
      </dgm:t>
    </dgm:pt>
    <dgm:pt modelId="{A349B58D-EB40-BF48-8A28-B6CDEC3A7EF9}" type="sibTrans" cxnId="{5B42D619-95BB-0E4B-BFB3-354A84DB05FD}">
      <dgm:prSet/>
      <dgm:spPr/>
      <dgm:t>
        <a:bodyPr/>
        <a:lstStyle/>
        <a:p>
          <a:endParaRPr lang="fr-FR"/>
        </a:p>
      </dgm:t>
    </dgm:pt>
    <dgm:pt modelId="{B9AB2A77-BA77-7249-9EAA-1F5B355A8CCF}">
      <dgm:prSet phldrT="[Texte]"/>
      <dgm:spPr/>
      <dgm:t>
        <a:bodyPr/>
        <a:lstStyle/>
        <a:p>
          <a:r>
            <a:rPr lang="fr-FR" dirty="0" smtClean="0"/>
            <a:t>Feuille papier</a:t>
          </a:r>
          <a:endParaRPr lang="fr-FR" dirty="0"/>
        </a:p>
      </dgm:t>
    </dgm:pt>
    <dgm:pt modelId="{2973639A-A469-AF4E-ADA7-7C6EF483C496}" type="parTrans" cxnId="{BEA3E27A-762E-A549-AC8C-84C3060FD287}">
      <dgm:prSet/>
      <dgm:spPr/>
      <dgm:t>
        <a:bodyPr/>
        <a:lstStyle/>
        <a:p>
          <a:endParaRPr lang="fr-FR"/>
        </a:p>
      </dgm:t>
    </dgm:pt>
    <dgm:pt modelId="{640F7227-8EFC-9D43-B205-C6F776F17FDB}" type="sibTrans" cxnId="{BEA3E27A-762E-A549-AC8C-84C3060FD287}">
      <dgm:prSet/>
      <dgm:spPr/>
      <dgm:t>
        <a:bodyPr/>
        <a:lstStyle/>
        <a:p>
          <a:endParaRPr lang="fr-FR"/>
        </a:p>
      </dgm:t>
    </dgm:pt>
    <dgm:pt modelId="{C75F03E7-A5A2-0141-B15A-F710DA7756EE}">
      <dgm:prSet phldrT="[Texte]"/>
      <dgm:spPr/>
      <dgm:t>
        <a:bodyPr/>
        <a:lstStyle/>
        <a:p>
          <a:r>
            <a:rPr lang="fr-FR" dirty="0" smtClean="0"/>
            <a:t>Vérification dépôt</a:t>
          </a:r>
          <a:endParaRPr lang="fr-FR" dirty="0"/>
        </a:p>
      </dgm:t>
    </dgm:pt>
    <dgm:pt modelId="{7A479D22-62A7-0647-8D64-1BD71E09AAE4}" type="parTrans" cxnId="{7ADE6CD2-39B0-0640-BF03-84BE85E98F44}">
      <dgm:prSet/>
      <dgm:spPr/>
      <dgm:t>
        <a:bodyPr/>
        <a:lstStyle/>
        <a:p>
          <a:endParaRPr lang="fr-FR"/>
        </a:p>
      </dgm:t>
    </dgm:pt>
    <dgm:pt modelId="{868092E0-F246-DC40-BD05-1C8086EFB1BD}" type="sibTrans" cxnId="{7ADE6CD2-39B0-0640-BF03-84BE85E98F44}">
      <dgm:prSet/>
      <dgm:spPr/>
      <dgm:t>
        <a:bodyPr/>
        <a:lstStyle/>
        <a:p>
          <a:endParaRPr lang="fr-FR"/>
        </a:p>
      </dgm:t>
    </dgm:pt>
    <dgm:pt modelId="{116B3FD5-D0C1-A749-8C31-2EF1C50C9855}">
      <dgm:prSet phldrT="[Texte]"/>
      <dgm:spPr/>
      <dgm:t>
        <a:bodyPr/>
        <a:lstStyle/>
        <a:p>
          <a:r>
            <a:rPr lang="fr-FR" dirty="0" smtClean="0"/>
            <a:t>Implant </a:t>
          </a:r>
          <a:r>
            <a:rPr lang="fr-FR" dirty="0" err="1" smtClean="0"/>
            <a:t>dispo</a:t>
          </a:r>
          <a:endParaRPr lang="fr-FR" dirty="0"/>
        </a:p>
      </dgm:t>
    </dgm:pt>
    <dgm:pt modelId="{AA86C508-792A-D940-AEC7-6454A626552E}" type="parTrans" cxnId="{2E2A1A46-AA69-C84C-85AD-285907D68268}">
      <dgm:prSet/>
      <dgm:spPr/>
      <dgm:t>
        <a:bodyPr/>
        <a:lstStyle/>
        <a:p>
          <a:endParaRPr lang="fr-FR"/>
        </a:p>
      </dgm:t>
    </dgm:pt>
    <dgm:pt modelId="{36CFED21-7427-924C-9E77-51225427486D}" type="sibTrans" cxnId="{2E2A1A46-AA69-C84C-85AD-285907D68268}">
      <dgm:prSet/>
      <dgm:spPr/>
      <dgm:t>
        <a:bodyPr/>
        <a:lstStyle/>
        <a:p>
          <a:endParaRPr lang="fr-FR"/>
        </a:p>
      </dgm:t>
    </dgm:pt>
    <dgm:pt modelId="{F713659A-5B6E-8F41-995D-A612D6EC4944}">
      <dgm:prSet phldrT="[Texte]"/>
      <dgm:spPr/>
      <dgm:t>
        <a:bodyPr/>
        <a:lstStyle/>
        <a:p>
          <a:r>
            <a:rPr lang="fr-FR" dirty="0" smtClean="0"/>
            <a:t>Taille</a:t>
          </a:r>
          <a:endParaRPr lang="fr-FR" dirty="0"/>
        </a:p>
      </dgm:t>
    </dgm:pt>
    <dgm:pt modelId="{5FB332F9-D616-E945-8286-924B03889838}" type="parTrans" cxnId="{1CC67D66-CA09-6545-895A-5CC6782E9562}">
      <dgm:prSet/>
      <dgm:spPr/>
      <dgm:t>
        <a:bodyPr/>
        <a:lstStyle/>
        <a:p>
          <a:endParaRPr lang="fr-FR"/>
        </a:p>
      </dgm:t>
    </dgm:pt>
    <dgm:pt modelId="{0565B91B-117D-C344-A2B3-ADB6328C7C7A}" type="sibTrans" cxnId="{1CC67D66-CA09-6545-895A-5CC6782E9562}">
      <dgm:prSet/>
      <dgm:spPr/>
      <dgm:t>
        <a:bodyPr/>
        <a:lstStyle/>
        <a:p>
          <a:endParaRPr lang="fr-FR"/>
        </a:p>
      </dgm:t>
    </dgm:pt>
    <dgm:pt modelId="{C99946C8-2D3A-5049-A8B0-35DDCC74DB74}">
      <dgm:prSet phldrT="[Texte]"/>
      <dgm:spPr/>
      <dgm:t>
        <a:bodyPr/>
        <a:lstStyle/>
        <a:p>
          <a:r>
            <a:rPr lang="fr-FR" dirty="0" smtClean="0"/>
            <a:t>Pose Bloc</a:t>
          </a:r>
          <a:endParaRPr lang="fr-FR" dirty="0"/>
        </a:p>
      </dgm:t>
    </dgm:pt>
    <dgm:pt modelId="{A2167554-3B93-7142-954D-C771980C0D84}" type="parTrans" cxnId="{81A7E9D4-3A27-8144-B6D5-F6FFB0C4A4C9}">
      <dgm:prSet/>
      <dgm:spPr/>
      <dgm:t>
        <a:bodyPr/>
        <a:lstStyle/>
        <a:p>
          <a:endParaRPr lang="fr-FR"/>
        </a:p>
      </dgm:t>
    </dgm:pt>
    <dgm:pt modelId="{20EE134E-6B53-C641-886C-C34E3484C1B1}" type="sibTrans" cxnId="{81A7E9D4-3A27-8144-B6D5-F6FFB0C4A4C9}">
      <dgm:prSet/>
      <dgm:spPr/>
      <dgm:t>
        <a:bodyPr/>
        <a:lstStyle/>
        <a:p>
          <a:endParaRPr lang="fr-FR"/>
        </a:p>
      </dgm:t>
    </dgm:pt>
    <dgm:pt modelId="{A18C59FC-8B04-0C45-A4FA-55FB54A5E972}">
      <dgm:prSet phldrT="[Texte]"/>
      <dgm:spPr/>
      <dgm:t>
        <a:bodyPr/>
        <a:lstStyle/>
        <a:p>
          <a:r>
            <a:rPr lang="fr-FR" dirty="0" smtClean="0"/>
            <a:t>Traçabilité : IPOP</a:t>
          </a:r>
          <a:endParaRPr lang="fr-FR" dirty="0"/>
        </a:p>
      </dgm:t>
    </dgm:pt>
    <dgm:pt modelId="{A9AFC816-773A-EF46-AF44-05CC81D25838}" type="parTrans" cxnId="{AB59E8F3-907E-494F-A373-6AAC4C006066}">
      <dgm:prSet/>
      <dgm:spPr/>
      <dgm:t>
        <a:bodyPr/>
        <a:lstStyle/>
        <a:p>
          <a:endParaRPr lang="fr-FR"/>
        </a:p>
      </dgm:t>
    </dgm:pt>
    <dgm:pt modelId="{E4B65EFE-E210-B04E-AC60-835051A81960}" type="sibTrans" cxnId="{AB59E8F3-907E-494F-A373-6AAC4C006066}">
      <dgm:prSet/>
      <dgm:spPr/>
      <dgm:t>
        <a:bodyPr/>
        <a:lstStyle/>
        <a:p>
          <a:endParaRPr lang="fr-FR"/>
        </a:p>
      </dgm:t>
    </dgm:pt>
    <dgm:pt modelId="{49FD1438-BE8B-CE44-9617-434E2CEF5997}">
      <dgm:prSet phldrT="[Texte]"/>
      <dgm:spPr/>
      <dgm:t>
        <a:bodyPr/>
        <a:lstStyle/>
        <a:p>
          <a:r>
            <a:rPr lang="fr-FR" dirty="0" smtClean="0"/>
            <a:t>Dossier patient</a:t>
          </a:r>
          <a:endParaRPr lang="fr-FR" dirty="0"/>
        </a:p>
      </dgm:t>
    </dgm:pt>
    <dgm:pt modelId="{3B6C4050-0A0C-5A4C-A89E-51506CDBB8F9}" type="parTrans" cxnId="{09C73EC8-A9F7-7E4A-85C3-7033933A5BD6}">
      <dgm:prSet/>
      <dgm:spPr/>
      <dgm:t>
        <a:bodyPr/>
        <a:lstStyle/>
        <a:p>
          <a:endParaRPr lang="fr-FR"/>
        </a:p>
      </dgm:t>
    </dgm:pt>
    <dgm:pt modelId="{7C72B904-637F-0D4D-85BB-E44AF6BF4072}" type="sibTrans" cxnId="{09C73EC8-A9F7-7E4A-85C3-7033933A5BD6}">
      <dgm:prSet/>
      <dgm:spPr/>
      <dgm:t>
        <a:bodyPr/>
        <a:lstStyle/>
        <a:p>
          <a:endParaRPr lang="fr-FR"/>
        </a:p>
      </dgm:t>
    </dgm:pt>
    <dgm:pt modelId="{297C2ECC-6F31-6A49-A032-EE12EC776D48}">
      <dgm:prSet phldrT="[Texte]"/>
      <dgm:spPr/>
      <dgm:t>
        <a:bodyPr/>
        <a:lstStyle/>
        <a:p>
          <a:r>
            <a:rPr lang="fr-FR" dirty="0" smtClean="0"/>
            <a:t>DLU</a:t>
          </a:r>
          <a:endParaRPr lang="fr-FR" dirty="0"/>
        </a:p>
      </dgm:t>
    </dgm:pt>
    <dgm:pt modelId="{7B9EB887-CA5C-A44F-B5AF-2A1A68BC3246}" type="parTrans" cxnId="{5E1C1D53-9CF7-B140-AB55-183968488321}">
      <dgm:prSet/>
      <dgm:spPr/>
      <dgm:t>
        <a:bodyPr/>
        <a:lstStyle/>
        <a:p>
          <a:endParaRPr lang="fr-FR"/>
        </a:p>
      </dgm:t>
    </dgm:pt>
    <dgm:pt modelId="{20E374DC-E73A-664A-9869-11F5E1A1AAC0}" type="sibTrans" cxnId="{5E1C1D53-9CF7-B140-AB55-183968488321}">
      <dgm:prSet/>
      <dgm:spPr/>
      <dgm:t>
        <a:bodyPr/>
        <a:lstStyle/>
        <a:p>
          <a:endParaRPr lang="fr-FR"/>
        </a:p>
      </dgm:t>
    </dgm:pt>
    <dgm:pt modelId="{1FA13308-A396-1C4A-AF44-577721F995C7}">
      <dgm:prSet phldrT="[Texte]" custT="1"/>
      <dgm:spPr/>
      <dgm:t>
        <a:bodyPr/>
        <a:lstStyle/>
        <a:p>
          <a:r>
            <a:rPr lang="fr-FR" sz="700" dirty="0" smtClean="0"/>
            <a:t>Saisie dans </a:t>
          </a:r>
          <a:r>
            <a:rPr lang="fr-FR" sz="700" dirty="0" err="1" smtClean="0"/>
            <a:t>excel</a:t>
          </a:r>
          <a:r>
            <a:rPr lang="fr-FR" sz="700" dirty="0" smtClean="0"/>
            <a:t> </a:t>
          </a:r>
          <a:r>
            <a:rPr lang="fr-FR" sz="500" dirty="0" smtClean="0"/>
            <a:t>(réf, prix, </a:t>
          </a:r>
          <a:r>
            <a:rPr lang="fr-FR" sz="500" dirty="0" err="1" smtClean="0"/>
            <a:t>qte</a:t>
          </a:r>
          <a:r>
            <a:rPr lang="fr-FR" sz="500" dirty="0" smtClean="0"/>
            <a:t>, </a:t>
          </a:r>
          <a:r>
            <a:rPr lang="fr-FR" sz="500" dirty="0" err="1" smtClean="0"/>
            <a:t>N°lot</a:t>
          </a:r>
          <a:r>
            <a:rPr lang="fr-FR" sz="500" dirty="0" smtClean="0"/>
            <a:t>, N° Marché</a:t>
          </a:r>
          <a:endParaRPr lang="fr-FR" sz="500" dirty="0"/>
        </a:p>
      </dgm:t>
    </dgm:pt>
    <dgm:pt modelId="{E79F778F-09A5-8649-86E8-443E4C182008}" type="parTrans" cxnId="{97EEF34C-09CB-DF44-9DED-EEDE2B179CB2}">
      <dgm:prSet/>
      <dgm:spPr/>
      <dgm:t>
        <a:bodyPr/>
        <a:lstStyle/>
        <a:p>
          <a:endParaRPr lang="fr-FR"/>
        </a:p>
      </dgm:t>
    </dgm:pt>
    <dgm:pt modelId="{07F39FB7-E216-B941-8046-9C7EFE1F5BEB}" type="sibTrans" cxnId="{97EEF34C-09CB-DF44-9DED-EEDE2B179CB2}">
      <dgm:prSet/>
      <dgm:spPr/>
      <dgm:t>
        <a:bodyPr/>
        <a:lstStyle/>
        <a:p>
          <a:endParaRPr lang="fr-FR"/>
        </a:p>
      </dgm:t>
    </dgm:pt>
    <dgm:pt modelId="{093CF59F-F999-E84A-A69A-94287C59EA6E}">
      <dgm:prSet phldrT="[Texte]"/>
      <dgm:spPr/>
      <dgm:t>
        <a:bodyPr/>
        <a:lstStyle/>
        <a:p>
          <a:r>
            <a:rPr lang="fr-FR" dirty="0" smtClean="0"/>
            <a:t>Demande réassort = info ce qui a été posé</a:t>
          </a:r>
          <a:endParaRPr lang="fr-FR" dirty="0"/>
        </a:p>
      </dgm:t>
    </dgm:pt>
    <dgm:pt modelId="{1053F3F0-8AC4-3241-B5F3-DD635DADD0BE}" type="parTrans" cxnId="{1E75E118-DEAC-3C4F-BC1B-116D31D86518}">
      <dgm:prSet/>
      <dgm:spPr/>
      <dgm:t>
        <a:bodyPr/>
        <a:lstStyle/>
        <a:p>
          <a:endParaRPr lang="fr-FR"/>
        </a:p>
      </dgm:t>
    </dgm:pt>
    <dgm:pt modelId="{FD3BF52D-1A21-AA4A-8577-37336A7120E2}" type="sibTrans" cxnId="{1E75E118-DEAC-3C4F-BC1B-116D31D86518}">
      <dgm:prSet/>
      <dgm:spPr/>
      <dgm:t>
        <a:bodyPr/>
        <a:lstStyle/>
        <a:p>
          <a:endParaRPr lang="fr-FR"/>
        </a:p>
      </dgm:t>
    </dgm:pt>
    <dgm:pt modelId="{EB9ECD3A-2DD4-B540-8B23-7C4FA2223CF9}">
      <dgm:prSet phldrT="[Texte]"/>
      <dgm:spPr/>
      <dgm:t>
        <a:bodyPr/>
        <a:lstStyle/>
        <a:p>
          <a:r>
            <a:rPr lang="fr-FR" dirty="0" smtClean="0"/>
            <a:t>Fax vers fournisseur </a:t>
          </a:r>
          <a:endParaRPr lang="fr-FR" dirty="0"/>
        </a:p>
      </dgm:t>
    </dgm:pt>
    <dgm:pt modelId="{16B119C7-E4C0-A64D-B05C-C1AFFE3EDF33}" type="parTrans" cxnId="{C16E738B-4110-9143-92A9-048CF614367B}">
      <dgm:prSet/>
      <dgm:spPr/>
      <dgm:t>
        <a:bodyPr/>
        <a:lstStyle/>
        <a:p>
          <a:endParaRPr lang="fr-FR"/>
        </a:p>
      </dgm:t>
    </dgm:pt>
    <dgm:pt modelId="{945D152F-BE4D-7144-BFB6-C97D8640B5CC}" type="sibTrans" cxnId="{C16E738B-4110-9143-92A9-048CF614367B}">
      <dgm:prSet/>
      <dgm:spPr/>
      <dgm:t>
        <a:bodyPr/>
        <a:lstStyle/>
        <a:p>
          <a:endParaRPr lang="fr-FR"/>
        </a:p>
      </dgm:t>
    </dgm:pt>
    <dgm:pt modelId="{E329C613-F8B1-D441-8BA0-15474E35C7EF}">
      <dgm:prSet phldrT="[Texte]"/>
      <dgm:spPr/>
      <dgm:t>
        <a:bodyPr/>
        <a:lstStyle/>
        <a:p>
          <a:endParaRPr lang="fr-FR" dirty="0"/>
        </a:p>
      </dgm:t>
    </dgm:pt>
    <dgm:pt modelId="{40CCA14B-BF5A-1C46-BE68-86F5917CE0AF}" type="parTrans" cxnId="{CA14419A-03D2-9E4E-9036-E79AF4013F81}">
      <dgm:prSet/>
      <dgm:spPr/>
      <dgm:t>
        <a:bodyPr/>
        <a:lstStyle/>
        <a:p>
          <a:endParaRPr lang="fr-FR"/>
        </a:p>
      </dgm:t>
    </dgm:pt>
    <dgm:pt modelId="{5138C03F-BF0B-6242-B6DA-B23E68333440}" type="sibTrans" cxnId="{CA14419A-03D2-9E4E-9036-E79AF4013F81}">
      <dgm:prSet/>
      <dgm:spPr/>
      <dgm:t>
        <a:bodyPr/>
        <a:lstStyle/>
        <a:p>
          <a:endParaRPr lang="fr-FR"/>
        </a:p>
      </dgm:t>
    </dgm:pt>
    <dgm:pt modelId="{FC5432A1-5972-4048-8560-0517946A9E36}">
      <dgm:prSet phldrT="[Texte]"/>
      <dgm:spPr/>
      <dgm:t>
        <a:bodyPr/>
        <a:lstStyle/>
        <a:p>
          <a:r>
            <a:rPr lang="fr-FR" dirty="0" smtClean="0"/>
            <a:t>Fax vers économat</a:t>
          </a:r>
          <a:endParaRPr lang="fr-FR" dirty="0"/>
        </a:p>
      </dgm:t>
    </dgm:pt>
    <dgm:pt modelId="{2BAA3232-EF0F-2F46-938A-E5B01CFB4B38}" type="parTrans" cxnId="{BF225E01-6B0D-1E46-8B2F-FBF72B996E18}">
      <dgm:prSet/>
      <dgm:spPr/>
      <dgm:t>
        <a:bodyPr/>
        <a:lstStyle/>
        <a:p>
          <a:endParaRPr lang="fr-FR"/>
        </a:p>
      </dgm:t>
    </dgm:pt>
    <dgm:pt modelId="{5B20AF55-A698-1F41-A9E8-587F9DAE7CAB}" type="sibTrans" cxnId="{BF225E01-6B0D-1E46-8B2F-FBF72B996E18}">
      <dgm:prSet/>
      <dgm:spPr/>
      <dgm:t>
        <a:bodyPr/>
        <a:lstStyle/>
        <a:p>
          <a:endParaRPr lang="fr-FR"/>
        </a:p>
      </dgm:t>
    </dgm:pt>
    <dgm:pt modelId="{57ACFF5D-75AE-3942-997E-6CA15C11AEA2}">
      <dgm:prSet phldrT="[Texte]"/>
      <dgm:spPr/>
      <dgm:t>
        <a:bodyPr/>
        <a:lstStyle/>
        <a:p>
          <a:r>
            <a:rPr lang="fr-FR" dirty="0" smtClean="0"/>
            <a:t>Livraison fournisseur</a:t>
          </a:r>
          <a:endParaRPr lang="fr-FR" dirty="0"/>
        </a:p>
      </dgm:t>
    </dgm:pt>
    <dgm:pt modelId="{3D43633F-B8F0-0F47-A4DC-020EF8CABD65}" type="parTrans" cxnId="{99AC8178-F55E-244E-A828-FFC3E8E4685E}">
      <dgm:prSet/>
      <dgm:spPr/>
      <dgm:t>
        <a:bodyPr/>
        <a:lstStyle/>
        <a:p>
          <a:endParaRPr lang="fr-FR"/>
        </a:p>
      </dgm:t>
    </dgm:pt>
    <dgm:pt modelId="{27232ED0-479C-734F-A966-CC70D4F7D369}" type="sibTrans" cxnId="{99AC8178-F55E-244E-A828-FFC3E8E4685E}">
      <dgm:prSet/>
      <dgm:spPr/>
      <dgm:t>
        <a:bodyPr/>
        <a:lstStyle/>
        <a:p>
          <a:endParaRPr lang="fr-FR"/>
        </a:p>
      </dgm:t>
    </dgm:pt>
    <dgm:pt modelId="{CF908D43-7C8C-5349-9CDD-DFD105E21E14}">
      <dgm:prSet phldrT="[Texte]"/>
      <dgm:spPr/>
      <dgm:t>
        <a:bodyPr/>
        <a:lstStyle/>
        <a:p>
          <a:r>
            <a:rPr lang="fr-FR" dirty="0" smtClean="0"/>
            <a:t>Magasin Médical : traça?</a:t>
          </a:r>
          <a:endParaRPr lang="fr-FR" dirty="0"/>
        </a:p>
      </dgm:t>
    </dgm:pt>
    <dgm:pt modelId="{FAAFEF2B-FF27-C643-A7A4-C29CB4825BB8}" type="parTrans" cxnId="{2E464A7E-0E96-2349-AD3E-6531D9F36596}">
      <dgm:prSet/>
      <dgm:spPr/>
      <dgm:t>
        <a:bodyPr/>
        <a:lstStyle/>
        <a:p>
          <a:endParaRPr lang="fr-FR"/>
        </a:p>
      </dgm:t>
    </dgm:pt>
    <dgm:pt modelId="{D22CFFDA-3BB9-E54A-A2D8-7F0329B60CDE}" type="sibTrans" cxnId="{2E464A7E-0E96-2349-AD3E-6531D9F36596}">
      <dgm:prSet/>
      <dgm:spPr/>
      <dgm:t>
        <a:bodyPr/>
        <a:lstStyle/>
        <a:p>
          <a:endParaRPr lang="fr-FR"/>
        </a:p>
      </dgm:t>
    </dgm:pt>
    <dgm:pt modelId="{882AD3F1-51C6-0243-8EE7-2702297783CD}">
      <dgm:prSet phldrT="[Texte]"/>
      <dgm:spPr/>
      <dgm:t>
        <a:bodyPr/>
        <a:lstStyle/>
        <a:p>
          <a:r>
            <a:rPr lang="fr-FR" dirty="0" smtClean="0"/>
            <a:t>Bloc opératoire</a:t>
          </a:r>
          <a:endParaRPr lang="fr-FR" dirty="0"/>
        </a:p>
      </dgm:t>
    </dgm:pt>
    <dgm:pt modelId="{50F82A20-F4BE-444E-855B-B6789082F295}" type="parTrans" cxnId="{67B184A4-E117-4248-B72C-0A1C244DDF59}">
      <dgm:prSet/>
      <dgm:spPr/>
      <dgm:t>
        <a:bodyPr/>
        <a:lstStyle/>
        <a:p>
          <a:endParaRPr lang="fr-FR"/>
        </a:p>
      </dgm:t>
    </dgm:pt>
    <dgm:pt modelId="{7EB7EB34-7C0D-9547-9E1B-7AFA4805DB0C}" type="sibTrans" cxnId="{67B184A4-E117-4248-B72C-0A1C244DDF59}">
      <dgm:prSet/>
      <dgm:spPr/>
      <dgm:t>
        <a:bodyPr/>
        <a:lstStyle/>
        <a:p>
          <a:endParaRPr lang="fr-FR"/>
        </a:p>
      </dgm:t>
    </dgm:pt>
    <dgm:pt modelId="{C17BDEDD-032D-B740-9EE5-B6284D69F58B}">
      <dgm:prSet phldrT="[Texte]"/>
      <dgm:spPr/>
      <dgm:t>
        <a:bodyPr/>
        <a:lstStyle/>
        <a:p>
          <a:r>
            <a:rPr lang="fr-FR" dirty="0" smtClean="0"/>
            <a:t>Réception Bloc opératoire</a:t>
          </a:r>
          <a:endParaRPr lang="fr-FR" dirty="0"/>
        </a:p>
      </dgm:t>
    </dgm:pt>
    <dgm:pt modelId="{A828ECCB-3FE5-B14A-AEB3-990FD6EC32CD}" type="parTrans" cxnId="{7091AAD1-B479-3847-BFB4-9873A8469FE8}">
      <dgm:prSet/>
      <dgm:spPr/>
      <dgm:t>
        <a:bodyPr/>
        <a:lstStyle/>
        <a:p>
          <a:endParaRPr lang="fr-FR"/>
        </a:p>
      </dgm:t>
    </dgm:pt>
    <dgm:pt modelId="{04130888-B210-B94C-9AD6-F9F45BCAB834}" type="sibTrans" cxnId="{7091AAD1-B479-3847-BFB4-9873A8469FE8}">
      <dgm:prSet/>
      <dgm:spPr/>
      <dgm:t>
        <a:bodyPr/>
        <a:lstStyle/>
        <a:p>
          <a:endParaRPr lang="fr-FR"/>
        </a:p>
      </dgm:t>
    </dgm:pt>
    <dgm:pt modelId="{EF972E2B-2837-E549-A3F6-AB1146A2B2B1}">
      <dgm:prSet phldrT="[Texte]"/>
      <dgm:spPr/>
      <dgm:t>
        <a:bodyPr/>
        <a:lstStyle/>
        <a:p>
          <a:r>
            <a:rPr lang="fr-FR" smtClean="0"/>
            <a:t>Transmission BC+BL Economat</a:t>
          </a:r>
          <a:endParaRPr lang="fr-FR" dirty="0"/>
        </a:p>
      </dgm:t>
    </dgm:pt>
    <dgm:pt modelId="{7B17A854-4935-7A4E-9C3E-7D95D8D86153}" type="parTrans" cxnId="{AD1DB376-A0A5-4A4B-9A39-D82310AB0D4C}">
      <dgm:prSet/>
      <dgm:spPr/>
      <dgm:t>
        <a:bodyPr/>
        <a:lstStyle/>
        <a:p>
          <a:endParaRPr lang="fr-FR"/>
        </a:p>
      </dgm:t>
    </dgm:pt>
    <dgm:pt modelId="{7A70441E-6B0C-3442-90F3-543193271498}" type="sibTrans" cxnId="{AD1DB376-A0A5-4A4B-9A39-D82310AB0D4C}">
      <dgm:prSet/>
      <dgm:spPr/>
      <dgm:t>
        <a:bodyPr/>
        <a:lstStyle/>
        <a:p>
          <a:endParaRPr lang="fr-FR"/>
        </a:p>
      </dgm:t>
    </dgm:pt>
    <dgm:pt modelId="{93186102-0BFF-804F-BD1E-39B1351C0184}">
      <dgm:prSet phldrT="[Texte]"/>
      <dgm:spPr/>
      <dgm:t>
        <a:bodyPr/>
        <a:lstStyle/>
        <a:p>
          <a:r>
            <a:rPr lang="fr-FR" dirty="0" smtClean="0"/>
            <a:t>Saisie SAG</a:t>
          </a:r>
          <a:endParaRPr lang="fr-FR" dirty="0"/>
        </a:p>
      </dgm:t>
    </dgm:pt>
    <dgm:pt modelId="{CE57853D-775E-0C45-AAC3-52F02BDABF48}" type="parTrans" cxnId="{4CBE8945-BD1C-964A-BABB-8037FDBF156C}">
      <dgm:prSet/>
      <dgm:spPr/>
      <dgm:t>
        <a:bodyPr/>
        <a:lstStyle/>
        <a:p>
          <a:endParaRPr lang="fr-FR"/>
        </a:p>
      </dgm:t>
    </dgm:pt>
    <dgm:pt modelId="{5D726DC1-2146-654F-BDD7-70CEA97A88DE}" type="sibTrans" cxnId="{4CBE8945-BD1C-964A-BABB-8037FDBF156C}">
      <dgm:prSet/>
      <dgm:spPr/>
      <dgm:t>
        <a:bodyPr/>
        <a:lstStyle/>
        <a:p>
          <a:endParaRPr lang="fr-FR"/>
        </a:p>
      </dgm:t>
    </dgm:pt>
    <dgm:pt modelId="{5572CD6D-5567-BF47-8A22-3B0F616F4B6E}">
      <dgm:prSet phldrT="[Texte]"/>
      <dgm:spPr/>
      <dgm:t>
        <a:bodyPr/>
        <a:lstStyle/>
        <a:p>
          <a:r>
            <a:rPr lang="fr-FR" dirty="0" smtClean="0"/>
            <a:t>Stérilisation ancillaire</a:t>
          </a:r>
          <a:endParaRPr lang="fr-FR" dirty="0"/>
        </a:p>
      </dgm:t>
    </dgm:pt>
    <dgm:pt modelId="{F4A2DCDF-085F-0042-A270-7012198BF2EC}" type="parTrans" cxnId="{6D4A8444-E216-0C44-AEF6-F3027271E244}">
      <dgm:prSet/>
      <dgm:spPr/>
      <dgm:t>
        <a:bodyPr/>
        <a:lstStyle/>
        <a:p>
          <a:endParaRPr lang="fr-FR"/>
        </a:p>
      </dgm:t>
    </dgm:pt>
    <dgm:pt modelId="{5E50D532-BD1D-7345-A604-3B896633B37A}" type="sibTrans" cxnId="{6D4A8444-E216-0C44-AEF6-F3027271E244}">
      <dgm:prSet/>
      <dgm:spPr/>
      <dgm:t>
        <a:bodyPr/>
        <a:lstStyle/>
        <a:p>
          <a:endParaRPr lang="fr-FR"/>
        </a:p>
      </dgm:t>
    </dgm:pt>
    <dgm:pt modelId="{812E2A1D-76A1-3C4F-963C-384B8CFEA603}">
      <dgm:prSet phldrT="[Texte]"/>
      <dgm:spPr/>
      <dgm:t>
        <a:bodyPr/>
        <a:lstStyle/>
        <a:p>
          <a:r>
            <a:rPr lang="fr-FR" dirty="0" smtClean="0"/>
            <a:t>Réception Magasin DMS</a:t>
          </a:r>
          <a:endParaRPr lang="fr-FR" dirty="0"/>
        </a:p>
      </dgm:t>
    </dgm:pt>
    <dgm:pt modelId="{029B84E4-3066-7E4D-B55C-0A2B42B2578D}" type="parTrans" cxnId="{C7650903-D502-D54A-BAB7-3C8CE7E27DBA}">
      <dgm:prSet/>
      <dgm:spPr/>
      <dgm:t>
        <a:bodyPr/>
        <a:lstStyle/>
        <a:p>
          <a:endParaRPr lang="fr-FR"/>
        </a:p>
      </dgm:t>
    </dgm:pt>
    <dgm:pt modelId="{91896864-27B4-9741-B465-A7BC2DEBC709}" type="sibTrans" cxnId="{C7650903-D502-D54A-BAB7-3C8CE7E27DBA}">
      <dgm:prSet/>
      <dgm:spPr/>
      <dgm:t>
        <a:bodyPr/>
        <a:lstStyle/>
        <a:p>
          <a:endParaRPr lang="fr-FR"/>
        </a:p>
      </dgm:t>
    </dgm:pt>
    <dgm:pt modelId="{672137A4-4A8C-1E48-9512-9D2617DC2934}" type="pres">
      <dgm:prSet presAssocID="{D9F57082-1E2A-234A-BBB4-C994115CB8A5}" presName="Name0" presStyleCnt="0">
        <dgm:presLayoutVars>
          <dgm:chPref val="3"/>
          <dgm:dir/>
          <dgm:animLvl val="lvl"/>
          <dgm:resizeHandles/>
        </dgm:presLayoutVars>
      </dgm:prSet>
      <dgm:spPr/>
      <dgm:t>
        <a:bodyPr/>
        <a:lstStyle/>
        <a:p>
          <a:endParaRPr lang="fr-FR"/>
        </a:p>
      </dgm:t>
    </dgm:pt>
    <dgm:pt modelId="{7F17E77E-63A2-CD49-9733-148BAC9A3BDB}" type="pres">
      <dgm:prSet presAssocID="{0AC1D4AC-C18E-514F-AE87-5DEDB1093479}" presName="horFlow" presStyleCnt="0"/>
      <dgm:spPr/>
    </dgm:pt>
    <dgm:pt modelId="{B7A067B6-04EA-4347-9CA0-CE0AAC149644}" type="pres">
      <dgm:prSet presAssocID="{0AC1D4AC-C18E-514F-AE87-5DEDB1093479}" presName="bigChev" presStyleLbl="node1" presStyleIdx="0" presStyleCnt="9"/>
      <dgm:spPr/>
      <dgm:t>
        <a:bodyPr/>
        <a:lstStyle/>
        <a:p>
          <a:endParaRPr lang="fr-FR"/>
        </a:p>
      </dgm:t>
    </dgm:pt>
    <dgm:pt modelId="{2ECCCAA3-80A7-4F45-9DE2-CB05673B4978}" type="pres">
      <dgm:prSet presAssocID="{433A3AA6-6B2F-854A-B686-2C7DA690ACD9}" presName="parTrans" presStyleCnt="0"/>
      <dgm:spPr/>
    </dgm:pt>
    <dgm:pt modelId="{BA9B92DF-4BD2-2F41-A889-CDBC96F37396}" type="pres">
      <dgm:prSet presAssocID="{599B70C3-9DA7-F748-8C10-43D7BFD77210}" presName="node" presStyleLbl="alignAccFollowNode1" presStyleIdx="0" presStyleCnt="14">
        <dgm:presLayoutVars>
          <dgm:bulletEnabled val="1"/>
        </dgm:presLayoutVars>
      </dgm:prSet>
      <dgm:spPr/>
      <dgm:t>
        <a:bodyPr/>
        <a:lstStyle/>
        <a:p>
          <a:endParaRPr lang="fr-FR"/>
        </a:p>
      </dgm:t>
    </dgm:pt>
    <dgm:pt modelId="{C05F7882-04E9-E642-A919-80AFA5EEB6DA}" type="pres">
      <dgm:prSet presAssocID="{A349B58D-EB40-BF48-8A28-B6CDEC3A7EF9}" presName="sibTrans" presStyleCnt="0"/>
      <dgm:spPr/>
    </dgm:pt>
    <dgm:pt modelId="{881E94E2-82EA-4F4C-A707-B80E5EDE08D4}" type="pres">
      <dgm:prSet presAssocID="{B9AB2A77-BA77-7249-9EAA-1F5B355A8CCF}" presName="node" presStyleLbl="alignAccFollowNode1" presStyleIdx="1" presStyleCnt="14">
        <dgm:presLayoutVars>
          <dgm:bulletEnabled val="1"/>
        </dgm:presLayoutVars>
      </dgm:prSet>
      <dgm:spPr/>
      <dgm:t>
        <a:bodyPr/>
        <a:lstStyle/>
        <a:p>
          <a:endParaRPr lang="fr-FR"/>
        </a:p>
      </dgm:t>
    </dgm:pt>
    <dgm:pt modelId="{3FCCC8C0-38C4-EC4B-A66B-C60CBAD66581}" type="pres">
      <dgm:prSet presAssocID="{0AC1D4AC-C18E-514F-AE87-5DEDB1093479}" presName="vSp" presStyleCnt="0"/>
      <dgm:spPr/>
    </dgm:pt>
    <dgm:pt modelId="{B7AAE8D0-8449-C14A-B4CA-4C02E7F8006A}" type="pres">
      <dgm:prSet presAssocID="{C75F03E7-A5A2-0141-B15A-F710DA7756EE}" presName="horFlow" presStyleCnt="0"/>
      <dgm:spPr/>
    </dgm:pt>
    <dgm:pt modelId="{1B852648-EC03-C841-BB33-1005776F388E}" type="pres">
      <dgm:prSet presAssocID="{C75F03E7-A5A2-0141-B15A-F710DA7756EE}" presName="bigChev" presStyleLbl="node1" presStyleIdx="1" presStyleCnt="9"/>
      <dgm:spPr/>
      <dgm:t>
        <a:bodyPr/>
        <a:lstStyle/>
        <a:p>
          <a:endParaRPr lang="fr-FR"/>
        </a:p>
      </dgm:t>
    </dgm:pt>
    <dgm:pt modelId="{A7A2593A-FE91-DA42-AB4A-F0EEE6380527}" type="pres">
      <dgm:prSet presAssocID="{AA86C508-792A-D940-AEC7-6454A626552E}" presName="parTrans" presStyleCnt="0"/>
      <dgm:spPr/>
    </dgm:pt>
    <dgm:pt modelId="{861B9E43-FB03-6340-B315-A9CC8E57CB86}" type="pres">
      <dgm:prSet presAssocID="{116B3FD5-D0C1-A749-8C31-2EF1C50C9855}" presName="node" presStyleLbl="alignAccFollowNode1" presStyleIdx="2" presStyleCnt="14">
        <dgm:presLayoutVars>
          <dgm:bulletEnabled val="1"/>
        </dgm:presLayoutVars>
      </dgm:prSet>
      <dgm:spPr/>
      <dgm:t>
        <a:bodyPr/>
        <a:lstStyle/>
        <a:p>
          <a:endParaRPr lang="fr-FR"/>
        </a:p>
      </dgm:t>
    </dgm:pt>
    <dgm:pt modelId="{AB5632A4-D7EE-A849-8628-77EC4962EDF2}" type="pres">
      <dgm:prSet presAssocID="{36CFED21-7427-924C-9E77-51225427486D}" presName="sibTrans" presStyleCnt="0"/>
      <dgm:spPr/>
    </dgm:pt>
    <dgm:pt modelId="{179E8D88-32FA-B142-9179-0C7A65651C98}" type="pres">
      <dgm:prSet presAssocID="{F713659A-5B6E-8F41-995D-A612D6EC4944}" presName="node" presStyleLbl="alignAccFollowNode1" presStyleIdx="3" presStyleCnt="14">
        <dgm:presLayoutVars>
          <dgm:bulletEnabled val="1"/>
        </dgm:presLayoutVars>
      </dgm:prSet>
      <dgm:spPr/>
      <dgm:t>
        <a:bodyPr/>
        <a:lstStyle/>
        <a:p>
          <a:endParaRPr lang="fr-FR"/>
        </a:p>
      </dgm:t>
    </dgm:pt>
    <dgm:pt modelId="{9A325A7E-C7D2-6741-BE9F-87CAD9AA8B08}" type="pres">
      <dgm:prSet presAssocID="{0565B91B-117D-C344-A2B3-ADB6328C7C7A}" presName="sibTrans" presStyleCnt="0"/>
      <dgm:spPr/>
    </dgm:pt>
    <dgm:pt modelId="{4A0E6B87-8A23-964D-9FCC-0F96242EC75B}" type="pres">
      <dgm:prSet presAssocID="{297C2ECC-6F31-6A49-A032-EE12EC776D48}" presName="node" presStyleLbl="alignAccFollowNode1" presStyleIdx="4" presStyleCnt="14">
        <dgm:presLayoutVars>
          <dgm:bulletEnabled val="1"/>
        </dgm:presLayoutVars>
      </dgm:prSet>
      <dgm:spPr/>
      <dgm:t>
        <a:bodyPr/>
        <a:lstStyle/>
        <a:p>
          <a:endParaRPr lang="fr-FR"/>
        </a:p>
      </dgm:t>
    </dgm:pt>
    <dgm:pt modelId="{614D2775-CF4E-A348-A1C8-001B18D8E881}" type="pres">
      <dgm:prSet presAssocID="{C75F03E7-A5A2-0141-B15A-F710DA7756EE}" presName="vSp" presStyleCnt="0"/>
      <dgm:spPr/>
    </dgm:pt>
    <dgm:pt modelId="{82000AFA-B1C5-4040-9405-AFAE04166F76}" type="pres">
      <dgm:prSet presAssocID="{C99946C8-2D3A-5049-A8B0-35DDCC74DB74}" presName="horFlow" presStyleCnt="0"/>
      <dgm:spPr/>
    </dgm:pt>
    <dgm:pt modelId="{839AC3CD-4B53-7E4D-80FE-300375D7AE60}" type="pres">
      <dgm:prSet presAssocID="{C99946C8-2D3A-5049-A8B0-35DDCC74DB74}" presName="bigChev" presStyleLbl="node1" presStyleIdx="2" presStyleCnt="9"/>
      <dgm:spPr/>
      <dgm:t>
        <a:bodyPr/>
        <a:lstStyle/>
        <a:p>
          <a:endParaRPr lang="fr-FR"/>
        </a:p>
      </dgm:t>
    </dgm:pt>
    <dgm:pt modelId="{B5962B54-6D20-C444-B406-FC52FE5D6FF8}" type="pres">
      <dgm:prSet presAssocID="{A9AFC816-773A-EF46-AF44-05CC81D25838}" presName="parTrans" presStyleCnt="0"/>
      <dgm:spPr/>
    </dgm:pt>
    <dgm:pt modelId="{A67278EA-00A0-FE4F-96FD-21ED349F0918}" type="pres">
      <dgm:prSet presAssocID="{A18C59FC-8B04-0C45-A4FA-55FB54A5E972}" presName="node" presStyleLbl="alignAccFollowNode1" presStyleIdx="5" presStyleCnt="14">
        <dgm:presLayoutVars>
          <dgm:bulletEnabled val="1"/>
        </dgm:presLayoutVars>
      </dgm:prSet>
      <dgm:spPr/>
      <dgm:t>
        <a:bodyPr/>
        <a:lstStyle/>
        <a:p>
          <a:endParaRPr lang="fr-FR"/>
        </a:p>
      </dgm:t>
    </dgm:pt>
    <dgm:pt modelId="{1B7174E6-C574-5741-8083-9A81165FE787}" type="pres">
      <dgm:prSet presAssocID="{E4B65EFE-E210-B04E-AC60-835051A81960}" presName="sibTrans" presStyleCnt="0"/>
      <dgm:spPr/>
    </dgm:pt>
    <dgm:pt modelId="{6DE81D91-B9F6-684A-BA82-0E3123E69063}" type="pres">
      <dgm:prSet presAssocID="{49FD1438-BE8B-CE44-9617-434E2CEF5997}" presName="node" presStyleLbl="alignAccFollowNode1" presStyleIdx="6" presStyleCnt="14">
        <dgm:presLayoutVars>
          <dgm:bulletEnabled val="1"/>
        </dgm:presLayoutVars>
      </dgm:prSet>
      <dgm:spPr/>
      <dgm:t>
        <a:bodyPr/>
        <a:lstStyle/>
        <a:p>
          <a:endParaRPr lang="fr-FR"/>
        </a:p>
      </dgm:t>
    </dgm:pt>
    <dgm:pt modelId="{B64B7138-A406-EC4F-8E20-B4F23C14D511}" type="pres">
      <dgm:prSet presAssocID="{7C72B904-637F-0D4D-85BB-E44AF6BF4072}" presName="sibTrans" presStyleCnt="0"/>
      <dgm:spPr/>
    </dgm:pt>
    <dgm:pt modelId="{2FB204B3-B93F-7447-B16B-7D548231C311}" type="pres">
      <dgm:prSet presAssocID="{1FA13308-A396-1C4A-AF44-577721F995C7}" presName="node" presStyleLbl="alignAccFollowNode1" presStyleIdx="7" presStyleCnt="14">
        <dgm:presLayoutVars>
          <dgm:bulletEnabled val="1"/>
        </dgm:presLayoutVars>
      </dgm:prSet>
      <dgm:spPr/>
      <dgm:t>
        <a:bodyPr/>
        <a:lstStyle/>
        <a:p>
          <a:endParaRPr lang="fr-FR"/>
        </a:p>
      </dgm:t>
    </dgm:pt>
    <dgm:pt modelId="{7F79A9DA-5075-AF4A-9B8D-9D20DD0CF870}" type="pres">
      <dgm:prSet presAssocID="{07F39FB7-E216-B941-8046-9C7EFE1F5BEB}" presName="sibTrans" presStyleCnt="0"/>
      <dgm:spPr/>
    </dgm:pt>
    <dgm:pt modelId="{4AF7DFE9-12AA-574D-976A-C2DCADAA8B9C}" type="pres">
      <dgm:prSet presAssocID="{93186102-0BFF-804F-BD1E-39B1351C0184}" presName="node" presStyleLbl="alignAccFollowNode1" presStyleIdx="8" presStyleCnt="14">
        <dgm:presLayoutVars>
          <dgm:bulletEnabled val="1"/>
        </dgm:presLayoutVars>
      </dgm:prSet>
      <dgm:spPr/>
      <dgm:t>
        <a:bodyPr/>
        <a:lstStyle/>
        <a:p>
          <a:endParaRPr lang="fr-FR"/>
        </a:p>
      </dgm:t>
    </dgm:pt>
    <dgm:pt modelId="{8F3D6E1D-4CFB-A94F-A576-EFC5486AF8EE}" type="pres">
      <dgm:prSet presAssocID="{C99946C8-2D3A-5049-A8B0-35DDCC74DB74}" presName="vSp" presStyleCnt="0"/>
      <dgm:spPr/>
    </dgm:pt>
    <dgm:pt modelId="{AA287599-10BC-B24C-BC04-0F2B5ED957AE}" type="pres">
      <dgm:prSet presAssocID="{093CF59F-F999-E84A-A69A-94287C59EA6E}" presName="horFlow" presStyleCnt="0"/>
      <dgm:spPr/>
    </dgm:pt>
    <dgm:pt modelId="{FCCC627F-66E7-A340-97C8-B6BA739993C2}" type="pres">
      <dgm:prSet presAssocID="{093CF59F-F999-E84A-A69A-94287C59EA6E}" presName="bigChev" presStyleLbl="node1" presStyleIdx="3" presStyleCnt="9"/>
      <dgm:spPr/>
      <dgm:t>
        <a:bodyPr/>
        <a:lstStyle/>
        <a:p>
          <a:endParaRPr lang="fr-FR"/>
        </a:p>
      </dgm:t>
    </dgm:pt>
    <dgm:pt modelId="{3079159B-3C88-BE41-94A1-9DB5147EF9BF}" type="pres">
      <dgm:prSet presAssocID="{16B119C7-E4C0-A64D-B05C-C1AFFE3EDF33}" presName="parTrans" presStyleCnt="0"/>
      <dgm:spPr/>
    </dgm:pt>
    <dgm:pt modelId="{132C2AF1-20AF-4F4D-918B-23FD4EA8999E}" type="pres">
      <dgm:prSet presAssocID="{EB9ECD3A-2DD4-B540-8B23-7C4FA2223CF9}" presName="node" presStyleLbl="alignAccFollowNode1" presStyleIdx="9" presStyleCnt="14">
        <dgm:presLayoutVars>
          <dgm:bulletEnabled val="1"/>
        </dgm:presLayoutVars>
      </dgm:prSet>
      <dgm:spPr/>
      <dgm:t>
        <a:bodyPr/>
        <a:lstStyle/>
        <a:p>
          <a:endParaRPr lang="fr-FR"/>
        </a:p>
      </dgm:t>
    </dgm:pt>
    <dgm:pt modelId="{260C1450-9999-C049-A418-ECB21EAAC3B6}" type="pres">
      <dgm:prSet presAssocID="{945D152F-BE4D-7144-BFB6-C97D8640B5CC}" presName="sibTrans" presStyleCnt="0"/>
      <dgm:spPr/>
    </dgm:pt>
    <dgm:pt modelId="{7F6E703F-0A45-3D4D-9036-B4E31958FD5A}" type="pres">
      <dgm:prSet presAssocID="{FC5432A1-5972-4048-8560-0517946A9E36}" presName="node" presStyleLbl="alignAccFollowNode1" presStyleIdx="10" presStyleCnt="14">
        <dgm:presLayoutVars>
          <dgm:bulletEnabled val="1"/>
        </dgm:presLayoutVars>
      </dgm:prSet>
      <dgm:spPr/>
      <dgm:t>
        <a:bodyPr/>
        <a:lstStyle/>
        <a:p>
          <a:endParaRPr lang="fr-FR"/>
        </a:p>
      </dgm:t>
    </dgm:pt>
    <dgm:pt modelId="{60CBEBCD-C0A9-1A44-9EC3-5EAE6AA6DFDC}" type="pres">
      <dgm:prSet presAssocID="{093CF59F-F999-E84A-A69A-94287C59EA6E}" presName="vSp" presStyleCnt="0"/>
      <dgm:spPr/>
    </dgm:pt>
    <dgm:pt modelId="{292F5DC1-E6D0-9243-82AD-8B1C83848D3D}" type="pres">
      <dgm:prSet presAssocID="{57ACFF5D-75AE-3942-997E-6CA15C11AEA2}" presName="horFlow" presStyleCnt="0"/>
      <dgm:spPr/>
    </dgm:pt>
    <dgm:pt modelId="{311EF340-17D6-4641-A158-366E193B1F4A}" type="pres">
      <dgm:prSet presAssocID="{57ACFF5D-75AE-3942-997E-6CA15C11AEA2}" presName="bigChev" presStyleLbl="node1" presStyleIdx="4" presStyleCnt="9"/>
      <dgm:spPr/>
      <dgm:t>
        <a:bodyPr/>
        <a:lstStyle/>
        <a:p>
          <a:endParaRPr lang="fr-FR"/>
        </a:p>
      </dgm:t>
    </dgm:pt>
    <dgm:pt modelId="{2CA848A7-7313-B044-BE6C-C181601F1208}" type="pres">
      <dgm:prSet presAssocID="{FAAFEF2B-FF27-C643-A7A4-C29CB4825BB8}" presName="parTrans" presStyleCnt="0"/>
      <dgm:spPr/>
    </dgm:pt>
    <dgm:pt modelId="{BE134FF4-7FB3-B341-8C6A-C1AE9055211D}" type="pres">
      <dgm:prSet presAssocID="{CF908D43-7C8C-5349-9CDD-DFD105E21E14}" presName="node" presStyleLbl="alignAccFollowNode1" presStyleIdx="11" presStyleCnt="14">
        <dgm:presLayoutVars>
          <dgm:bulletEnabled val="1"/>
        </dgm:presLayoutVars>
      </dgm:prSet>
      <dgm:spPr/>
      <dgm:t>
        <a:bodyPr/>
        <a:lstStyle/>
        <a:p>
          <a:endParaRPr lang="fr-FR"/>
        </a:p>
      </dgm:t>
    </dgm:pt>
    <dgm:pt modelId="{5040B4EA-D83C-AC44-A186-FC64FE7CD08F}" type="pres">
      <dgm:prSet presAssocID="{D22CFFDA-3BB9-E54A-A2D8-7F0329B60CDE}" presName="sibTrans" presStyleCnt="0"/>
      <dgm:spPr/>
    </dgm:pt>
    <dgm:pt modelId="{B4DAFDE0-B77D-FA40-8324-47C3292AB6C3}" type="pres">
      <dgm:prSet presAssocID="{882AD3F1-51C6-0243-8EE7-2702297783CD}" presName="node" presStyleLbl="alignAccFollowNode1" presStyleIdx="12" presStyleCnt="14">
        <dgm:presLayoutVars>
          <dgm:bulletEnabled val="1"/>
        </dgm:presLayoutVars>
      </dgm:prSet>
      <dgm:spPr/>
      <dgm:t>
        <a:bodyPr/>
        <a:lstStyle/>
        <a:p>
          <a:endParaRPr lang="fr-FR"/>
        </a:p>
      </dgm:t>
    </dgm:pt>
    <dgm:pt modelId="{B3A8B9CC-43EB-E345-A051-23CA7426BDA5}" type="pres">
      <dgm:prSet presAssocID="{57ACFF5D-75AE-3942-997E-6CA15C11AEA2}" presName="vSp" presStyleCnt="0"/>
      <dgm:spPr/>
    </dgm:pt>
    <dgm:pt modelId="{7094544E-9237-9E4D-8E4B-A471CF67B798}" type="pres">
      <dgm:prSet presAssocID="{812E2A1D-76A1-3C4F-963C-384B8CFEA603}" presName="horFlow" presStyleCnt="0"/>
      <dgm:spPr/>
    </dgm:pt>
    <dgm:pt modelId="{809BB636-1E0A-9249-8413-D5A7E0A4A3EB}" type="pres">
      <dgm:prSet presAssocID="{812E2A1D-76A1-3C4F-963C-384B8CFEA603}" presName="bigChev" presStyleLbl="node1" presStyleIdx="5" presStyleCnt="9"/>
      <dgm:spPr/>
      <dgm:t>
        <a:bodyPr/>
        <a:lstStyle/>
        <a:p>
          <a:endParaRPr lang="fr-FR"/>
        </a:p>
      </dgm:t>
    </dgm:pt>
    <dgm:pt modelId="{C3266E21-1FF5-7D43-BF87-4AB543375049}" type="pres">
      <dgm:prSet presAssocID="{812E2A1D-76A1-3C4F-963C-384B8CFEA603}" presName="vSp" presStyleCnt="0"/>
      <dgm:spPr/>
    </dgm:pt>
    <dgm:pt modelId="{78C4B610-D76C-1D46-9721-DD52EA1C76A5}" type="pres">
      <dgm:prSet presAssocID="{C17BDEDD-032D-B740-9EE5-B6284D69F58B}" presName="horFlow" presStyleCnt="0"/>
      <dgm:spPr/>
    </dgm:pt>
    <dgm:pt modelId="{6A0D301B-C5D2-1541-ACF4-7DBF5BFD00DE}" type="pres">
      <dgm:prSet presAssocID="{C17BDEDD-032D-B740-9EE5-B6284D69F58B}" presName="bigChev" presStyleLbl="node1" presStyleIdx="6" presStyleCnt="9"/>
      <dgm:spPr/>
      <dgm:t>
        <a:bodyPr/>
        <a:lstStyle/>
        <a:p>
          <a:endParaRPr lang="fr-FR"/>
        </a:p>
      </dgm:t>
    </dgm:pt>
    <dgm:pt modelId="{CE742E74-610C-414A-861B-2C3844962046}" type="pres">
      <dgm:prSet presAssocID="{C17BDEDD-032D-B740-9EE5-B6284D69F58B}" presName="vSp" presStyleCnt="0"/>
      <dgm:spPr/>
    </dgm:pt>
    <dgm:pt modelId="{9E290364-BD4E-864C-B24F-565FD94757C6}" type="pres">
      <dgm:prSet presAssocID="{5572CD6D-5567-BF47-8A22-3B0F616F4B6E}" presName="horFlow" presStyleCnt="0"/>
      <dgm:spPr/>
    </dgm:pt>
    <dgm:pt modelId="{8B19B181-64D8-6340-AE46-1FCD73A16BCE}" type="pres">
      <dgm:prSet presAssocID="{5572CD6D-5567-BF47-8A22-3B0F616F4B6E}" presName="bigChev" presStyleLbl="node1" presStyleIdx="7" presStyleCnt="9"/>
      <dgm:spPr/>
      <dgm:t>
        <a:bodyPr/>
        <a:lstStyle/>
        <a:p>
          <a:endParaRPr lang="fr-FR"/>
        </a:p>
      </dgm:t>
    </dgm:pt>
    <dgm:pt modelId="{7EE9F38C-8E77-F64A-BBA9-D3D0E764A236}" type="pres">
      <dgm:prSet presAssocID="{5572CD6D-5567-BF47-8A22-3B0F616F4B6E}" presName="vSp" presStyleCnt="0"/>
      <dgm:spPr/>
    </dgm:pt>
    <dgm:pt modelId="{C87587C5-CC39-4947-959F-A13FEBC0CE13}" type="pres">
      <dgm:prSet presAssocID="{EF972E2B-2837-E549-A3F6-AB1146A2B2B1}" presName="horFlow" presStyleCnt="0"/>
      <dgm:spPr/>
    </dgm:pt>
    <dgm:pt modelId="{3D691AD7-1763-4742-80C4-8AE60A9CD0FB}" type="pres">
      <dgm:prSet presAssocID="{EF972E2B-2837-E549-A3F6-AB1146A2B2B1}" presName="bigChev" presStyleLbl="node1" presStyleIdx="8" presStyleCnt="9"/>
      <dgm:spPr/>
      <dgm:t>
        <a:bodyPr/>
        <a:lstStyle/>
        <a:p>
          <a:endParaRPr lang="fr-FR"/>
        </a:p>
      </dgm:t>
    </dgm:pt>
    <dgm:pt modelId="{DD7F6B62-2000-A14E-8586-62624FAF974E}" type="pres">
      <dgm:prSet presAssocID="{40CCA14B-BF5A-1C46-BE68-86F5917CE0AF}" presName="parTrans" presStyleCnt="0"/>
      <dgm:spPr/>
    </dgm:pt>
    <dgm:pt modelId="{D5B64227-2F01-0346-965F-6431FB26FF1C}" type="pres">
      <dgm:prSet presAssocID="{E329C613-F8B1-D441-8BA0-15474E35C7EF}" presName="node" presStyleLbl="alignAccFollowNode1" presStyleIdx="13" presStyleCnt="14">
        <dgm:presLayoutVars>
          <dgm:bulletEnabled val="1"/>
        </dgm:presLayoutVars>
      </dgm:prSet>
      <dgm:spPr/>
      <dgm:t>
        <a:bodyPr/>
        <a:lstStyle/>
        <a:p>
          <a:endParaRPr lang="fr-FR"/>
        </a:p>
      </dgm:t>
    </dgm:pt>
  </dgm:ptLst>
  <dgm:cxnLst>
    <dgm:cxn modelId="{6745B6C2-9F33-8A4F-AF7F-C79B93D4C360}" type="presOf" srcId="{FC5432A1-5972-4048-8560-0517946A9E36}" destId="{7F6E703F-0A45-3D4D-9036-B4E31958FD5A}" srcOrd="0" destOrd="0" presId="urn:microsoft.com/office/officeart/2005/8/layout/lProcess3"/>
    <dgm:cxn modelId="{0A470146-BB03-3C44-AFDD-6A15701C3066}" type="presOf" srcId="{5572CD6D-5567-BF47-8A22-3B0F616F4B6E}" destId="{8B19B181-64D8-6340-AE46-1FCD73A16BCE}" srcOrd="0" destOrd="0" presId="urn:microsoft.com/office/officeart/2005/8/layout/lProcess3"/>
    <dgm:cxn modelId="{81A7E9D4-3A27-8144-B6D5-F6FFB0C4A4C9}" srcId="{D9F57082-1E2A-234A-BBB4-C994115CB8A5}" destId="{C99946C8-2D3A-5049-A8B0-35DDCC74DB74}" srcOrd="2" destOrd="0" parTransId="{A2167554-3B93-7142-954D-C771980C0D84}" sibTransId="{20EE134E-6B53-C641-886C-C34E3484C1B1}"/>
    <dgm:cxn modelId="{4C5614C4-16A2-8347-84DD-FEC8E5E171FA}" type="presOf" srcId="{093CF59F-F999-E84A-A69A-94287C59EA6E}" destId="{FCCC627F-66E7-A340-97C8-B6BA739993C2}" srcOrd="0" destOrd="0" presId="urn:microsoft.com/office/officeart/2005/8/layout/lProcess3"/>
    <dgm:cxn modelId="{2E2A1A46-AA69-C84C-85AD-285907D68268}" srcId="{C75F03E7-A5A2-0141-B15A-F710DA7756EE}" destId="{116B3FD5-D0C1-A749-8C31-2EF1C50C9855}" srcOrd="0" destOrd="0" parTransId="{AA86C508-792A-D940-AEC7-6454A626552E}" sibTransId="{36CFED21-7427-924C-9E77-51225427486D}"/>
    <dgm:cxn modelId="{7ADE6CD2-39B0-0640-BF03-84BE85E98F44}" srcId="{D9F57082-1E2A-234A-BBB4-C994115CB8A5}" destId="{C75F03E7-A5A2-0141-B15A-F710DA7756EE}" srcOrd="1" destOrd="0" parTransId="{7A479D22-62A7-0647-8D64-1BD71E09AAE4}" sibTransId="{868092E0-F246-DC40-BD05-1C8086EFB1BD}"/>
    <dgm:cxn modelId="{A805721A-E1AE-4347-9A93-F4093E7E37C5}" type="presOf" srcId="{297C2ECC-6F31-6A49-A032-EE12EC776D48}" destId="{4A0E6B87-8A23-964D-9FCC-0F96242EC75B}" srcOrd="0" destOrd="0" presId="urn:microsoft.com/office/officeart/2005/8/layout/lProcess3"/>
    <dgm:cxn modelId="{1CC67D66-CA09-6545-895A-5CC6782E9562}" srcId="{C75F03E7-A5A2-0141-B15A-F710DA7756EE}" destId="{F713659A-5B6E-8F41-995D-A612D6EC4944}" srcOrd="1" destOrd="0" parTransId="{5FB332F9-D616-E945-8286-924B03889838}" sibTransId="{0565B91B-117D-C344-A2B3-ADB6328C7C7A}"/>
    <dgm:cxn modelId="{0DEEFC6C-4D5B-6740-8009-DD8E98DDC95E}" type="presOf" srcId="{C99946C8-2D3A-5049-A8B0-35DDCC74DB74}" destId="{839AC3CD-4B53-7E4D-80FE-300375D7AE60}" srcOrd="0" destOrd="0" presId="urn:microsoft.com/office/officeart/2005/8/layout/lProcess3"/>
    <dgm:cxn modelId="{2E464A7E-0E96-2349-AD3E-6531D9F36596}" srcId="{57ACFF5D-75AE-3942-997E-6CA15C11AEA2}" destId="{CF908D43-7C8C-5349-9CDD-DFD105E21E14}" srcOrd="0" destOrd="0" parTransId="{FAAFEF2B-FF27-C643-A7A4-C29CB4825BB8}" sibTransId="{D22CFFDA-3BB9-E54A-A2D8-7F0329B60CDE}"/>
    <dgm:cxn modelId="{AD1DB376-A0A5-4A4B-9A39-D82310AB0D4C}" srcId="{D9F57082-1E2A-234A-BBB4-C994115CB8A5}" destId="{EF972E2B-2837-E549-A3F6-AB1146A2B2B1}" srcOrd="8" destOrd="0" parTransId="{7B17A854-4935-7A4E-9C3E-7D95D8D86153}" sibTransId="{7A70441E-6B0C-3442-90F3-543193271498}"/>
    <dgm:cxn modelId="{987379B3-02F6-AE4F-9835-69A26F780C84}" type="presOf" srcId="{812E2A1D-76A1-3C4F-963C-384B8CFEA603}" destId="{809BB636-1E0A-9249-8413-D5A7E0A4A3EB}" srcOrd="0" destOrd="0" presId="urn:microsoft.com/office/officeart/2005/8/layout/lProcess3"/>
    <dgm:cxn modelId="{7091AAD1-B479-3847-BFB4-9873A8469FE8}" srcId="{D9F57082-1E2A-234A-BBB4-C994115CB8A5}" destId="{C17BDEDD-032D-B740-9EE5-B6284D69F58B}" srcOrd="6" destOrd="0" parTransId="{A828ECCB-3FE5-B14A-AEB3-990FD6EC32CD}" sibTransId="{04130888-B210-B94C-9AD6-F9F45BCAB834}"/>
    <dgm:cxn modelId="{93AC89C9-0117-F84E-8AE7-F24CB61DF706}" type="presOf" srcId="{49FD1438-BE8B-CE44-9617-434E2CEF5997}" destId="{6DE81D91-B9F6-684A-BA82-0E3123E69063}" srcOrd="0" destOrd="0" presId="urn:microsoft.com/office/officeart/2005/8/layout/lProcess3"/>
    <dgm:cxn modelId="{AF8528D1-8EB8-9A4E-80B8-55555DF81B75}" type="presOf" srcId="{A18C59FC-8B04-0C45-A4FA-55FB54A5E972}" destId="{A67278EA-00A0-FE4F-96FD-21ED349F0918}" srcOrd="0" destOrd="0" presId="urn:microsoft.com/office/officeart/2005/8/layout/lProcess3"/>
    <dgm:cxn modelId="{BEA3E27A-762E-A549-AC8C-84C3060FD287}" srcId="{0AC1D4AC-C18E-514F-AE87-5DEDB1093479}" destId="{B9AB2A77-BA77-7249-9EAA-1F5B355A8CCF}" srcOrd="1" destOrd="0" parTransId="{2973639A-A469-AF4E-ADA7-7C6EF483C496}" sibTransId="{640F7227-8EFC-9D43-B205-C6F776F17FDB}"/>
    <dgm:cxn modelId="{C7650903-D502-D54A-BAB7-3C8CE7E27DBA}" srcId="{D9F57082-1E2A-234A-BBB4-C994115CB8A5}" destId="{812E2A1D-76A1-3C4F-963C-384B8CFEA603}" srcOrd="5" destOrd="0" parTransId="{029B84E4-3066-7E4D-B55C-0A2B42B2578D}" sibTransId="{91896864-27B4-9741-B465-A7BC2DEBC709}"/>
    <dgm:cxn modelId="{07FC407C-4660-1046-835B-A49983774A7D}" type="presOf" srcId="{EB9ECD3A-2DD4-B540-8B23-7C4FA2223CF9}" destId="{132C2AF1-20AF-4F4D-918B-23FD4EA8999E}" srcOrd="0" destOrd="0" presId="urn:microsoft.com/office/officeart/2005/8/layout/lProcess3"/>
    <dgm:cxn modelId="{C2129DB3-5ED7-BB40-920E-DDAE37406470}" type="presOf" srcId="{CF908D43-7C8C-5349-9CDD-DFD105E21E14}" destId="{BE134FF4-7FB3-B341-8C6A-C1AE9055211D}" srcOrd="0" destOrd="0" presId="urn:microsoft.com/office/officeart/2005/8/layout/lProcess3"/>
    <dgm:cxn modelId="{5B42D619-95BB-0E4B-BFB3-354A84DB05FD}" srcId="{0AC1D4AC-C18E-514F-AE87-5DEDB1093479}" destId="{599B70C3-9DA7-F748-8C10-43D7BFD77210}" srcOrd="0" destOrd="0" parTransId="{433A3AA6-6B2F-854A-B686-2C7DA690ACD9}" sibTransId="{A349B58D-EB40-BF48-8A28-B6CDEC3A7EF9}"/>
    <dgm:cxn modelId="{CA14419A-03D2-9E4E-9036-E79AF4013F81}" srcId="{EF972E2B-2837-E549-A3F6-AB1146A2B2B1}" destId="{E329C613-F8B1-D441-8BA0-15474E35C7EF}" srcOrd="0" destOrd="0" parTransId="{40CCA14B-BF5A-1C46-BE68-86F5917CE0AF}" sibTransId="{5138C03F-BF0B-6242-B6DA-B23E68333440}"/>
    <dgm:cxn modelId="{BF225E01-6B0D-1E46-8B2F-FBF72B996E18}" srcId="{093CF59F-F999-E84A-A69A-94287C59EA6E}" destId="{FC5432A1-5972-4048-8560-0517946A9E36}" srcOrd="1" destOrd="0" parTransId="{2BAA3232-EF0F-2F46-938A-E5B01CFB4B38}" sibTransId="{5B20AF55-A698-1F41-A9E8-587F9DAE7CAB}"/>
    <dgm:cxn modelId="{67B184A4-E117-4248-B72C-0A1C244DDF59}" srcId="{57ACFF5D-75AE-3942-997E-6CA15C11AEA2}" destId="{882AD3F1-51C6-0243-8EE7-2702297783CD}" srcOrd="1" destOrd="0" parTransId="{50F82A20-F4BE-444E-855B-B6789082F295}" sibTransId="{7EB7EB34-7C0D-9547-9E1B-7AFA4805DB0C}"/>
    <dgm:cxn modelId="{53274A0A-8C01-B148-A0BA-CD5EED9D6412}" srcId="{D9F57082-1E2A-234A-BBB4-C994115CB8A5}" destId="{0AC1D4AC-C18E-514F-AE87-5DEDB1093479}" srcOrd="0" destOrd="0" parTransId="{1D1F8077-3F3D-BD4A-9467-A0A18F679C68}" sibTransId="{C4BCE66C-9ADC-214A-8249-E50B15168B9E}"/>
    <dgm:cxn modelId="{488683DF-6382-D34A-B7FC-8B0EBA096D2E}" type="presOf" srcId="{0AC1D4AC-C18E-514F-AE87-5DEDB1093479}" destId="{B7A067B6-04EA-4347-9CA0-CE0AAC149644}" srcOrd="0" destOrd="0" presId="urn:microsoft.com/office/officeart/2005/8/layout/lProcess3"/>
    <dgm:cxn modelId="{35886D1B-8DD8-FE41-953B-13006B26F51F}" type="presOf" srcId="{882AD3F1-51C6-0243-8EE7-2702297783CD}" destId="{B4DAFDE0-B77D-FA40-8324-47C3292AB6C3}" srcOrd="0" destOrd="0" presId="urn:microsoft.com/office/officeart/2005/8/layout/lProcess3"/>
    <dgm:cxn modelId="{9F791649-B6F9-1243-B78F-1CC1FA5ADFC0}" type="presOf" srcId="{57ACFF5D-75AE-3942-997E-6CA15C11AEA2}" destId="{311EF340-17D6-4641-A158-366E193B1F4A}" srcOrd="0" destOrd="0" presId="urn:microsoft.com/office/officeart/2005/8/layout/lProcess3"/>
    <dgm:cxn modelId="{17651303-65F9-2E44-A0AA-C9E5ABE826E0}" type="presOf" srcId="{E329C613-F8B1-D441-8BA0-15474E35C7EF}" destId="{D5B64227-2F01-0346-965F-6431FB26FF1C}" srcOrd="0" destOrd="0" presId="urn:microsoft.com/office/officeart/2005/8/layout/lProcess3"/>
    <dgm:cxn modelId="{99AC8178-F55E-244E-A828-FFC3E8E4685E}" srcId="{D9F57082-1E2A-234A-BBB4-C994115CB8A5}" destId="{57ACFF5D-75AE-3942-997E-6CA15C11AEA2}" srcOrd="4" destOrd="0" parTransId="{3D43633F-B8F0-0F47-A4DC-020EF8CABD65}" sibTransId="{27232ED0-479C-734F-A966-CC70D4F7D369}"/>
    <dgm:cxn modelId="{09C73EC8-A9F7-7E4A-85C3-7033933A5BD6}" srcId="{C99946C8-2D3A-5049-A8B0-35DDCC74DB74}" destId="{49FD1438-BE8B-CE44-9617-434E2CEF5997}" srcOrd="1" destOrd="0" parTransId="{3B6C4050-0A0C-5A4C-A89E-51506CDBB8F9}" sibTransId="{7C72B904-637F-0D4D-85BB-E44AF6BF4072}"/>
    <dgm:cxn modelId="{EC3E6CE1-C816-8941-B919-1710A325F4CC}" type="presOf" srcId="{93186102-0BFF-804F-BD1E-39B1351C0184}" destId="{4AF7DFE9-12AA-574D-976A-C2DCADAA8B9C}" srcOrd="0" destOrd="0" presId="urn:microsoft.com/office/officeart/2005/8/layout/lProcess3"/>
    <dgm:cxn modelId="{97EEF34C-09CB-DF44-9DED-EEDE2B179CB2}" srcId="{C99946C8-2D3A-5049-A8B0-35DDCC74DB74}" destId="{1FA13308-A396-1C4A-AF44-577721F995C7}" srcOrd="2" destOrd="0" parTransId="{E79F778F-09A5-8649-86E8-443E4C182008}" sibTransId="{07F39FB7-E216-B941-8046-9C7EFE1F5BEB}"/>
    <dgm:cxn modelId="{2A748C38-02B7-9B4F-8C8D-AC19AC3ED7F0}" type="presOf" srcId="{C17BDEDD-032D-B740-9EE5-B6284D69F58B}" destId="{6A0D301B-C5D2-1541-ACF4-7DBF5BFD00DE}" srcOrd="0" destOrd="0" presId="urn:microsoft.com/office/officeart/2005/8/layout/lProcess3"/>
    <dgm:cxn modelId="{985FD03E-39DE-6240-AC02-BC313C522D3A}" type="presOf" srcId="{C75F03E7-A5A2-0141-B15A-F710DA7756EE}" destId="{1B852648-EC03-C841-BB33-1005776F388E}" srcOrd="0" destOrd="0" presId="urn:microsoft.com/office/officeart/2005/8/layout/lProcess3"/>
    <dgm:cxn modelId="{000DFDF2-ED02-284F-9873-9B47E9AFC16B}" type="presOf" srcId="{EF972E2B-2837-E549-A3F6-AB1146A2B2B1}" destId="{3D691AD7-1763-4742-80C4-8AE60A9CD0FB}" srcOrd="0" destOrd="0" presId="urn:microsoft.com/office/officeart/2005/8/layout/lProcess3"/>
    <dgm:cxn modelId="{97D2557D-3E95-E142-A4DA-9F59F3FEFC77}" type="presOf" srcId="{1FA13308-A396-1C4A-AF44-577721F995C7}" destId="{2FB204B3-B93F-7447-B16B-7D548231C311}" srcOrd="0" destOrd="0" presId="urn:microsoft.com/office/officeart/2005/8/layout/lProcess3"/>
    <dgm:cxn modelId="{4A2B6D42-D2D6-324B-91B9-812B2B5C8A40}" type="presOf" srcId="{F713659A-5B6E-8F41-995D-A612D6EC4944}" destId="{179E8D88-32FA-B142-9179-0C7A65651C98}" srcOrd="0" destOrd="0" presId="urn:microsoft.com/office/officeart/2005/8/layout/lProcess3"/>
    <dgm:cxn modelId="{C16E738B-4110-9143-92A9-048CF614367B}" srcId="{093CF59F-F999-E84A-A69A-94287C59EA6E}" destId="{EB9ECD3A-2DD4-B540-8B23-7C4FA2223CF9}" srcOrd="0" destOrd="0" parTransId="{16B119C7-E4C0-A64D-B05C-C1AFFE3EDF33}" sibTransId="{945D152F-BE4D-7144-BFB6-C97D8640B5CC}"/>
    <dgm:cxn modelId="{85C58ABE-94F7-0F49-A422-8E7DEC98C37B}" type="presOf" srcId="{B9AB2A77-BA77-7249-9EAA-1F5B355A8CCF}" destId="{881E94E2-82EA-4F4C-A707-B80E5EDE08D4}" srcOrd="0" destOrd="0" presId="urn:microsoft.com/office/officeart/2005/8/layout/lProcess3"/>
    <dgm:cxn modelId="{6D4A8444-E216-0C44-AEF6-F3027271E244}" srcId="{D9F57082-1E2A-234A-BBB4-C994115CB8A5}" destId="{5572CD6D-5567-BF47-8A22-3B0F616F4B6E}" srcOrd="7" destOrd="0" parTransId="{F4A2DCDF-085F-0042-A270-7012198BF2EC}" sibTransId="{5E50D532-BD1D-7345-A604-3B896633B37A}"/>
    <dgm:cxn modelId="{5E1C1D53-9CF7-B140-AB55-183968488321}" srcId="{C75F03E7-A5A2-0141-B15A-F710DA7756EE}" destId="{297C2ECC-6F31-6A49-A032-EE12EC776D48}" srcOrd="2" destOrd="0" parTransId="{7B9EB887-CA5C-A44F-B5AF-2A1A68BC3246}" sibTransId="{20E374DC-E73A-664A-9869-11F5E1A1AAC0}"/>
    <dgm:cxn modelId="{9432960C-F0A8-0F44-A111-3F4EDE0AD410}" type="presOf" srcId="{D9F57082-1E2A-234A-BBB4-C994115CB8A5}" destId="{672137A4-4A8C-1E48-9512-9D2617DC2934}" srcOrd="0" destOrd="0" presId="urn:microsoft.com/office/officeart/2005/8/layout/lProcess3"/>
    <dgm:cxn modelId="{1E75E118-DEAC-3C4F-BC1B-116D31D86518}" srcId="{D9F57082-1E2A-234A-BBB4-C994115CB8A5}" destId="{093CF59F-F999-E84A-A69A-94287C59EA6E}" srcOrd="3" destOrd="0" parTransId="{1053F3F0-8AC4-3241-B5F3-DD635DADD0BE}" sibTransId="{FD3BF52D-1A21-AA4A-8577-37336A7120E2}"/>
    <dgm:cxn modelId="{80F18BA1-81EB-6249-A1E1-603122193C4F}" type="presOf" srcId="{116B3FD5-D0C1-A749-8C31-2EF1C50C9855}" destId="{861B9E43-FB03-6340-B315-A9CC8E57CB86}" srcOrd="0" destOrd="0" presId="urn:microsoft.com/office/officeart/2005/8/layout/lProcess3"/>
    <dgm:cxn modelId="{AB59E8F3-907E-494F-A373-6AAC4C006066}" srcId="{C99946C8-2D3A-5049-A8B0-35DDCC74DB74}" destId="{A18C59FC-8B04-0C45-A4FA-55FB54A5E972}" srcOrd="0" destOrd="0" parTransId="{A9AFC816-773A-EF46-AF44-05CC81D25838}" sibTransId="{E4B65EFE-E210-B04E-AC60-835051A81960}"/>
    <dgm:cxn modelId="{4CBE8945-BD1C-964A-BABB-8037FDBF156C}" srcId="{C99946C8-2D3A-5049-A8B0-35DDCC74DB74}" destId="{93186102-0BFF-804F-BD1E-39B1351C0184}" srcOrd="3" destOrd="0" parTransId="{CE57853D-775E-0C45-AAC3-52F02BDABF48}" sibTransId="{5D726DC1-2146-654F-BDD7-70CEA97A88DE}"/>
    <dgm:cxn modelId="{AD8AF3F1-8719-404B-9A6D-524BFA7132DA}" type="presOf" srcId="{599B70C3-9DA7-F748-8C10-43D7BFD77210}" destId="{BA9B92DF-4BD2-2F41-A889-CDBC96F37396}" srcOrd="0" destOrd="0" presId="urn:microsoft.com/office/officeart/2005/8/layout/lProcess3"/>
    <dgm:cxn modelId="{36CDF7B4-906E-3C43-9413-D33F91B3E520}" type="presParOf" srcId="{672137A4-4A8C-1E48-9512-9D2617DC2934}" destId="{7F17E77E-63A2-CD49-9733-148BAC9A3BDB}" srcOrd="0" destOrd="0" presId="urn:microsoft.com/office/officeart/2005/8/layout/lProcess3"/>
    <dgm:cxn modelId="{4E343EB0-1192-8446-AEE8-2D9F98C3E52D}" type="presParOf" srcId="{7F17E77E-63A2-CD49-9733-148BAC9A3BDB}" destId="{B7A067B6-04EA-4347-9CA0-CE0AAC149644}" srcOrd="0" destOrd="0" presId="urn:microsoft.com/office/officeart/2005/8/layout/lProcess3"/>
    <dgm:cxn modelId="{EBA73285-E429-7E44-A11B-80F3B79A94F5}" type="presParOf" srcId="{7F17E77E-63A2-CD49-9733-148BAC9A3BDB}" destId="{2ECCCAA3-80A7-4F45-9DE2-CB05673B4978}" srcOrd="1" destOrd="0" presId="urn:microsoft.com/office/officeart/2005/8/layout/lProcess3"/>
    <dgm:cxn modelId="{7990C55E-1270-4044-8391-DB412B5E7A5C}" type="presParOf" srcId="{7F17E77E-63A2-CD49-9733-148BAC9A3BDB}" destId="{BA9B92DF-4BD2-2F41-A889-CDBC96F37396}" srcOrd="2" destOrd="0" presId="urn:microsoft.com/office/officeart/2005/8/layout/lProcess3"/>
    <dgm:cxn modelId="{8F72F71B-1CCB-C24C-A282-B298E0D5A9C7}" type="presParOf" srcId="{7F17E77E-63A2-CD49-9733-148BAC9A3BDB}" destId="{C05F7882-04E9-E642-A919-80AFA5EEB6DA}" srcOrd="3" destOrd="0" presId="urn:microsoft.com/office/officeart/2005/8/layout/lProcess3"/>
    <dgm:cxn modelId="{2E2559B4-6778-E348-858F-E0E1006D156E}" type="presParOf" srcId="{7F17E77E-63A2-CD49-9733-148BAC9A3BDB}" destId="{881E94E2-82EA-4F4C-A707-B80E5EDE08D4}" srcOrd="4" destOrd="0" presId="urn:microsoft.com/office/officeart/2005/8/layout/lProcess3"/>
    <dgm:cxn modelId="{6EB02819-B99F-DB42-904D-B1770FCAE95B}" type="presParOf" srcId="{672137A4-4A8C-1E48-9512-9D2617DC2934}" destId="{3FCCC8C0-38C4-EC4B-A66B-C60CBAD66581}" srcOrd="1" destOrd="0" presId="urn:microsoft.com/office/officeart/2005/8/layout/lProcess3"/>
    <dgm:cxn modelId="{C0E2CCF8-A051-7943-8DA1-24C4982BD695}" type="presParOf" srcId="{672137A4-4A8C-1E48-9512-9D2617DC2934}" destId="{B7AAE8D0-8449-C14A-B4CA-4C02E7F8006A}" srcOrd="2" destOrd="0" presId="urn:microsoft.com/office/officeart/2005/8/layout/lProcess3"/>
    <dgm:cxn modelId="{B8682BBA-3AE1-E542-89FA-965FEC30E353}" type="presParOf" srcId="{B7AAE8D0-8449-C14A-B4CA-4C02E7F8006A}" destId="{1B852648-EC03-C841-BB33-1005776F388E}" srcOrd="0" destOrd="0" presId="urn:microsoft.com/office/officeart/2005/8/layout/lProcess3"/>
    <dgm:cxn modelId="{B5572A63-3575-0F41-8E5E-EEA9A45F8A7C}" type="presParOf" srcId="{B7AAE8D0-8449-C14A-B4CA-4C02E7F8006A}" destId="{A7A2593A-FE91-DA42-AB4A-F0EEE6380527}" srcOrd="1" destOrd="0" presId="urn:microsoft.com/office/officeart/2005/8/layout/lProcess3"/>
    <dgm:cxn modelId="{73546660-3D5E-7B40-8A28-E042AE7B29E7}" type="presParOf" srcId="{B7AAE8D0-8449-C14A-B4CA-4C02E7F8006A}" destId="{861B9E43-FB03-6340-B315-A9CC8E57CB86}" srcOrd="2" destOrd="0" presId="urn:microsoft.com/office/officeart/2005/8/layout/lProcess3"/>
    <dgm:cxn modelId="{2F4D58EE-A8D2-7547-8B53-DF737B90CFE1}" type="presParOf" srcId="{B7AAE8D0-8449-C14A-B4CA-4C02E7F8006A}" destId="{AB5632A4-D7EE-A849-8628-77EC4962EDF2}" srcOrd="3" destOrd="0" presId="urn:microsoft.com/office/officeart/2005/8/layout/lProcess3"/>
    <dgm:cxn modelId="{FFEA4873-F29D-0F4F-80A5-2FF8DD2289F5}" type="presParOf" srcId="{B7AAE8D0-8449-C14A-B4CA-4C02E7F8006A}" destId="{179E8D88-32FA-B142-9179-0C7A65651C98}" srcOrd="4" destOrd="0" presId="urn:microsoft.com/office/officeart/2005/8/layout/lProcess3"/>
    <dgm:cxn modelId="{3D3E52C4-B230-594D-9BA4-47B68A1098E5}" type="presParOf" srcId="{B7AAE8D0-8449-C14A-B4CA-4C02E7F8006A}" destId="{9A325A7E-C7D2-6741-BE9F-87CAD9AA8B08}" srcOrd="5" destOrd="0" presId="urn:microsoft.com/office/officeart/2005/8/layout/lProcess3"/>
    <dgm:cxn modelId="{F59FF091-D66A-C246-B594-0C4B28181994}" type="presParOf" srcId="{B7AAE8D0-8449-C14A-B4CA-4C02E7F8006A}" destId="{4A0E6B87-8A23-964D-9FCC-0F96242EC75B}" srcOrd="6" destOrd="0" presId="urn:microsoft.com/office/officeart/2005/8/layout/lProcess3"/>
    <dgm:cxn modelId="{6481D707-C6B9-DC4B-ADDE-63267E69066E}" type="presParOf" srcId="{672137A4-4A8C-1E48-9512-9D2617DC2934}" destId="{614D2775-CF4E-A348-A1C8-001B18D8E881}" srcOrd="3" destOrd="0" presId="urn:microsoft.com/office/officeart/2005/8/layout/lProcess3"/>
    <dgm:cxn modelId="{4CD80B3A-B985-2347-9D53-CA5619910F8B}" type="presParOf" srcId="{672137A4-4A8C-1E48-9512-9D2617DC2934}" destId="{82000AFA-B1C5-4040-9405-AFAE04166F76}" srcOrd="4" destOrd="0" presId="urn:microsoft.com/office/officeart/2005/8/layout/lProcess3"/>
    <dgm:cxn modelId="{DA9B5FC0-0AD7-5D4F-A184-DD4E2F8FE359}" type="presParOf" srcId="{82000AFA-B1C5-4040-9405-AFAE04166F76}" destId="{839AC3CD-4B53-7E4D-80FE-300375D7AE60}" srcOrd="0" destOrd="0" presId="urn:microsoft.com/office/officeart/2005/8/layout/lProcess3"/>
    <dgm:cxn modelId="{E1ACDC4B-CEA4-3741-A122-45E4D32F7D2F}" type="presParOf" srcId="{82000AFA-B1C5-4040-9405-AFAE04166F76}" destId="{B5962B54-6D20-C444-B406-FC52FE5D6FF8}" srcOrd="1" destOrd="0" presId="urn:microsoft.com/office/officeart/2005/8/layout/lProcess3"/>
    <dgm:cxn modelId="{7AA9949F-454D-5D43-9751-CA22101F56AD}" type="presParOf" srcId="{82000AFA-B1C5-4040-9405-AFAE04166F76}" destId="{A67278EA-00A0-FE4F-96FD-21ED349F0918}" srcOrd="2" destOrd="0" presId="urn:microsoft.com/office/officeart/2005/8/layout/lProcess3"/>
    <dgm:cxn modelId="{2F003A9B-D331-0049-88C8-92AA060147CE}" type="presParOf" srcId="{82000AFA-B1C5-4040-9405-AFAE04166F76}" destId="{1B7174E6-C574-5741-8083-9A81165FE787}" srcOrd="3" destOrd="0" presId="urn:microsoft.com/office/officeart/2005/8/layout/lProcess3"/>
    <dgm:cxn modelId="{0079C64C-FAFD-8F4E-9CF6-E2DD81E6A506}" type="presParOf" srcId="{82000AFA-B1C5-4040-9405-AFAE04166F76}" destId="{6DE81D91-B9F6-684A-BA82-0E3123E69063}" srcOrd="4" destOrd="0" presId="urn:microsoft.com/office/officeart/2005/8/layout/lProcess3"/>
    <dgm:cxn modelId="{B12C5F9C-28BE-4243-8B44-7C9E31AE40FB}" type="presParOf" srcId="{82000AFA-B1C5-4040-9405-AFAE04166F76}" destId="{B64B7138-A406-EC4F-8E20-B4F23C14D511}" srcOrd="5" destOrd="0" presId="urn:microsoft.com/office/officeart/2005/8/layout/lProcess3"/>
    <dgm:cxn modelId="{75708FEF-AE17-BB48-9463-BD7AF8ACEFF8}" type="presParOf" srcId="{82000AFA-B1C5-4040-9405-AFAE04166F76}" destId="{2FB204B3-B93F-7447-B16B-7D548231C311}" srcOrd="6" destOrd="0" presId="urn:microsoft.com/office/officeart/2005/8/layout/lProcess3"/>
    <dgm:cxn modelId="{C65E2788-6A55-2B49-A07E-657EF7ED88F0}" type="presParOf" srcId="{82000AFA-B1C5-4040-9405-AFAE04166F76}" destId="{7F79A9DA-5075-AF4A-9B8D-9D20DD0CF870}" srcOrd="7" destOrd="0" presId="urn:microsoft.com/office/officeart/2005/8/layout/lProcess3"/>
    <dgm:cxn modelId="{C3726A4B-3455-474C-8AAB-29D022B19F0B}" type="presParOf" srcId="{82000AFA-B1C5-4040-9405-AFAE04166F76}" destId="{4AF7DFE9-12AA-574D-976A-C2DCADAA8B9C}" srcOrd="8" destOrd="0" presId="urn:microsoft.com/office/officeart/2005/8/layout/lProcess3"/>
    <dgm:cxn modelId="{BF00A1FE-1F39-5C42-8C7E-C35DE2063CAA}" type="presParOf" srcId="{672137A4-4A8C-1E48-9512-9D2617DC2934}" destId="{8F3D6E1D-4CFB-A94F-A576-EFC5486AF8EE}" srcOrd="5" destOrd="0" presId="urn:microsoft.com/office/officeart/2005/8/layout/lProcess3"/>
    <dgm:cxn modelId="{32C022D6-4F65-704C-A1B1-17CB45595D91}" type="presParOf" srcId="{672137A4-4A8C-1E48-9512-9D2617DC2934}" destId="{AA287599-10BC-B24C-BC04-0F2B5ED957AE}" srcOrd="6" destOrd="0" presId="urn:microsoft.com/office/officeart/2005/8/layout/lProcess3"/>
    <dgm:cxn modelId="{8F5A91B6-FD54-7449-B0B1-41B36090B283}" type="presParOf" srcId="{AA287599-10BC-B24C-BC04-0F2B5ED957AE}" destId="{FCCC627F-66E7-A340-97C8-B6BA739993C2}" srcOrd="0" destOrd="0" presId="urn:microsoft.com/office/officeart/2005/8/layout/lProcess3"/>
    <dgm:cxn modelId="{394EEF8B-7625-B648-9132-D5287AADCB87}" type="presParOf" srcId="{AA287599-10BC-B24C-BC04-0F2B5ED957AE}" destId="{3079159B-3C88-BE41-94A1-9DB5147EF9BF}" srcOrd="1" destOrd="0" presId="urn:microsoft.com/office/officeart/2005/8/layout/lProcess3"/>
    <dgm:cxn modelId="{D2412C04-5E56-CB41-8C20-8BD9FCB7F963}" type="presParOf" srcId="{AA287599-10BC-B24C-BC04-0F2B5ED957AE}" destId="{132C2AF1-20AF-4F4D-918B-23FD4EA8999E}" srcOrd="2" destOrd="0" presId="urn:microsoft.com/office/officeart/2005/8/layout/lProcess3"/>
    <dgm:cxn modelId="{BE6AFD51-937B-5948-9D39-7643380F4D06}" type="presParOf" srcId="{AA287599-10BC-B24C-BC04-0F2B5ED957AE}" destId="{260C1450-9999-C049-A418-ECB21EAAC3B6}" srcOrd="3" destOrd="0" presId="urn:microsoft.com/office/officeart/2005/8/layout/lProcess3"/>
    <dgm:cxn modelId="{EB66D916-1C3D-524E-B3B6-1BE441E1BF9A}" type="presParOf" srcId="{AA287599-10BC-B24C-BC04-0F2B5ED957AE}" destId="{7F6E703F-0A45-3D4D-9036-B4E31958FD5A}" srcOrd="4" destOrd="0" presId="urn:microsoft.com/office/officeart/2005/8/layout/lProcess3"/>
    <dgm:cxn modelId="{740FC3B7-0281-4945-A652-EC945CFF49FA}" type="presParOf" srcId="{672137A4-4A8C-1E48-9512-9D2617DC2934}" destId="{60CBEBCD-C0A9-1A44-9EC3-5EAE6AA6DFDC}" srcOrd="7" destOrd="0" presId="urn:microsoft.com/office/officeart/2005/8/layout/lProcess3"/>
    <dgm:cxn modelId="{5669EE6F-BD1A-6546-B694-F09703D87019}" type="presParOf" srcId="{672137A4-4A8C-1E48-9512-9D2617DC2934}" destId="{292F5DC1-E6D0-9243-82AD-8B1C83848D3D}" srcOrd="8" destOrd="0" presId="urn:microsoft.com/office/officeart/2005/8/layout/lProcess3"/>
    <dgm:cxn modelId="{58C847D0-4A57-7343-9510-BAA361EEC8A5}" type="presParOf" srcId="{292F5DC1-E6D0-9243-82AD-8B1C83848D3D}" destId="{311EF340-17D6-4641-A158-366E193B1F4A}" srcOrd="0" destOrd="0" presId="urn:microsoft.com/office/officeart/2005/8/layout/lProcess3"/>
    <dgm:cxn modelId="{8F79A44D-350E-8940-A081-E9792390404F}" type="presParOf" srcId="{292F5DC1-E6D0-9243-82AD-8B1C83848D3D}" destId="{2CA848A7-7313-B044-BE6C-C181601F1208}" srcOrd="1" destOrd="0" presId="urn:microsoft.com/office/officeart/2005/8/layout/lProcess3"/>
    <dgm:cxn modelId="{50CA53AA-0635-5246-9A31-8A53D3713CA2}" type="presParOf" srcId="{292F5DC1-E6D0-9243-82AD-8B1C83848D3D}" destId="{BE134FF4-7FB3-B341-8C6A-C1AE9055211D}" srcOrd="2" destOrd="0" presId="urn:microsoft.com/office/officeart/2005/8/layout/lProcess3"/>
    <dgm:cxn modelId="{4565F76A-FFC5-C449-939A-7A3D6FA601E2}" type="presParOf" srcId="{292F5DC1-E6D0-9243-82AD-8B1C83848D3D}" destId="{5040B4EA-D83C-AC44-A186-FC64FE7CD08F}" srcOrd="3" destOrd="0" presId="urn:microsoft.com/office/officeart/2005/8/layout/lProcess3"/>
    <dgm:cxn modelId="{E0381768-CFFC-6E4A-B084-0874CB7BD8DE}" type="presParOf" srcId="{292F5DC1-E6D0-9243-82AD-8B1C83848D3D}" destId="{B4DAFDE0-B77D-FA40-8324-47C3292AB6C3}" srcOrd="4" destOrd="0" presId="urn:microsoft.com/office/officeart/2005/8/layout/lProcess3"/>
    <dgm:cxn modelId="{E22BB454-0EAA-0844-8B19-24CE761A0914}" type="presParOf" srcId="{672137A4-4A8C-1E48-9512-9D2617DC2934}" destId="{B3A8B9CC-43EB-E345-A051-23CA7426BDA5}" srcOrd="9" destOrd="0" presId="urn:microsoft.com/office/officeart/2005/8/layout/lProcess3"/>
    <dgm:cxn modelId="{CA0D6647-E5AC-8244-8C17-1D508DAA2092}" type="presParOf" srcId="{672137A4-4A8C-1E48-9512-9D2617DC2934}" destId="{7094544E-9237-9E4D-8E4B-A471CF67B798}" srcOrd="10" destOrd="0" presId="urn:microsoft.com/office/officeart/2005/8/layout/lProcess3"/>
    <dgm:cxn modelId="{C63165A5-0FAD-D646-AD58-99516DF460EE}" type="presParOf" srcId="{7094544E-9237-9E4D-8E4B-A471CF67B798}" destId="{809BB636-1E0A-9249-8413-D5A7E0A4A3EB}" srcOrd="0" destOrd="0" presId="urn:microsoft.com/office/officeart/2005/8/layout/lProcess3"/>
    <dgm:cxn modelId="{54F87081-D554-8E42-AAB2-03F106B679FA}" type="presParOf" srcId="{672137A4-4A8C-1E48-9512-9D2617DC2934}" destId="{C3266E21-1FF5-7D43-BF87-4AB543375049}" srcOrd="11" destOrd="0" presId="urn:microsoft.com/office/officeart/2005/8/layout/lProcess3"/>
    <dgm:cxn modelId="{16036AF9-3DAE-7641-89AA-B3A074712603}" type="presParOf" srcId="{672137A4-4A8C-1E48-9512-9D2617DC2934}" destId="{78C4B610-D76C-1D46-9721-DD52EA1C76A5}" srcOrd="12" destOrd="0" presId="urn:microsoft.com/office/officeart/2005/8/layout/lProcess3"/>
    <dgm:cxn modelId="{0DB34605-0A60-444D-B9D6-9E17E6A6FB3C}" type="presParOf" srcId="{78C4B610-D76C-1D46-9721-DD52EA1C76A5}" destId="{6A0D301B-C5D2-1541-ACF4-7DBF5BFD00DE}" srcOrd="0" destOrd="0" presId="urn:microsoft.com/office/officeart/2005/8/layout/lProcess3"/>
    <dgm:cxn modelId="{C7C647EC-68F1-C748-A9A2-6DA74C3F7EF2}" type="presParOf" srcId="{672137A4-4A8C-1E48-9512-9D2617DC2934}" destId="{CE742E74-610C-414A-861B-2C3844962046}" srcOrd="13" destOrd="0" presId="urn:microsoft.com/office/officeart/2005/8/layout/lProcess3"/>
    <dgm:cxn modelId="{BEEE9478-82A3-F441-BEFA-49EA2F58850C}" type="presParOf" srcId="{672137A4-4A8C-1E48-9512-9D2617DC2934}" destId="{9E290364-BD4E-864C-B24F-565FD94757C6}" srcOrd="14" destOrd="0" presId="urn:microsoft.com/office/officeart/2005/8/layout/lProcess3"/>
    <dgm:cxn modelId="{78DE403E-0691-F849-90B3-D7FFE27594FA}" type="presParOf" srcId="{9E290364-BD4E-864C-B24F-565FD94757C6}" destId="{8B19B181-64D8-6340-AE46-1FCD73A16BCE}" srcOrd="0" destOrd="0" presId="urn:microsoft.com/office/officeart/2005/8/layout/lProcess3"/>
    <dgm:cxn modelId="{415309C1-4FE4-9144-876B-23BC8164A990}" type="presParOf" srcId="{672137A4-4A8C-1E48-9512-9D2617DC2934}" destId="{7EE9F38C-8E77-F64A-BBA9-D3D0E764A236}" srcOrd="15" destOrd="0" presId="urn:microsoft.com/office/officeart/2005/8/layout/lProcess3"/>
    <dgm:cxn modelId="{47704769-FF3B-D44D-8667-29E7B86A9A26}" type="presParOf" srcId="{672137A4-4A8C-1E48-9512-9D2617DC2934}" destId="{C87587C5-CC39-4947-959F-A13FEBC0CE13}" srcOrd="16" destOrd="0" presId="urn:microsoft.com/office/officeart/2005/8/layout/lProcess3"/>
    <dgm:cxn modelId="{1C0C0726-9FD8-3C47-A25C-AA1BD9F9765A}" type="presParOf" srcId="{C87587C5-CC39-4947-959F-A13FEBC0CE13}" destId="{3D691AD7-1763-4742-80C4-8AE60A9CD0FB}" srcOrd="0" destOrd="0" presId="urn:microsoft.com/office/officeart/2005/8/layout/lProcess3"/>
    <dgm:cxn modelId="{1737A007-1166-F94B-81CF-25C2AA7D3494}" type="presParOf" srcId="{C87587C5-CC39-4947-959F-A13FEBC0CE13}" destId="{DD7F6B62-2000-A14E-8586-62624FAF974E}" srcOrd="1" destOrd="0" presId="urn:microsoft.com/office/officeart/2005/8/layout/lProcess3"/>
    <dgm:cxn modelId="{512BCC0E-8EAB-DD4D-BEFD-472BE48D1FA3}" type="presParOf" srcId="{C87587C5-CC39-4947-959F-A13FEBC0CE13}" destId="{D5B64227-2F01-0346-965F-6431FB26FF1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B6F765-0A10-414E-96BB-4C5226125F2B}" type="doc">
      <dgm:prSet loTypeId="urn:microsoft.com/office/officeart/2005/8/layout/chevron1" loCatId="" qsTypeId="urn:microsoft.com/office/officeart/2005/8/quickstyle/simple4" qsCatId="simple" csTypeId="urn:microsoft.com/office/officeart/2005/8/colors/colorful1" csCatId="colorful" phldr="1"/>
      <dgm:spPr/>
    </dgm:pt>
    <dgm:pt modelId="{5D8DD8D4-AF51-6A48-97A3-D25B0BB396D3}">
      <dgm:prSet phldrT="[Texte]">
        <dgm:style>
          <a:lnRef idx="1">
            <a:schemeClr val="accent1"/>
          </a:lnRef>
          <a:fillRef idx="3">
            <a:schemeClr val="accent1"/>
          </a:fillRef>
          <a:effectRef idx="2">
            <a:schemeClr val="accent1"/>
          </a:effectRef>
          <a:fontRef idx="minor">
            <a:schemeClr val="lt1"/>
          </a:fontRef>
        </dgm:style>
      </dgm:prSet>
      <dgm:spPr/>
      <dgm:t>
        <a:bodyPr/>
        <a:lstStyle/>
        <a:p>
          <a:r>
            <a:rPr lang="fr-FR" dirty="0" smtClean="0"/>
            <a:t>Entrée</a:t>
          </a:r>
          <a:endParaRPr lang="fr-FR" dirty="0"/>
        </a:p>
      </dgm:t>
    </dgm:pt>
    <dgm:pt modelId="{83AD874F-B148-A243-99EA-351748A37CC7}" type="parTrans" cxnId="{B394C65A-90F3-9D47-A52C-C3B59F05C020}">
      <dgm:prSet/>
      <dgm:spPr/>
      <dgm:t>
        <a:bodyPr/>
        <a:lstStyle/>
        <a:p>
          <a:endParaRPr lang="fr-FR"/>
        </a:p>
      </dgm:t>
    </dgm:pt>
    <dgm:pt modelId="{D5A54D56-0C99-5647-86AC-5C5B3472DFEF}" type="sibTrans" cxnId="{B394C65A-90F3-9D47-A52C-C3B59F05C020}">
      <dgm:prSet/>
      <dgm:spPr/>
      <dgm:t>
        <a:bodyPr/>
        <a:lstStyle/>
        <a:p>
          <a:endParaRPr lang="fr-FR"/>
        </a:p>
      </dgm:t>
    </dgm:pt>
    <dgm:pt modelId="{07C90D60-19AC-A046-9E2E-B17D510C9371}">
      <dgm:prSet phldrT="[Texte]">
        <dgm:style>
          <a:lnRef idx="1">
            <a:schemeClr val="accent2"/>
          </a:lnRef>
          <a:fillRef idx="3">
            <a:schemeClr val="accent2"/>
          </a:fillRef>
          <a:effectRef idx="2">
            <a:schemeClr val="accent2"/>
          </a:effectRef>
          <a:fontRef idx="minor">
            <a:schemeClr val="lt1"/>
          </a:fontRef>
        </dgm:style>
      </dgm:prSet>
      <dgm:spPr/>
      <dgm:t>
        <a:bodyPr/>
        <a:lstStyle/>
        <a:p>
          <a:r>
            <a:rPr lang="fr-FR" dirty="0" smtClean="0"/>
            <a:t>Prescription</a:t>
          </a:r>
          <a:endParaRPr lang="fr-FR" dirty="0"/>
        </a:p>
      </dgm:t>
    </dgm:pt>
    <dgm:pt modelId="{EE2B2C06-54DE-434B-9DC1-857E539AA5BC}" type="parTrans" cxnId="{0A32E76E-967F-054E-A6EC-4445448D3A4A}">
      <dgm:prSet/>
      <dgm:spPr/>
      <dgm:t>
        <a:bodyPr/>
        <a:lstStyle/>
        <a:p>
          <a:endParaRPr lang="fr-FR"/>
        </a:p>
      </dgm:t>
    </dgm:pt>
    <dgm:pt modelId="{9157A225-C781-BD4B-A8E9-A3F47165C0B5}" type="sibTrans" cxnId="{0A32E76E-967F-054E-A6EC-4445448D3A4A}">
      <dgm:prSet/>
      <dgm:spPr/>
      <dgm:t>
        <a:bodyPr/>
        <a:lstStyle/>
        <a:p>
          <a:endParaRPr lang="fr-FR"/>
        </a:p>
      </dgm:t>
    </dgm:pt>
    <dgm:pt modelId="{6ABFFA17-0F59-D444-BE78-E7D94B6E7972}">
      <dgm:prSet phldrT="[Texte]">
        <dgm:style>
          <a:lnRef idx="1">
            <a:schemeClr val="accent3"/>
          </a:lnRef>
          <a:fillRef idx="3">
            <a:schemeClr val="accent3"/>
          </a:fillRef>
          <a:effectRef idx="2">
            <a:schemeClr val="accent3"/>
          </a:effectRef>
          <a:fontRef idx="minor">
            <a:schemeClr val="lt1"/>
          </a:fontRef>
        </dgm:style>
      </dgm:prSet>
      <dgm:spPr/>
      <dgm:t>
        <a:bodyPr/>
        <a:lstStyle/>
        <a:p>
          <a:r>
            <a:rPr lang="fr-FR" dirty="0" smtClean="0"/>
            <a:t>Dispensation</a:t>
          </a:r>
          <a:endParaRPr lang="fr-FR" dirty="0"/>
        </a:p>
      </dgm:t>
    </dgm:pt>
    <dgm:pt modelId="{BF7ABAC0-6D09-064B-9E49-45A39A2A5476}" type="parTrans" cxnId="{7DE4CE85-9C9F-2B40-B00B-62B7CA8AE922}">
      <dgm:prSet/>
      <dgm:spPr/>
      <dgm:t>
        <a:bodyPr/>
        <a:lstStyle/>
        <a:p>
          <a:endParaRPr lang="fr-FR"/>
        </a:p>
      </dgm:t>
    </dgm:pt>
    <dgm:pt modelId="{ECA89970-1C3B-764F-B64A-9E5C5C5793E0}" type="sibTrans" cxnId="{7DE4CE85-9C9F-2B40-B00B-62B7CA8AE922}">
      <dgm:prSet/>
      <dgm:spPr/>
      <dgm:t>
        <a:bodyPr/>
        <a:lstStyle/>
        <a:p>
          <a:endParaRPr lang="fr-FR"/>
        </a:p>
      </dgm:t>
    </dgm:pt>
    <dgm:pt modelId="{FDC9F782-5B11-9E4F-8468-BF2AE7FAF3BD}">
      <dgm:prSet>
        <dgm:style>
          <a:lnRef idx="1">
            <a:schemeClr val="accent6"/>
          </a:lnRef>
          <a:fillRef idx="3">
            <a:schemeClr val="accent6"/>
          </a:fillRef>
          <a:effectRef idx="2">
            <a:schemeClr val="accent6"/>
          </a:effectRef>
          <a:fontRef idx="minor">
            <a:schemeClr val="lt1"/>
          </a:fontRef>
        </dgm:style>
      </dgm:prSet>
      <dgm:spPr/>
      <dgm:t>
        <a:bodyPr/>
        <a:lstStyle/>
        <a:p>
          <a:r>
            <a:rPr lang="fr-FR" dirty="0" smtClean="0"/>
            <a:t>Administration</a:t>
          </a:r>
          <a:endParaRPr lang="fr-FR" dirty="0"/>
        </a:p>
      </dgm:t>
    </dgm:pt>
    <dgm:pt modelId="{FCE9DE52-CD68-474A-90E9-B6654978EDB1}" type="parTrans" cxnId="{FC6F6F0D-6006-0D40-B823-D4606434CEF8}">
      <dgm:prSet/>
      <dgm:spPr/>
      <dgm:t>
        <a:bodyPr/>
        <a:lstStyle/>
        <a:p>
          <a:endParaRPr lang="fr-FR"/>
        </a:p>
      </dgm:t>
    </dgm:pt>
    <dgm:pt modelId="{0623684C-4BD9-014E-A49F-EBEF6C81B560}" type="sibTrans" cxnId="{FC6F6F0D-6006-0D40-B823-D4606434CEF8}">
      <dgm:prSet/>
      <dgm:spPr/>
      <dgm:t>
        <a:bodyPr/>
        <a:lstStyle/>
        <a:p>
          <a:endParaRPr lang="fr-FR"/>
        </a:p>
      </dgm:t>
    </dgm:pt>
    <dgm:pt modelId="{231AE679-00EF-F640-9274-BE9D62E0AD9B}">
      <dgm:prSet>
        <dgm:style>
          <a:lnRef idx="1">
            <a:schemeClr val="accent5"/>
          </a:lnRef>
          <a:fillRef idx="3">
            <a:schemeClr val="accent5"/>
          </a:fillRef>
          <a:effectRef idx="2">
            <a:schemeClr val="accent5"/>
          </a:effectRef>
          <a:fontRef idx="minor">
            <a:schemeClr val="lt1"/>
          </a:fontRef>
        </dgm:style>
      </dgm:prSet>
      <dgm:spPr/>
      <dgm:t>
        <a:bodyPr/>
        <a:lstStyle/>
        <a:p>
          <a:r>
            <a:rPr lang="fr-FR" dirty="0" smtClean="0"/>
            <a:t>Suivi et réévaluation</a:t>
          </a:r>
          <a:endParaRPr lang="fr-FR" dirty="0"/>
        </a:p>
      </dgm:t>
    </dgm:pt>
    <dgm:pt modelId="{17E1171D-CADE-3A47-BE86-5C9E923FF508}" type="parTrans" cxnId="{1E8C0EEE-AB34-604F-BFC3-4D18E4B1136A}">
      <dgm:prSet/>
      <dgm:spPr/>
      <dgm:t>
        <a:bodyPr/>
        <a:lstStyle/>
        <a:p>
          <a:endParaRPr lang="fr-FR"/>
        </a:p>
      </dgm:t>
    </dgm:pt>
    <dgm:pt modelId="{E0FEC474-877B-2343-B1C8-36A728FDA07F}" type="sibTrans" cxnId="{1E8C0EEE-AB34-604F-BFC3-4D18E4B1136A}">
      <dgm:prSet/>
      <dgm:spPr/>
      <dgm:t>
        <a:bodyPr/>
        <a:lstStyle/>
        <a:p>
          <a:endParaRPr lang="fr-FR"/>
        </a:p>
      </dgm:t>
    </dgm:pt>
    <dgm:pt modelId="{FDF00B3E-D870-D146-9DFD-26FB4FAF8604}">
      <dgm:prSet>
        <dgm:style>
          <a:lnRef idx="1">
            <a:schemeClr val="accent4"/>
          </a:lnRef>
          <a:fillRef idx="3">
            <a:schemeClr val="accent4"/>
          </a:fillRef>
          <a:effectRef idx="2">
            <a:schemeClr val="accent4"/>
          </a:effectRef>
          <a:fontRef idx="minor">
            <a:schemeClr val="lt1"/>
          </a:fontRef>
        </dgm:style>
      </dgm:prSet>
      <dgm:spPr/>
      <dgm:t>
        <a:bodyPr/>
        <a:lstStyle/>
        <a:p>
          <a:r>
            <a:rPr lang="fr-FR" dirty="0" smtClean="0"/>
            <a:t>Sortie</a:t>
          </a:r>
          <a:endParaRPr lang="fr-FR" dirty="0"/>
        </a:p>
      </dgm:t>
    </dgm:pt>
    <dgm:pt modelId="{AF14E983-F89A-4D46-967C-ED87D49379F9}" type="parTrans" cxnId="{59D1AD31-E293-3F40-BBAB-5C66CA86BCFB}">
      <dgm:prSet/>
      <dgm:spPr/>
      <dgm:t>
        <a:bodyPr/>
        <a:lstStyle/>
        <a:p>
          <a:endParaRPr lang="fr-FR"/>
        </a:p>
      </dgm:t>
    </dgm:pt>
    <dgm:pt modelId="{47E3D826-8585-5A40-84C1-58488B85976D}" type="sibTrans" cxnId="{59D1AD31-E293-3F40-BBAB-5C66CA86BCFB}">
      <dgm:prSet/>
      <dgm:spPr/>
      <dgm:t>
        <a:bodyPr/>
        <a:lstStyle/>
        <a:p>
          <a:endParaRPr lang="fr-FR"/>
        </a:p>
      </dgm:t>
    </dgm:pt>
    <dgm:pt modelId="{00268EE8-BA35-B04A-B3D8-955B3AA7102E}" type="pres">
      <dgm:prSet presAssocID="{EBB6F765-0A10-414E-96BB-4C5226125F2B}" presName="Name0" presStyleCnt="0">
        <dgm:presLayoutVars>
          <dgm:dir/>
          <dgm:animLvl val="lvl"/>
          <dgm:resizeHandles val="exact"/>
        </dgm:presLayoutVars>
      </dgm:prSet>
      <dgm:spPr/>
    </dgm:pt>
    <dgm:pt modelId="{3A6A6C7B-FD87-904A-833B-2AD65A0F25F7}" type="pres">
      <dgm:prSet presAssocID="{5D8DD8D4-AF51-6A48-97A3-D25B0BB396D3}" presName="parTxOnly" presStyleLbl="node1" presStyleIdx="0" presStyleCnt="6">
        <dgm:presLayoutVars>
          <dgm:chMax val="0"/>
          <dgm:chPref val="0"/>
          <dgm:bulletEnabled val="1"/>
        </dgm:presLayoutVars>
      </dgm:prSet>
      <dgm:spPr/>
      <dgm:t>
        <a:bodyPr/>
        <a:lstStyle/>
        <a:p>
          <a:endParaRPr lang="fr-FR"/>
        </a:p>
      </dgm:t>
    </dgm:pt>
    <dgm:pt modelId="{82759DDC-103C-7342-A7A8-0D7C0688E9FD}" type="pres">
      <dgm:prSet presAssocID="{D5A54D56-0C99-5647-86AC-5C5B3472DFEF}" presName="parTxOnlySpace" presStyleCnt="0"/>
      <dgm:spPr/>
    </dgm:pt>
    <dgm:pt modelId="{06EE7666-F5CB-3F44-8CC6-D71C4DE9E398}" type="pres">
      <dgm:prSet presAssocID="{07C90D60-19AC-A046-9E2E-B17D510C9371}" presName="parTxOnly" presStyleLbl="node1" presStyleIdx="1" presStyleCnt="6">
        <dgm:presLayoutVars>
          <dgm:chMax val="0"/>
          <dgm:chPref val="0"/>
          <dgm:bulletEnabled val="1"/>
        </dgm:presLayoutVars>
      </dgm:prSet>
      <dgm:spPr/>
      <dgm:t>
        <a:bodyPr/>
        <a:lstStyle/>
        <a:p>
          <a:endParaRPr lang="fr-FR"/>
        </a:p>
      </dgm:t>
    </dgm:pt>
    <dgm:pt modelId="{901C2836-B10F-1447-BE0F-D56865383988}" type="pres">
      <dgm:prSet presAssocID="{9157A225-C781-BD4B-A8E9-A3F47165C0B5}" presName="parTxOnlySpace" presStyleCnt="0"/>
      <dgm:spPr/>
    </dgm:pt>
    <dgm:pt modelId="{DFBCECA7-3D3C-F54A-8457-B6EB24B0CB32}" type="pres">
      <dgm:prSet presAssocID="{6ABFFA17-0F59-D444-BE78-E7D94B6E7972}" presName="parTxOnly" presStyleLbl="node1" presStyleIdx="2" presStyleCnt="6">
        <dgm:presLayoutVars>
          <dgm:chMax val="0"/>
          <dgm:chPref val="0"/>
          <dgm:bulletEnabled val="1"/>
        </dgm:presLayoutVars>
      </dgm:prSet>
      <dgm:spPr/>
      <dgm:t>
        <a:bodyPr/>
        <a:lstStyle/>
        <a:p>
          <a:endParaRPr lang="fr-FR"/>
        </a:p>
      </dgm:t>
    </dgm:pt>
    <dgm:pt modelId="{DE3995C7-A1C4-4B4F-BCB1-2B280FA9948F}" type="pres">
      <dgm:prSet presAssocID="{ECA89970-1C3B-764F-B64A-9E5C5C5793E0}" presName="parTxOnlySpace" presStyleCnt="0"/>
      <dgm:spPr/>
    </dgm:pt>
    <dgm:pt modelId="{C754E0BC-B811-7E4F-A796-F184105E0A18}" type="pres">
      <dgm:prSet presAssocID="{FDC9F782-5B11-9E4F-8468-BF2AE7FAF3BD}" presName="parTxOnly" presStyleLbl="node1" presStyleIdx="3" presStyleCnt="6">
        <dgm:presLayoutVars>
          <dgm:chMax val="0"/>
          <dgm:chPref val="0"/>
          <dgm:bulletEnabled val="1"/>
        </dgm:presLayoutVars>
      </dgm:prSet>
      <dgm:spPr/>
      <dgm:t>
        <a:bodyPr/>
        <a:lstStyle/>
        <a:p>
          <a:endParaRPr lang="fr-FR"/>
        </a:p>
      </dgm:t>
    </dgm:pt>
    <dgm:pt modelId="{92A2B323-999A-2045-AEF5-A2E965E700AE}" type="pres">
      <dgm:prSet presAssocID="{0623684C-4BD9-014E-A49F-EBEF6C81B560}" presName="parTxOnlySpace" presStyleCnt="0"/>
      <dgm:spPr/>
    </dgm:pt>
    <dgm:pt modelId="{F31CE8F8-8689-E64B-BD79-257B576D8FB6}" type="pres">
      <dgm:prSet presAssocID="{231AE679-00EF-F640-9274-BE9D62E0AD9B}" presName="parTxOnly" presStyleLbl="node1" presStyleIdx="4" presStyleCnt="6">
        <dgm:presLayoutVars>
          <dgm:chMax val="0"/>
          <dgm:chPref val="0"/>
          <dgm:bulletEnabled val="1"/>
        </dgm:presLayoutVars>
      </dgm:prSet>
      <dgm:spPr/>
      <dgm:t>
        <a:bodyPr/>
        <a:lstStyle/>
        <a:p>
          <a:endParaRPr lang="fr-FR"/>
        </a:p>
      </dgm:t>
    </dgm:pt>
    <dgm:pt modelId="{2A708C2A-D58A-2740-A167-9845ADBEA4A8}" type="pres">
      <dgm:prSet presAssocID="{E0FEC474-877B-2343-B1C8-36A728FDA07F}" presName="parTxOnlySpace" presStyleCnt="0"/>
      <dgm:spPr/>
    </dgm:pt>
    <dgm:pt modelId="{AAD37A97-040D-2B45-91AC-D59EB9718EB2}" type="pres">
      <dgm:prSet presAssocID="{FDF00B3E-D870-D146-9DFD-26FB4FAF8604}" presName="parTxOnly" presStyleLbl="node1" presStyleIdx="5" presStyleCnt="6">
        <dgm:presLayoutVars>
          <dgm:chMax val="0"/>
          <dgm:chPref val="0"/>
          <dgm:bulletEnabled val="1"/>
        </dgm:presLayoutVars>
      </dgm:prSet>
      <dgm:spPr/>
      <dgm:t>
        <a:bodyPr/>
        <a:lstStyle/>
        <a:p>
          <a:endParaRPr lang="fr-FR"/>
        </a:p>
      </dgm:t>
    </dgm:pt>
  </dgm:ptLst>
  <dgm:cxnLst>
    <dgm:cxn modelId="{7821B144-A520-0F4B-90BC-AB237F563439}" type="presOf" srcId="{FDC9F782-5B11-9E4F-8468-BF2AE7FAF3BD}" destId="{C754E0BC-B811-7E4F-A796-F184105E0A18}" srcOrd="0" destOrd="0" presId="urn:microsoft.com/office/officeart/2005/8/layout/chevron1"/>
    <dgm:cxn modelId="{1B907CF2-3790-BC41-B40D-B20E6F80F672}" type="presOf" srcId="{231AE679-00EF-F640-9274-BE9D62E0AD9B}" destId="{F31CE8F8-8689-E64B-BD79-257B576D8FB6}" srcOrd="0" destOrd="0" presId="urn:microsoft.com/office/officeart/2005/8/layout/chevron1"/>
    <dgm:cxn modelId="{5A75F596-24C2-A943-9D22-A8DB11104576}" type="presOf" srcId="{07C90D60-19AC-A046-9E2E-B17D510C9371}" destId="{06EE7666-F5CB-3F44-8CC6-D71C4DE9E398}" srcOrd="0" destOrd="0" presId="urn:microsoft.com/office/officeart/2005/8/layout/chevron1"/>
    <dgm:cxn modelId="{1E8C0EEE-AB34-604F-BFC3-4D18E4B1136A}" srcId="{EBB6F765-0A10-414E-96BB-4C5226125F2B}" destId="{231AE679-00EF-F640-9274-BE9D62E0AD9B}" srcOrd="4" destOrd="0" parTransId="{17E1171D-CADE-3A47-BE86-5C9E923FF508}" sibTransId="{E0FEC474-877B-2343-B1C8-36A728FDA07F}"/>
    <dgm:cxn modelId="{B394C65A-90F3-9D47-A52C-C3B59F05C020}" srcId="{EBB6F765-0A10-414E-96BB-4C5226125F2B}" destId="{5D8DD8D4-AF51-6A48-97A3-D25B0BB396D3}" srcOrd="0" destOrd="0" parTransId="{83AD874F-B148-A243-99EA-351748A37CC7}" sibTransId="{D5A54D56-0C99-5647-86AC-5C5B3472DFEF}"/>
    <dgm:cxn modelId="{AAD16C1A-9EB1-FC43-B64D-792F421CCA04}" type="presOf" srcId="{6ABFFA17-0F59-D444-BE78-E7D94B6E7972}" destId="{DFBCECA7-3D3C-F54A-8457-B6EB24B0CB32}" srcOrd="0" destOrd="0" presId="urn:microsoft.com/office/officeart/2005/8/layout/chevron1"/>
    <dgm:cxn modelId="{4569AABF-0BA2-E840-8C86-2717D985B7D6}" type="presOf" srcId="{5D8DD8D4-AF51-6A48-97A3-D25B0BB396D3}" destId="{3A6A6C7B-FD87-904A-833B-2AD65A0F25F7}" srcOrd="0" destOrd="0" presId="urn:microsoft.com/office/officeart/2005/8/layout/chevron1"/>
    <dgm:cxn modelId="{7DE4CE85-9C9F-2B40-B00B-62B7CA8AE922}" srcId="{EBB6F765-0A10-414E-96BB-4C5226125F2B}" destId="{6ABFFA17-0F59-D444-BE78-E7D94B6E7972}" srcOrd="2" destOrd="0" parTransId="{BF7ABAC0-6D09-064B-9E49-45A39A2A5476}" sibTransId="{ECA89970-1C3B-764F-B64A-9E5C5C5793E0}"/>
    <dgm:cxn modelId="{FC6F6F0D-6006-0D40-B823-D4606434CEF8}" srcId="{EBB6F765-0A10-414E-96BB-4C5226125F2B}" destId="{FDC9F782-5B11-9E4F-8468-BF2AE7FAF3BD}" srcOrd="3" destOrd="0" parTransId="{FCE9DE52-CD68-474A-90E9-B6654978EDB1}" sibTransId="{0623684C-4BD9-014E-A49F-EBEF6C81B560}"/>
    <dgm:cxn modelId="{0A32E76E-967F-054E-A6EC-4445448D3A4A}" srcId="{EBB6F765-0A10-414E-96BB-4C5226125F2B}" destId="{07C90D60-19AC-A046-9E2E-B17D510C9371}" srcOrd="1" destOrd="0" parTransId="{EE2B2C06-54DE-434B-9DC1-857E539AA5BC}" sibTransId="{9157A225-C781-BD4B-A8E9-A3F47165C0B5}"/>
    <dgm:cxn modelId="{028BEF36-BE5E-0549-AB5B-D8D7F695EDD5}" type="presOf" srcId="{EBB6F765-0A10-414E-96BB-4C5226125F2B}" destId="{00268EE8-BA35-B04A-B3D8-955B3AA7102E}" srcOrd="0" destOrd="0" presId="urn:microsoft.com/office/officeart/2005/8/layout/chevron1"/>
    <dgm:cxn modelId="{0C5EBAAE-2371-EF4A-AE5D-8F0AE7C8A307}" type="presOf" srcId="{FDF00B3E-D870-D146-9DFD-26FB4FAF8604}" destId="{AAD37A97-040D-2B45-91AC-D59EB9718EB2}" srcOrd="0" destOrd="0" presId="urn:microsoft.com/office/officeart/2005/8/layout/chevron1"/>
    <dgm:cxn modelId="{59D1AD31-E293-3F40-BBAB-5C66CA86BCFB}" srcId="{EBB6F765-0A10-414E-96BB-4C5226125F2B}" destId="{FDF00B3E-D870-D146-9DFD-26FB4FAF8604}" srcOrd="5" destOrd="0" parTransId="{AF14E983-F89A-4D46-967C-ED87D49379F9}" sibTransId="{47E3D826-8585-5A40-84C1-58488B85976D}"/>
    <dgm:cxn modelId="{6F019E13-19E2-2E45-8918-647989BDBD8D}" type="presParOf" srcId="{00268EE8-BA35-B04A-B3D8-955B3AA7102E}" destId="{3A6A6C7B-FD87-904A-833B-2AD65A0F25F7}" srcOrd="0" destOrd="0" presId="urn:microsoft.com/office/officeart/2005/8/layout/chevron1"/>
    <dgm:cxn modelId="{09381614-1408-BD4C-A19D-AAC2BC70BC0F}" type="presParOf" srcId="{00268EE8-BA35-B04A-B3D8-955B3AA7102E}" destId="{82759DDC-103C-7342-A7A8-0D7C0688E9FD}" srcOrd="1" destOrd="0" presId="urn:microsoft.com/office/officeart/2005/8/layout/chevron1"/>
    <dgm:cxn modelId="{24CB8C80-FEAE-C04D-9129-E51163DE9394}" type="presParOf" srcId="{00268EE8-BA35-B04A-B3D8-955B3AA7102E}" destId="{06EE7666-F5CB-3F44-8CC6-D71C4DE9E398}" srcOrd="2" destOrd="0" presId="urn:microsoft.com/office/officeart/2005/8/layout/chevron1"/>
    <dgm:cxn modelId="{28026D3A-CBCA-EA46-88DD-522D294BA329}" type="presParOf" srcId="{00268EE8-BA35-B04A-B3D8-955B3AA7102E}" destId="{901C2836-B10F-1447-BE0F-D56865383988}" srcOrd="3" destOrd="0" presId="urn:microsoft.com/office/officeart/2005/8/layout/chevron1"/>
    <dgm:cxn modelId="{0ED2D91C-B2A8-BC43-8873-FB537AF784C2}" type="presParOf" srcId="{00268EE8-BA35-B04A-B3D8-955B3AA7102E}" destId="{DFBCECA7-3D3C-F54A-8457-B6EB24B0CB32}" srcOrd="4" destOrd="0" presId="urn:microsoft.com/office/officeart/2005/8/layout/chevron1"/>
    <dgm:cxn modelId="{2557EFF4-4BFF-E445-A20A-DD76BE529F43}" type="presParOf" srcId="{00268EE8-BA35-B04A-B3D8-955B3AA7102E}" destId="{DE3995C7-A1C4-4B4F-BCB1-2B280FA9948F}" srcOrd="5" destOrd="0" presId="urn:microsoft.com/office/officeart/2005/8/layout/chevron1"/>
    <dgm:cxn modelId="{532B8308-4CC6-A94A-A345-AD012E193F92}" type="presParOf" srcId="{00268EE8-BA35-B04A-B3D8-955B3AA7102E}" destId="{C754E0BC-B811-7E4F-A796-F184105E0A18}" srcOrd="6" destOrd="0" presId="urn:microsoft.com/office/officeart/2005/8/layout/chevron1"/>
    <dgm:cxn modelId="{F349BD48-E098-784B-955F-23464E96A1AB}" type="presParOf" srcId="{00268EE8-BA35-B04A-B3D8-955B3AA7102E}" destId="{92A2B323-999A-2045-AEF5-A2E965E700AE}" srcOrd="7" destOrd="0" presId="urn:microsoft.com/office/officeart/2005/8/layout/chevron1"/>
    <dgm:cxn modelId="{C90C9644-BF88-F146-AD56-1034972F8B55}" type="presParOf" srcId="{00268EE8-BA35-B04A-B3D8-955B3AA7102E}" destId="{F31CE8F8-8689-E64B-BD79-257B576D8FB6}" srcOrd="8" destOrd="0" presId="urn:microsoft.com/office/officeart/2005/8/layout/chevron1"/>
    <dgm:cxn modelId="{11459F98-79E1-9047-9FFA-5707ED8582BC}" type="presParOf" srcId="{00268EE8-BA35-B04A-B3D8-955B3AA7102E}" destId="{2A708C2A-D58A-2740-A167-9845ADBEA4A8}" srcOrd="9" destOrd="0" presId="urn:microsoft.com/office/officeart/2005/8/layout/chevron1"/>
    <dgm:cxn modelId="{DEF0D6D4-381D-D14A-8EDC-EE5711241855}" type="presParOf" srcId="{00268EE8-BA35-B04A-B3D8-955B3AA7102E}" destId="{AAD37A97-040D-2B45-91AC-D59EB9718EB2}"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72BB1C-9816-4428-9B35-0DADE02BD753}" type="doc">
      <dgm:prSet loTypeId="urn:microsoft.com/office/officeart/2005/8/layout/venn3" loCatId="relationship" qsTypeId="urn:microsoft.com/office/officeart/2005/8/quickstyle/simple5" qsCatId="simple" csTypeId="urn:microsoft.com/office/officeart/2005/8/colors/colorful4" csCatId="colorful" phldr="1"/>
      <dgm:spPr/>
      <dgm:t>
        <a:bodyPr/>
        <a:lstStyle/>
        <a:p>
          <a:endParaRPr lang="fr-FR"/>
        </a:p>
      </dgm:t>
    </dgm:pt>
    <dgm:pt modelId="{5E3ED1FC-E796-40A2-A50A-F4558F6A3E78}">
      <dgm:prSet phldrT="[Texte]"/>
      <dgm:spPr/>
      <dgm:t>
        <a:bodyPr/>
        <a:lstStyle/>
        <a:p>
          <a:r>
            <a:rPr lang="fr-FR" dirty="0" smtClean="0"/>
            <a:t>Patient</a:t>
          </a:r>
          <a:endParaRPr lang="fr-FR" dirty="0"/>
        </a:p>
      </dgm:t>
    </dgm:pt>
    <dgm:pt modelId="{F8476D57-E8DE-4466-80E6-AFE345A8D9EA}" type="parTrans" cxnId="{60E42034-AF57-4486-B9D0-6718C6878D0D}">
      <dgm:prSet/>
      <dgm:spPr/>
      <dgm:t>
        <a:bodyPr/>
        <a:lstStyle/>
        <a:p>
          <a:endParaRPr lang="fr-FR"/>
        </a:p>
      </dgm:t>
    </dgm:pt>
    <dgm:pt modelId="{814638E6-8669-479F-9906-FA99C8C9BE28}" type="sibTrans" cxnId="{60E42034-AF57-4486-B9D0-6718C6878D0D}">
      <dgm:prSet/>
      <dgm:spPr/>
      <dgm:t>
        <a:bodyPr/>
        <a:lstStyle/>
        <a:p>
          <a:endParaRPr lang="fr-FR"/>
        </a:p>
      </dgm:t>
    </dgm:pt>
    <dgm:pt modelId="{884148AA-833D-420A-8279-DAADFFCDC48E}">
      <dgm:prSet phldrT="[Texte]"/>
      <dgm:spPr/>
      <dgm:t>
        <a:bodyPr/>
        <a:lstStyle/>
        <a:p>
          <a:r>
            <a:rPr lang="fr-FR" dirty="0" smtClean="0"/>
            <a:t>Médecin Traitant</a:t>
          </a:r>
          <a:endParaRPr lang="fr-FR" dirty="0"/>
        </a:p>
      </dgm:t>
    </dgm:pt>
    <dgm:pt modelId="{EF054EED-1A90-4332-8B85-ADB22F0FFEEF}" type="parTrans" cxnId="{4F28E103-8A90-49A5-A3F8-4400B43C6355}">
      <dgm:prSet/>
      <dgm:spPr/>
      <dgm:t>
        <a:bodyPr/>
        <a:lstStyle/>
        <a:p>
          <a:endParaRPr lang="fr-FR"/>
        </a:p>
      </dgm:t>
    </dgm:pt>
    <dgm:pt modelId="{BB6C23C9-44D5-4930-BB00-8E81C7FD6A13}" type="sibTrans" cxnId="{4F28E103-8A90-49A5-A3F8-4400B43C6355}">
      <dgm:prSet/>
      <dgm:spPr/>
      <dgm:t>
        <a:bodyPr/>
        <a:lstStyle/>
        <a:p>
          <a:endParaRPr lang="fr-FR"/>
        </a:p>
      </dgm:t>
    </dgm:pt>
    <dgm:pt modelId="{1E2B453F-BE64-4D10-AAFB-FDC6DA19613F}">
      <dgm:prSet phldrT="[Texte]"/>
      <dgm:spPr/>
      <dgm:t>
        <a:bodyPr/>
        <a:lstStyle/>
        <a:p>
          <a:r>
            <a:rPr lang="fr-FR" dirty="0" smtClean="0"/>
            <a:t>SSR/MDR</a:t>
          </a:r>
          <a:endParaRPr lang="fr-FR" dirty="0"/>
        </a:p>
      </dgm:t>
    </dgm:pt>
    <dgm:pt modelId="{9A03C3F3-D19C-4047-95F1-129DA1B75982}" type="parTrans" cxnId="{D2C55A31-36A2-4DE6-8510-53CB15F96FBC}">
      <dgm:prSet/>
      <dgm:spPr/>
      <dgm:t>
        <a:bodyPr/>
        <a:lstStyle/>
        <a:p>
          <a:endParaRPr lang="fr-FR"/>
        </a:p>
      </dgm:t>
    </dgm:pt>
    <dgm:pt modelId="{98C8B9DB-B44A-4893-AD7E-85D068BEC2B5}" type="sibTrans" cxnId="{D2C55A31-36A2-4DE6-8510-53CB15F96FBC}">
      <dgm:prSet/>
      <dgm:spPr/>
      <dgm:t>
        <a:bodyPr/>
        <a:lstStyle/>
        <a:p>
          <a:endParaRPr lang="fr-FR"/>
        </a:p>
      </dgm:t>
    </dgm:pt>
    <dgm:pt modelId="{D292F8BA-0846-4A34-ACD6-2CE10CE7B3AA}">
      <dgm:prSet phldrT="[Texte]"/>
      <dgm:spPr/>
      <dgm:t>
        <a:bodyPr/>
        <a:lstStyle/>
        <a:p>
          <a:r>
            <a:rPr lang="fr-FR" dirty="0" smtClean="0"/>
            <a:t>Dossier</a:t>
          </a:r>
          <a:endParaRPr lang="fr-FR" dirty="0"/>
        </a:p>
      </dgm:t>
    </dgm:pt>
    <dgm:pt modelId="{71C75390-89A5-457B-A556-1FFC89603928}" type="parTrans" cxnId="{9C6AB403-9491-46F8-8259-985651DEBED4}">
      <dgm:prSet/>
      <dgm:spPr/>
      <dgm:t>
        <a:bodyPr/>
        <a:lstStyle/>
        <a:p>
          <a:endParaRPr lang="fr-FR"/>
        </a:p>
      </dgm:t>
    </dgm:pt>
    <dgm:pt modelId="{4AD90589-BF08-4960-A375-4112E7FE501C}" type="sibTrans" cxnId="{9C6AB403-9491-46F8-8259-985651DEBED4}">
      <dgm:prSet/>
      <dgm:spPr/>
      <dgm:t>
        <a:bodyPr/>
        <a:lstStyle/>
        <a:p>
          <a:endParaRPr lang="fr-FR"/>
        </a:p>
      </dgm:t>
    </dgm:pt>
    <dgm:pt modelId="{065D8C16-0AB8-4692-A753-7A291064B974}" type="pres">
      <dgm:prSet presAssocID="{C872BB1C-9816-4428-9B35-0DADE02BD753}" presName="Name0" presStyleCnt="0">
        <dgm:presLayoutVars>
          <dgm:dir/>
          <dgm:resizeHandles val="exact"/>
        </dgm:presLayoutVars>
      </dgm:prSet>
      <dgm:spPr/>
      <dgm:t>
        <a:bodyPr/>
        <a:lstStyle/>
        <a:p>
          <a:endParaRPr lang="fr-FR"/>
        </a:p>
      </dgm:t>
    </dgm:pt>
    <dgm:pt modelId="{5873AFB1-BF52-48ED-9F9C-AF8E4B7E6CDF}" type="pres">
      <dgm:prSet presAssocID="{5E3ED1FC-E796-40A2-A50A-F4558F6A3E78}" presName="Name5" presStyleLbl="vennNode1" presStyleIdx="0" presStyleCnt="4">
        <dgm:presLayoutVars>
          <dgm:bulletEnabled val="1"/>
        </dgm:presLayoutVars>
      </dgm:prSet>
      <dgm:spPr/>
      <dgm:t>
        <a:bodyPr/>
        <a:lstStyle/>
        <a:p>
          <a:endParaRPr lang="fr-FR"/>
        </a:p>
      </dgm:t>
    </dgm:pt>
    <dgm:pt modelId="{BBFE20DA-C46B-4F64-8527-2B082939143F}" type="pres">
      <dgm:prSet presAssocID="{814638E6-8669-479F-9906-FA99C8C9BE28}" presName="space" presStyleCnt="0"/>
      <dgm:spPr/>
    </dgm:pt>
    <dgm:pt modelId="{7CB969F8-043B-4E54-A115-AF22DE946F9F}" type="pres">
      <dgm:prSet presAssocID="{884148AA-833D-420A-8279-DAADFFCDC48E}" presName="Name5" presStyleLbl="vennNode1" presStyleIdx="1" presStyleCnt="4">
        <dgm:presLayoutVars>
          <dgm:bulletEnabled val="1"/>
        </dgm:presLayoutVars>
      </dgm:prSet>
      <dgm:spPr/>
      <dgm:t>
        <a:bodyPr/>
        <a:lstStyle/>
        <a:p>
          <a:endParaRPr lang="fr-FR"/>
        </a:p>
      </dgm:t>
    </dgm:pt>
    <dgm:pt modelId="{97FFD3EF-C73C-42FB-939C-CF2EE8932D7E}" type="pres">
      <dgm:prSet presAssocID="{BB6C23C9-44D5-4930-BB00-8E81C7FD6A13}" presName="space" presStyleCnt="0"/>
      <dgm:spPr/>
    </dgm:pt>
    <dgm:pt modelId="{3C9A77EC-B95A-4B95-890D-308792ED5A72}" type="pres">
      <dgm:prSet presAssocID="{1E2B453F-BE64-4D10-AAFB-FDC6DA19613F}" presName="Name5" presStyleLbl="vennNode1" presStyleIdx="2" presStyleCnt="4">
        <dgm:presLayoutVars>
          <dgm:bulletEnabled val="1"/>
        </dgm:presLayoutVars>
      </dgm:prSet>
      <dgm:spPr/>
      <dgm:t>
        <a:bodyPr/>
        <a:lstStyle/>
        <a:p>
          <a:endParaRPr lang="fr-FR"/>
        </a:p>
      </dgm:t>
    </dgm:pt>
    <dgm:pt modelId="{B4CA003A-D08F-4AB4-8904-C4F70D4E622C}" type="pres">
      <dgm:prSet presAssocID="{98C8B9DB-B44A-4893-AD7E-85D068BEC2B5}" presName="space" presStyleCnt="0"/>
      <dgm:spPr/>
    </dgm:pt>
    <dgm:pt modelId="{D9265469-976A-4CAE-8995-7D70F8C130AA}" type="pres">
      <dgm:prSet presAssocID="{D292F8BA-0846-4A34-ACD6-2CE10CE7B3AA}" presName="Name5" presStyleLbl="vennNode1" presStyleIdx="3" presStyleCnt="4">
        <dgm:presLayoutVars>
          <dgm:bulletEnabled val="1"/>
        </dgm:presLayoutVars>
      </dgm:prSet>
      <dgm:spPr/>
      <dgm:t>
        <a:bodyPr/>
        <a:lstStyle/>
        <a:p>
          <a:endParaRPr lang="fr-FR"/>
        </a:p>
      </dgm:t>
    </dgm:pt>
  </dgm:ptLst>
  <dgm:cxnLst>
    <dgm:cxn modelId="{60E42034-AF57-4486-B9D0-6718C6878D0D}" srcId="{C872BB1C-9816-4428-9B35-0DADE02BD753}" destId="{5E3ED1FC-E796-40A2-A50A-F4558F6A3E78}" srcOrd="0" destOrd="0" parTransId="{F8476D57-E8DE-4466-80E6-AFE345A8D9EA}" sibTransId="{814638E6-8669-479F-9906-FA99C8C9BE28}"/>
    <dgm:cxn modelId="{D2C55A31-36A2-4DE6-8510-53CB15F96FBC}" srcId="{C872BB1C-9816-4428-9B35-0DADE02BD753}" destId="{1E2B453F-BE64-4D10-AAFB-FDC6DA19613F}" srcOrd="2" destOrd="0" parTransId="{9A03C3F3-D19C-4047-95F1-129DA1B75982}" sibTransId="{98C8B9DB-B44A-4893-AD7E-85D068BEC2B5}"/>
    <dgm:cxn modelId="{487DAC81-6184-C744-9967-685C8F18C027}" type="presOf" srcId="{5E3ED1FC-E796-40A2-A50A-F4558F6A3E78}" destId="{5873AFB1-BF52-48ED-9F9C-AF8E4B7E6CDF}" srcOrd="0" destOrd="0" presId="urn:microsoft.com/office/officeart/2005/8/layout/venn3"/>
    <dgm:cxn modelId="{FF587636-41E8-F846-B598-171C24E9B832}" type="presOf" srcId="{884148AA-833D-420A-8279-DAADFFCDC48E}" destId="{7CB969F8-043B-4E54-A115-AF22DE946F9F}" srcOrd="0" destOrd="0" presId="urn:microsoft.com/office/officeart/2005/8/layout/venn3"/>
    <dgm:cxn modelId="{D24B989E-0F00-F047-9E8D-8D1A896537BF}" type="presOf" srcId="{1E2B453F-BE64-4D10-AAFB-FDC6DA19613F}" destId="{3C9A77EC-B95A-4B95-890D-308792ED5A72}" srcOrd="0" destOrd="0" presId="urn:microsoft.com/office/officeart/2005/8/layout/venn3"/>
    <dgm:cxn modelId="{9C6AB403-9491-46F8-8259-985651DEBED4}" srcId="{C872BB1C-9816-4428-9B35-0DADE02BD753}" destId="{D292F8BA-0846-4A34-ACD6-2CE10CE7B3AA}" srcOrd="3" destOrd="0" parTransId="{71C75390-89A5-457B-A556-1FFC89603928}" sibTransId="{4AD90589-BF08-4960-A375-4112E7FE501C}"/>
    <dgm:cxn modelId="{4F28E103-8A90-49A5-A3F8-4400B43C6355}" srcId="{C872BB1C-9816-4428-9B35-0DADE02BD753}" destId="{884148AA-833D-420A-8279-DAADFFCDC48E}" srcOrd="1" destOrd="0" parTransId="{EF054EED-1A90-4332-8B85-ADB22F0FFEEF}" sibTransId="{BB6C23C9-44D5-4930-BB00-8E81C7FD6A13}"/>
    <dgm:cxn modelId="{DB5EE86A-C9DB-AF48-89FC-262835D06258}" type="presOf" srcId="{C872BB1C-9816-4428-9B35-0DADE02BD753}" destId="{065D8C16-0AB8-4692-A753-7A291064B974}" srcOrd="0" destOrd="0" presId="urn:microsoft.com/office/officeart/2005/8/layout/venn3"/>
    <dgm:cxn modelId="{72E2F7EA-1064-AF4E-BF38-C68816445948}" type="presOf" srcId="{D292F8BA-0846-4A34-ACD6-2CE10CE7B3AA}" destId="{D9265469-976A-4CAE-8995-7D70F8C130AA}" srcOrd="0" destOrd="0" presId="urn:microsoft.com/office/officeart/2005/8/layout/venn3"/>
    <dgm:cxn modelId="{6932A3DC-F4FF-D34B-934A-C799AD93AAA3}" type="presParOf" srcId="{065D8C16-0AB8-4692-A753-7A291064B974}" destId="{5873AFB1-BF52-48ED-9F9C-AF8E4B7E6CDF}" srcOrd="0" destOrd="0" presId="urn:microsoft.com/office/officeart/2005/8/layout/venn3"/>
    <dgm:cxn modelId="{83D0928F-588B-294E-81B6-87E351DDA1F6}" type="presParOf" srcId="{065D8C16-0AB8-4692-A753-7A291064B974}" destId="{BBFE20DA-C46B-4F64-8527-2B082939143F}" srcOrd="1" destOrd="0" presId="urn:microsoft.com/office/officeart/2005/8/layout/venn3"/>
    <dgm:cxn modelId="{D6525F3E-FB69-3648-A5AA-056BE5C4983E}" type="presParOf" srcId="{065D8C16-0AB8-4692-A753-7A291064B974}" destId="{7CB969F8-043B-4E54-A115-AF22DE946F9F}" srcOrd="2" destOrd="0" presId="urn:microsoft.com/office/officeart/2005/8/layout/venn3"/>
    <dgm:cxn modelId="{5F52AF40-9F1A-2144-A200-849EFAD2057D}" type="presParOf" srcId="{065D8C16-0AB8-4692-A753-7A291064B974}" destId="{97FFD3EF-C73C-42FB-939C-CF2EE8932D7E}" srcOrd="3" destOrd="0" presId="urn:microsoft.com/office/officeart/2005/8/layout/venn3"/>
    <dgm:cxn modelId="{08C08003-EA4D-4849-9605-7FFF8C278007}" type="presParOf" srcId="{065D8C16-0AB8-4692-A753-7A291064B974}" destId="{3C9A77EC-B95A-4B95-890D-308792ED5A72}" srcOrd="4" destOrd="0" presId="urn:microsoft.com/office/officeart/2005/8/layout/venn3"/>
    <dgm:cxn modelId="{0305466C-ECA8-4E4C-A00B-56484A198165}" type="presParOf" srcId="{065D8C16-0AB8-4692-A753-7A291064B974}" destId="{B4CA003A-D08F-4AB4-8904-C4F70D4E622C}" srcOrd="5" destOrd="0" presId="urn:microsoft.com/office/officeart/2005/8/layout/venn3"/>
    <dgm:cxn modelId="{97FC4132-614A-9944-AB51-D1F9BD167D00}" type="presParOf" srcId="{065D8C16-0AB8-4692-A753-7A291064B974}" destId="{D9265469-976A-4CAE-8995-7D70F8C130AA}"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C8EE-FBAB-49BD-9314-8041C592D308}">
      <dsp:nvSpPr>
        <dsp:cNvPr id="0" name=""/>
        <dsp:cNvSpPr/>
      </dsp:nvSpPr>
      <dsp:spPr>
        <a:xfrm>
          <a:off x="89796" y="3432"/>
          <a:ext cx="720000" cy="1650875"/>
        </a:xfrm>
        <a:prstGeom prst="rect">
          <a:avLst/>
        </a:prstGeom>
        <a:solidFill>
          <a:schemeClr val="accent6"/>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Introduction</a:t>
          </a:r>
          <a:endParaRPr lang="fr-FR" sz="1600" kern="1200" dirty="0"/>
        </a:p>
      </dsp:txBody>
      <dsp:txXfrm>
        <a:off x="89796" y="3432"/>
        <a:ext cx="720000" cy="1650875"/>
      </dsp:txXfrm>
    </dsp:sp>
    <dsp:sp modelId="{C6BB754D-ED79-4FF7-A985-61AFC7CBF5B9}">
      <dsp:nvSpPr>
        <dsp:cNvPr id="0" name=""/>
        <dsp:cNvSpPr/>
      </dsp:nvSpPr>
      <dsp:spPr>
        <a:xfrm>
          <a:off x="89796" y="1736852"/>
          <a:ext cx="720000" cy="1650875"/>
        </a:xfrm>
        <a:prstGeom prst="rect">
          <a:avLst/>
        </a:prstGeom>
        <a:solidFill>
          <a:schemeClr val="dk2">
            <a:hueOff val="0"/>
            <a:satOff val="0"/>
            <a:lum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Matériels &amp; Méthodes</a:t>
          </a:r>
        </a:p>
      </dsp:txBody>
      <dsp:txXfrm>
        <a:off x="89796" y="1736852"/>
        <a:ext cx="720000" cy="1650875"/>
      </dsp:txXfrm>
    </dsp:sp>
    <dsp:sp modelId="{5CB6E340-0374-4E69-A3E9-76EEC9B13D34}">
      <dsp:nvSpPr>
        <dsp:cNvPr id="0" name=""/>
        <dsp:cNvSpPr/>
      </dsp:nvSpPr>
      <dsp:spPr>
        <a:xfrm>
          <a:off x="89796" y="3470271"/>
          <a:ext cx="720000" cy="1650875"/>
        </a:xfrm>
        <a:prstGeom prst="rect">
          <a:avLst/>
        </a:prstGeom>
        <a:solidFill>
          <a:schemeClr val="dk2">
            <a:hueOff val="0"/>
            <a:satOff val="0"/>
            <a:lum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Résultats</a:t>
          </a:r>
          <a:endParaRPr lang="fr-FR" sz="1600" kern="1200" dirty="0"/>
        </a:p>
      </dsp:txBody>
      <dsp:txXfrm>
        <a:off x="89796" y="3470271"/>
        <a:ext cx="720000" cy="1650875"/>
      </dsp:txXfrm>
    </dsp:sp>
    <dsp:sp modelId="{EBC1FEBE-BED4-44D3-BBCE-63A79DC7CDFC}">
      <dsp:nvSpPr>
        <dsp:cNvPr id="0" name=""/>
        <dsp:cNvSpPr/>
      </dsp:nvSpPr>
      <dsp:spPr>
        <a:xfrm>
          <a:off x="89796" y="5203691"/>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Limites &amp; Perspectives</a:t>
          </a:r>
          <a:endParaRPr lang="fr-FR" sz="1600" kern="1200" dirty="0"/>
        </a:p>
      </dsp:txBody>
      <dsp:txXfrm>
        <a:off x="89796" y="5203691"/>
        <a:ext cx="720000" cy="1650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C8EE-FBAB-49BD-9314-8041C592D308}">
      <dsp:nvSpPr>
        <dsp:cNvPr id="0" name=""/>
        <dsp:cNvSpPr/>
      </dsp:nvSpPr>
      <dsp:spPr>
        <a:xfrm>
          <a:off x="89796" y="3432"/>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Introduction</a:t>
          </a:r>
          <a:endParaRPr lang="fr-FR" sz="1600" kern="1200" dirty="0"/>
        </a:p>
      </dsp:txBody>
      <dsp:txXfrm>
        <a:off x="89796" y="3432"/>
        <a:ext cx="720000" cy="1650875"/>
      </dsp:txXfrm>
    </dsp:sp>
    <dsp:sp modelId="{C6BB754D-ED79-4FF7-A985-61AFC7CBF5B9}">
      <dsp:nvSpPr>
        <dsp:cNvPr id="0" name=""/>
        <dsp:cNvSpPr/>
      </dsp:nvSpPr>
      <dsp:spPr>
        <a:xfrm>
          <a:off x="89796" y="1736852"/>
          <a:ext cx="720000" cy="1650875"/>
        </a:xfrm>
        <a:prstGeom prst="rect">
          <a:avLst/>
        </a:prstGeom>
        <a:solidFill>
          <a:schemeClr val="accent6"/>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Matériels &amp; Méthodes</a:t>
          </a:r>
        </a:p>
      </dsp:txBody>
      <dsp:txXfrm>
        <a:off x="89796" y="1736852"/>
        <a:ext cx="720000" cy="1650875"/>
      </dsp:txXfrm>
    </dsp:sp>
    <dsp:sp modelId="{5CB6E340-0374-4E69-A3E9-76EEC9B13D34}">
      <dsp:nvSpPr>
        <dsp:cNvPr id="0" name=""/>
        <dsp:cNvSpPr/>
      </dsp:nvSpPr>
      <dsp:spPr>
        <a:xfrm>
          <a:off x="89796" y="3470271"/>
          <a:ext cx="720000" cy="1650875"/>
        </a:xfrm>
        <a:prstGeom prst="rect">
          <a:avLst/>
        </a:prstGeom>
        <a:solidFill>
          <a:schemeClr val="dk2">
            <a:hueOff val="0"/>
            <a:satOff val="0"/>
            <a:lum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Résultats</a:t>
          </a:r>
          <a:endParaRPr lang="fr-FR" sz="1600" kern="1200" dirty="0"/>
        </a:p>
      </dsp:txBody>
      <dsp:txXfrm>
        <a:off x="89796" y="3470271"/>
        <a:ext cx="720000" cy="1650875"/>
      </dsp:txXfrm>
    </dsp:sp>
    <dsp:sp modelId="{EE66B58E-B168-4D52-9213-B98C6F7D4242}">
      <dsp:nvSpPr>
        <dsp:cNvPr id="0" name=""/>
        <dsp:cNvSpPr/>
      </dsp:nvSpPr>
      <dsp:spPr>
        <a:xfrm>
          <a:off x="89796" y="5203691"/>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Limites &amp; Perspectives</a:t>
          </a:r>
          <a:endParaRPr lang="fr-FR" sz="1600" kern="1200" dirty="0"/>
        </a:p>
      </dsp:txBody>
      <dsp:txXfrm>
        <a:off x="89796" y="5203691"/>
        <a:ext cx="720000" cy="1650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C8EE-FBAB-49BD-9314-8041C592D308}">
      <dsp:nvSpPr>
        <dsp:cNvPr id="0" name=""/>
        <dsp:cNvSpPr/>
      </dsp:nvSpPr>
      <dsp:spPr>
        <a:xfrm>
          <a:off x="89796" y="3432"/>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Introduction</a:t>
          </a:r>
          <a:endParaRPr lang="fr-FR" sz="1600" kern="1200" dirty="0"/>
        </a:p>
      </dsp:txBody>
      <dsp:txXfrm>
        <a:off x="89796" y="3432"/>
        <a:ext cx="720000" cy="1650875"/>
      </dsp:txXfrm>
    </dsp:sp>
    <dsp:sp modelId="{C6BB754D-ED79-4FF7-A985-61AFC7CBF5B9}">
      <dsp:nvSpPr>
        <dsp:cNvPr id="0" name=""/>
        <dsp:cNvSpPr/>
      </dsp:nvSpPr>
      <dsp:spPr>
        <a:xfrm>
          <a:off x="89796" y="1736852"/>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Matériels &amp; Méthodes</a:t>
          </a:r>
        </a:p>
      </dsp:txBody>
      <dsp:txXfrm>
        <a:off x="89796" y="1736852"/>
        <a:ext cx="720000" cy="1650875"/>
      </dsp:txXfrm>
    </dsp:sp>
    <dsp:sp modelId="{5CB6E340-0374-4E69-A3E9-76EEC9B13D34}">
      <dsp:nvSpPr>
        <dsp:cNvPr id="0" name=""/>
        <dsp:cNvSpPr/>
      </dsp:nvSpPr>
      <dsp:spPr>
        <a:xfrm>
          <a:off x="89796" y="3470271"/>
          <a:ext cx="720000" cy="1650875"/>
        </a:xfrm>
        <a:prstGeom prst="rect">
          <a:avLst/>
        </a:prstGeom>
        <a:solidFill>
          <a:schemeClr val="accent6"/>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Résultats</a:t>
          </a:r>
          <a:endParaRPr lang="fr-FR" sz="1600" kern="1200" dirty="0"/>
        </a:p>
      </dsp:txBody>
      <dsp:txXfrm>
        <a:off x="89796" y="3470271"/>
        <a:ext cx="720000" cy="1650875"/>
      </dsp:txXfrm>
    </dsp:sp>
    <dsp:sp modelId="{AF224B3C-0016-4069-BF74-33960266C7B6}">
      <dsp:nvSpPr>
        <dsp:cNvPr id="0" name=""/>
        <dsp:cNvSpPr/>
      </dsp:nvSpPr>
      <dsp:spPr>
        <a:xfrm>
          <a:off x="89796" y="5203691"/>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Limites &amp; Perspectives</a:t>
          </a:r>
          <a:endParaRPr lang="fr-FR" sz="1600" kern="1200" dirty="0"/>
        </a:p>
      </dsp:txBody>
      <dsp:txXfrm>
        <a:off x="89796" y="5203691"/>
        <a:ext cx="720000" cy="1650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C8EE-FBAB-49BD-9314-8041C592D308}">
      <dsp:nvSpPr>
        <dsp:cNvPr id="0" name=""/>
        <dsp:cNvSpPr/>
      </dsp:nvSpPr>
      <dsp:spPr>
        <a:xfrm>
          <a:off x="89796" y="3432"/>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Introduction</a:t>
          </a:r>
          <a:endParaRPr lang="fr-FR" sz="1600" kern="1200" dirty="0"/>
        </a:p>
      </dsp:txBody>
      <dsp:txXfrm>
        <a:off x="89796" y="3432"/>
        <a:ext cx="720000" cy="1650875"/>
      </dsp:txXfrm>
    </dsp:sp>
    <dsp:sp modelId="{C6BB754D-ED79-4FF7-A985-61AFC7CBF5B9}">
      <dsp:nvSpPr>
        <dsp:cNvPr id="0" name=""/>
        <dsp:cNvSpPr/>
      </dsp:nvSpPr>
      <dsp:spPr>
        <a:xfrm>
          <a:off x="89796" y="1736852"/>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Matériels &amp; Méthodes</a:t>
          </a:r>
        </a:p>
      </dsp:txBody>
      <dsp:txXfrm>
        <a:off x="89796" y="1736852"/>
        <a:ext cx="720000" cy="1650875"/>
      </dsp:txXfrm>
    </dsp:sp>
    <dsp:sp modelId="{5CB6E340-0374-4E69-A3E9-76EEC9B13D34}">
      <dsp:nvSpPr>
        <dsp:cNvPr id="0" name=""/>
        <dsp:cNvSpPr/>
      </dsp:nvSpPr>
      <dsp:spPr>
        <a:xfrm>
          <a:off x="89796" y="3470271"/>
          <a:ext cx="720000" cy="1650875"/>
        </a:xfrm>
        <a:prstGeom prst="rect">
          <a:avLst/>
        </a:prstGeom>
        <a:solidFill>
          <a:schemeClr val="tx2"/>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Résultats</a:t>
          </a:r>
          <a:endParaRPr lang="fr-FR" sz="1600" kern="1200" dirty="0"/>
        </a:p>
      </dsp:txBody>
      <dsp:txXfrm>
        <a:off x="89796" y="3470271"/>
        <a:ext cx="720000" cy="1650875"/>
      </dsp:txXfrm>
    </dsp:sp>
    <dsp:sp modelId="{E86393C8-7E0A-4ED6-8C63-3B1F4A27B279}">
      <dsp:nvSpPr>
        <dsp:cNvPr id="0" name=""/>
        <dsp:cNvSpPr/>
      </dsp:nvSpPr>
      <dsp:spPr>
        <a:xfrm>
          <a:off x="89796" y="5203691"/>
          <a:ext cx="720000" cy="1650875"/>
        </a:xfrm>
        <a:prstGeom prst="rect">
          <a:avLst/>
        </a:prstGeom>
        <a:solidFill>
          <a:schemeClr val="accent6"/>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t>Limites &amp; Perspectives</a:t>
          </a:r>
          <a:endParaRPr lang="fr-FR" sz="1600" kern="1200" dirty="0"/>
        </a:p>
      </dsp:txBody>
      <dsp:txXfrm>
        <a:off x="89796" y="5203691"/>
        <a:ext cx="720000" cy="1650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E952-0F05-FE4E-B78F-B07B4C09BA5E}">
      <dsp:nvSpPr>
        <dsp:cNvPr id="0" name=""/>
        <dsp:cNvSpPr/>
      </dsp:nvSpPr>
      <dsp:spPr>
        <a:xfrm>
          <a:off x="1475557" y="1448"/>
          <a:ext cx="1687710" cy="67508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kern="1200" dirty="0" smtClean="0"/>
            <a:t>Demande dépôt (Cadre)</a:t>
          </a:r>
          <a:endParaRPr lang="fr-FR" sz="1200" kern="1200" dirty="0"/>
        </a:p>
      </dsp:txBody>
      <dsp:txXfrm>
        <a:off x="1813099" y="1448"/>
        <a:ext cx="1012626" cy="675084"/>
      </dsp:txXfrm>
    </dsp:sp>
    <dsp:sp modelId="{55FFEF2E-DC48-9448-BA4B-D0E9B4B28BF4}">
      <dsp:nvSpPr>
        <dsp:cNvPr id="0" name=""/>
        <dsp:cNvSpPr/>
      </dsp:nvSpPr>
      <dsp:spPr>
        <a:xfrm>
          <a:off x="2943866" y="58831"/>
          <a:ext cx="1400800" cy="56032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fr-FR" sz="1300" kern="1200" dirty="0" smtClean="0"/>
            <a:t>références</a:t>
          </a:r>
          <a:endParaRPr lang="fr-FR" sz="1300" kern="1200" dirty="0"/>
        </a:p>
      </dsp:txBody>
      <dsp:txXfrm>
        <a:off x="3224026" y="58831"/>
        <a:ext cx="840480" cy="560320"/>
      </dsp:txXfrm>
    </dsp:sp>
    <dsp:sp modelId="{EE4E9B50-B87F-9949-B524-35318AA1BB39}">
      <dsp:nvSpPr>
        <dsp:cNvPr id="0" name=""/>
        <dsp:cNvSpPr/>
      </dsp:nvSpPr>
      <dsp:spPr>
        <a:xfrm>
          <a:off x="4148554" y="58831"/>
          <a:ext cx="1400800" cy="56032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fr-FR" sz="1300" kern="1200" dirty="0" smtClean="0"/>
            <a:t>Détails techniques/coûts</a:t>
          </a:r>
          <a:endParaRPr lang="fr-FR" sz="1300" kern="1200" dirty="0"/>
        </a:p>
      </dsp:txBody>
      <dsp:txXfrm>
        <a:off x="4428714" y="58831"/>
        <a:ext cx="840480" cy="560320"/>
      </dsp:txXfrm>
    </dsp:sp>
    <dsp:sp modelId="{8919EF05-69A8-FF43-813C-BD894B842233}">
      <dsp:nvSpPr>
        <dsp:cNvPr id="0" name=""/>
        <dsp:cNvSpPr/>
      </dsp:nvSpPr>
      <dsp:spPr>
        <a:xfrm>
          <a:off x="5353242" y="58831"/>
          <a:ext cx="1400800" cy="56032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fr-FR" sz="1300" kern="1200" dirty="0" smtClean="0"/>
            <a:t>Marquage CE</a:t>
          </a:r>
          <a:endParaRPr lang="fr-FR" sz="1300" kern="1200" dirty="0"/>
        </a:p>
      </dsp:txBody>
      <dsp:txXfrm>
        <a:off x="5633402" y="58831"/>
        <a:ext cx="840480" cy="560320"/>
      </dsp:txXfrm>
    </dsp:sp>
    <dsp:sp modelId="{22B21E97-427E-674A-88E8-E4F8D3F4CC8D}">
      <dsp:nvSpPr>
        <dsp:cNvPr id="0" name=""/>
        <dsp:cNvSpPr/>
      </dsp:nvSpPr>
      <dsp:spPr>
        <a:xfrm>
          <a:off x="1475557" y="771045"/>
          <a:ext cx="1687710" cy="67508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kern="1200" dirty="0" smtClean="0"/>
            <a:t>Argumentation demande (</a:t>
          </a:r>
          <a:r>
            <a:rPr lang="fr-FR" sz="1200" kern="1200" dirty="0" err="1" smtClean="0"/>
            <a:t>chir</a:t>
          </a:r>
          <a:r>
            <a:rPr lang="fr-FR" sz="1200" kern="1200" dirty="0" smtClean="0"/>
            <a:t>)</a:t>
          </a:r>
          <a:endParaRPr lang="fr-FR" sz="1200" kern="1200" dirty="0"/>
        </a:p>
      </dsp:txBody>
      <dsp:txXfrm>
        <a:off x="1813099" y="771045"/>
        <a:ext cx="1012626" cy="675084"/>
      </dsp:txXfrm>
    </dsp:sp>
    <dsp:sp modelId="{0FFF70F7-2E1C-9247-BB03-0F4B151BC638}">
      <dsp:nvSpPr>
        <dsp:cNvPr id="0" name=""/>
        <dsp:cNvSpPr/>
      </dsp:nvSpPr>
      <dsp:spPr>
        <a:xfrm>
          <a:off x="1475557" y="1540641"/>
          <a:ext cx="1687710" cy="67508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kern="1200" dirty="0" smtClean="0"/>
            <a:t>Transmission info à </a:t>
          </a:r>
          <a:r>
            <a:rPr lang="fr-FR" sz="1200" kern="1200" dirty="0" err="1" smtClean="0"/>
            <a:t>Pharm</a:t>
          </a:r>
          <a:endParaRPr lang="fr-FR" sz="1200" kern="1200" dirty="0"/>
        </a:p>
      </dsp:txBody>
      <dsp:txXfrm>
        <a:off x="1813099" y="1540641"/>
        <a:ext cx="1012626" cy="675084"/>
      </dsp:txXfrm>
    </dsp:sp>
    <dsp:sp modelId="{433F8C09-6526-A444-A720-FC2D95FD379A}">
      <dsp:nvSpPr>
        <dsp:cNvPr id="0" name=""/>
        <dsp:cNvSpPr/>
      </dsp:nvSpPr>
      <dsp:spPr>
        <a:xfrm>
          <a:off x="1475557" y="2310237"/>
          <a:ext cx="1687710" cy="67508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kern="1200" dirty="0" smtClean="0"/>
            <a:t>Validation </a:t>
          </a:r>
          <a:r>
            <a:rPr lang="fr-FR" sz="1200" kern="1200" dirty="0" err="1" smtClean="0"/>
            <a:t>Pharm</a:t>
          </a:r>
          <a:endParaRPr lang="fr-FR" sz="1200" kern="1200" dirty="0"/>
        </a:p>
      </dsp:txBody>
      <dsp:txXfrm>
        <a:off x="1813099" y="2310237"/>
        <a:ext cx="1012626" cy="675084"/>
      </dsp:txXfrm>
    </dsp:sp>
    <dsp:sp modelId="{374BCB16-00CE-6648-AA3A-124085FF5569}">
      <dsp:nvSpPr>
        <dsp:cNvPr id="0" name=""/>
        <dsp:cNvSpPr/>
      </dsp:nvSpPr>
      <dsp:spPr>
        <a:xfrm>
          <a:off x="1475557" y="3079833"/>
          <a:ext cx="1687710" cy="67508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kern="1200" dirty="0" smtClean="0"/>
            <a:t>Transmission Economat</a:t>
          </a:r>
          <a:endParaRPr lang="fr-FR" sz="1200" kern="1200" dirty="0"/>
        </a:p>
      </dsp:txBody>
      <dsp:txXfrm>
        <a:off x="1813099" y="3079833"/>
        <a:ext cx="1012626" cy="675084"/>
      </dsp:txXfrm>
    </dsp:sp>
    <dsp:sp modelId="{B23B363A-8541-B445-80F7-6296FAFE89BD}">
      <dsp:nvSpPr>
        <dsp:cNvPr id="0" name=""/>
        <dsp:cNvSpPr/>
      </dsp:nvSpPr>
      <dsp:spPr>
        <a:xfrm>
          <a:off x="1475557" y="3849429"/>
          <a:ext cx="1687710" cy="67508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fr-FR" sz="1200" kern="1200" dirty="0" smtClean="0"/>
            <a:t>Code article</a:t>
          </a:r>
          <a:endParaRPr lang="fr-FR" sz="1200" kern="1200" dirty="0"/>
        </a:p>
      </dsp:txBody>
      <dsp:txXfrm>
        <a:off x="1813099" y="3849429"/>
        <a:ext cx="1012626" cy="675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067B6-04EA-4347-9CA0-CE0AAC149644}">
      <dsp:nvSpPr>
        <dsp:cNvPr id="0" name=""/>
        <dsp:cNvSpPr/>
      </dsp:nvSpPr>
      <dsp:spPr>
        <a:xfrm>
          <a:off x="1969178" y="1963"/>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err="1" smtClean="0"/>
            <a:t>Consult</a:t>
          </a:r>
          <a:r>
            <a:rPr lang="fr-FR" sz="700" kern="1200" dirty="0" smtClean="0"/>
            <a:t> </a:t>
          </a:r>
          <a:r>
            <a:rPr lang="fr-FR" sz="700" kern="1200" dirty="0" err="1" smtClean="0"/>
            <a:t>Chir</a:t>
          </a:r>
          <a:r>
            <a:rPr lang="fr-FR" sz="700" kern="1200" dirty="0" smtClean="0"/>
            <a:t> : identification DMI</a:t>
          </a:r>
          <a:endParaRPr lang="fr-FR" sz="700" kern="1200" dirty="0"/>
        </a:p>
      </dsp:txBody>
      <dsp:txXfrm>
        <a:off x="2192599" y="1963"/>
        <a:ext cx="670262" cy="446841"/>
      </dsp:txXfrm>
    </dsp:sp>
    <dsp:sp modelId="{BA9B92DF-4BD2-2F41-A889-CDBC96F37396}">
      <dsp:nvSpPr>
        <dsp:cNvPr id="0" name=""/>
        <dsp:cNvSpPr/>
      </dsp:nvSpPr>
      <dsp:spPr>
        <a:xfrm>
          <a:off x="2941058" y="39944"/>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IPOP</a:t>
          </a:r>
          <a:endParaRPr lang="fr-FR" sz="800" kern="1200" dirty="0"/>
        </a:p>
      </dsp:txBody>
      <dsp:txXfrm>
        <a:off x="3126497" y="39944"/>
        <a:ext cx="556318" cy="370878"/>
      </dsp:txXfrm>
    </dsp:sp>
    <dsp:sp modelId="{881E94E2-82EA-4F4C-A707-B80E5EDE08D4}">
      <dsp:nvSpPr>
        <dsp:cNvPr id="0" name=""/>
        <dsp:cNvSpPr/>
      </dsp:nvSpPr>
      <dsp:spPr>
        <a:xfrm>
          <a:off x="3738447" y="39944"/>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Feuille papier</a:t>
          </a:r>
          <a:endParaRPr lang="fr-FR" sz="800" kern="1200" dirty="0"/>
        </a:p>
      </dsp:txBody>
      <dsp:txXfrm>
        <a:off x="3923886" y="39944"/>
        <a:ext cx="556318" cy="370878"/>
      </dsp:txXfrm>
    </dsp:sp>
    <dsp:sp modelId="{1B852648-EC03-C841-BB33-1005776F388E}">
      <dsp:nvSpPr>
        <dsp:cNvPr id="0" name=""/>
        <dsp:cNvSpPr/>
      </dsp:nvSpPr>
      <dsp:spPr>
        <a:xfrm>
          <a:off x="1969178" y="511362"/>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Vérification dépôt</a:t>
          </a:r>
          <a:endParaRPr lang="fr-FR" sz="700" kern="1200" dirty="0"/>
        </a:p>
      </dsp:txBody>
      <dsp:txXfrm>
        <a:off x="2192599" y="511362"/>
        <a:ext cx="670262" cy="446841"/>
      </dsp:txXfrm>
    </dsp:sp>
    <dsp:sp modelId="{861B9E43-FB03-6340-B315-A9CC8E57CB86}">
      <dsp:nvSpPr>
        <dsp:cNvPr id="0" name=""/>
        <dsp:cNvSpPr/>
      </dsp:nvSpPr>
      <dsp:spPr>
        <a:xfrm>
          <a:off x="2941058" y="549344"/>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Implant </a:t>
          </a:r>
          <a:r>
            <a:rPr lang="fr-FR" sz="800" kern="1200" dirty="0" err="1" smtClean="0"/>
            <a:t>dispo</a:t>
          </a:r>
          <a:endParaRPr lang="fr-FR" sz="800" kern="1200" dirty="0"/>
        </a:p>
      </dsp:txBody>
      <dsp:txXfrm>
        <a:off x="3126497" y="549344"/>
        <a:ext cx="556318" cy="370878"/>
      </dsp:txXfrm>
    </dsp:sp>
    <dsp:sp modelId="{179E8D88-32FA-B142-9179-0C7A65651C98}">
      <dsp:nvSpPr>
        <dsp:cNvPr id="0" name=""/>
        <dsp:cNvSpPr/>
      </dsp:nvSpPr>
      <dsp:spPr>
        <a:xfrm>
          <a:off x="3738447" y="549344"/>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Taille</a:t>
          </a:r>
          <a:endParaRPr lang="fr-FR" sz="800" kern="1200" dirty="0"/>
        </a:p>
      </dsp:txBody>
      <dsp:txXfrm>
        <a:off x="3923886" y="549344"/>
        <a:ext cx="556318" cy="370878"/>
      </dsp:txXfrm>
    </dsp:sp>
    <dsp:sp modelId="{4A0E6B87-8A23-964D-9FCC-0F96242EC75B}">
      <dsp:nvSpPr>
        <dsp:cNvPr id="0" name=""/>
        <dsp:cNvSpPr/>
      </dsp:nvSpPr>
      <dsp:spPr>
        <a:xfrm>
          <a:off x="4535836" y="549344"/>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DLU</a:t>
          </a:r>
          <a:endParaRPr lang="fr-FR" sz="800" kern="1200" dirty="0"/>
        </a:p>
      </dsp:txBody>
      <dsp:txXfrm>
        <a:off x="4721275" y="549344"/>
        <a:ext cx="556318" cy="370878"/>
      </dsp:txXfrm>
    </dsp:sp>
    <dsp:sp modelId="{839AC3CD-4B53-7E4D-80FE-300375D7AE60}">
      <dsp:nvSpPr>
        <dsp:cNvPr id="0" name=""/>
        <dsp:cNvSpPr/>
      </dsp:nvSpPr>
      <dsp:spPr>
        <a:xfrm>
          <a:off x="1969178" y="1020761"/>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Pose Bloc</a:t>
          </a:r>
          <a:endParaRPr lang="fr-FR" sz="700" kern="1200" dirty="0"/>
        </a:p>
      </dsp:txBody>
      <dsp:txXfrm>
        <a:off x="2192599" y="1020761"/>
        <a:ext cx="670262" cy="446841"/>
      </dsp:txXfrm>
    </dsp:sp>
    <dsp:sp modelId="{A67278EA-00A0-FE4F-96FD-21ED349F0918}">
      <dsp:nvSpPr>
        <dsp:cNvPr id="0" name=""/>
        <dsp:cNvSpPr/>
      </dsp:nvSpPr>
      <dsp:spPr>
        <a:xfrm>
          <a:off x="2941058" y="1058743"/>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Traçabilité : IPOP</a:t>
          </a:r>
          <a:endParaRPr lang="fr-FR" sz="800" kern="1200" dirty="0"/>
        </a:p>
      </dsp:txBody>
      <dsp:txXfrm>
        <a:off x="3126497" y="1058743"/>
        <a:ext cx="556318" cy="370878"/>
      </dsp:txXfrm>
    </dsp:sp>
    <dsp:sp modelId="{6DE81D91-B9F6-684A-BA82-0E3123E69063}">
      <dsp:nvSpPr>
        <dsp:cNvPr id="0" name=""/>
        <dsp:cNvSpPr/>
      </dsp:nvSpPr>
      <dsp:spPr>
        <a:xfrm>
          <a:off x="3738447" y="1058743"/>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Dossier patient</a:t>
          </a:r>
          <a:endParaRPr lang="fr-FR" sz="800" kern="1200" dirty="0"/>
        </a:p>
      </dsp:txBody>
      <dsp:txXfrm>
        <a:off x="3923886" y="1058743"/>
        <a:ext cx="556318" cy="370878"/>
      </dsp:txXfrm>
    </dsp:sp>
    <dsp:sp modelId="{2FB204B3-B93F-7447-B16B-7D548231C311}">
      <dsp:nvSpPr>
        <dsp:cNvPr id="0" name=""/>
        <dsp:cNvSpPr/>
      </dsp:nvSpPr>
      <dsp:spPr>
        <a:xfrm>
          <a:off x="4535836" y="1058743"/>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Saisie dans </a:t>
          </a:r>
          <a:r>
            <a:rPr lang="fr-FR" sz="700" kern="1200" dirty="0" err="1" smtClean="0"/>
            <a:t>excel</a:t>
          </a:r>
          <a:r>
            <a:rPr lang="fr-FR" sz="700" kern="1200" dirty="0" smtClean="0"/>
            <a:t> </a:t>
          </a:r>
          <a:r>
            <a:rPr lang="fr-FR" sz="500" kern="1200" dirty="0" smtClean="0"/>
            <a:t>(réf, prix, </a:t>
          </a:r>
          <a:r>
            <a:rPr lang="fr-FR" sz="500" kern="1200" dirty="0" err="1" smtClean="0"/>
            <a:t>qte</a:t>
          </a:r>
          <a:r>
            <a:rPr lang="fr-FR" sz="500" kern="1200" dirty="0" smtClean="0"/>
            <a:t>, </a:t>
          </a:r>
          <a:r>
            <a:rPr lang="fr-FR" sz="500" kern="1200" dirty="0" err="1" smtClean="0"/>
            <a:t>N°lot</a:t>
          </a:r>
          <a:r>
            <a:rPr lang="fr-FR" sz="500" kern="1200" dirty="0" smtClean="0"/>
            <a:t>, N° Marché</a:t>
          </a:r>
          <a:endParaRPr lang="fr-FR" sz="500" kern="1200" dirty="0"/>
        </a:p>
      </dsp:txBody>
      <dsp:txXfrm>
        <a:off x="4721275" y="1058743"/>
        <a:ext cx="556318" cy="370878"/>
      </dsp:txXfrm>
    </dsp:sp>
    <dsp:sp modelId="{4AF7DFE9-12AA-574D-976A-C2DCADAA8B9C}">
      <dsp:nvSpPr>
        <dsp:cNvPr id="0" name=""/>
        <dsp:cNvSpPr/>
      </dsp:nvSpPr>
      <dsp:spPr>
        <a:xfrm>
          <a:off x="5333225" y="1058743"/>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Saisie SAG</a:t>
          </a:r>
          <a:endParaRPr lang="fr-FR" sz="800" kern="1200" dirty="0"/>
        </a:p>
      </dsp:txBody>
      <dsp:txXfrm>
        <a:off x="5518664" y="1058743"/>
        <a:ext cx="556318" cy="370878"/>
      </dsp:txXfrm>
    </dsp:sp>
    <dsp:sp modelId="{FCCC627F-66E7-A340-97C8-B6BA739993C2}">
      <dsp:nvSpPr>
        <dsp:cNvPr id="0" name=""/>
        <dsp:cNvSpPr/>
      </dsp:nvSpPr>
      <dsp:spPr>
        <a:xfrm>
          <a:off x="1969178" y="1530161"/>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Demande réassort = info ce qui a été posé</a:t>
          </a:r>
          <a:endParaRPr lang="fr-FR" sz="700" kern="1200" dirty="0"/>
        </a:p>
      </dsp:txBody>
      <dsp:txXfrm>
        <a:off x="2192599" y="1530161"/>
        <a:ext cx="670262" cy="446841"/>
      </dsp:txXfrm>
    </dsp:sp>
    <dsp:sp modelId="{132C2AF1-20AF-4F4D-918B-23FD4EA8999E}">
      <dsp:nvSpPr>
        <dsp:cNvPr id="0" name=""/>
        <dsp:cNvSpPr/>
      </dsp:nvSpPr>
      <dsp:spPr>
        <a:xfrm>
          <a:off x="2941058" y="1568142"/>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Fax vers fournisseur </a:t>
          </a:r>
          <a:endParaRPr lang="fr-FR" sz="800" kern="1200" dirty="0"/>
        </a:p>
      </dsp:txBody>
      <dsp:txXfrm>
        <a:off x="3126497" y="1568142"/>
        <a:ext cx="556318" cy="370878"/>
      </dsp:txXfrm>
    </dsp:sp>
    <dsp:sp modelId="{7F6E703F-0A45-3D4D-9036-B4E31958FD5A}">
      <dsp:nvSpPr>
        <dsp:cNvPr id="0" name=""/>
        <dsp:cNvSpPr/>
      </dsp:nvSpPr>
      <dsp:spPr>
        <a:xfrm>
          <a:off x="3738447" y="1568142"/>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Fax vers économat</a:t>
          </a:r>
          <a:endParaRPr lang="fr-FR" sz="800" kern="1200" dirty="0"/>
        </a:p>
      </dsp:txBody>
      <dsp:txXfrm>
        <a:off x="3923886" y="1568142"/>
        <a:ext cx="556318" cy="370878"/>
      </dsp:txXfrm>
    </dsp:sp>
    <dsp:sp modelId="{311EF340-17D6-4641-A158-366E193B1F4A}">
      <dsp:nvSpPr>
        <dsp:cNvPr id="0" name=""/>
        <dsp:cNvSpPr/>
      </dsp:nvSpPr>
      <dsp:spPr>
        <a:xfrm>
          <a:off x="1969178" y="2039560"/>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Livraison fournisseur</a:t>
          </a:r>
          <a:endParaRPr lang="fr-FR" sz="700" kern="1200" dirty="0"/>
        </a:p>
      </dsp:txBody>
      <dsp:txXfrm>
        <a:off x="2192599" y="2039560"/>
        <a:ext cx="670262" cy="446841"/>
      </dsp:txXfrm>
    </dsp:sp>
    <dsp:sp modelId="{BE134FF4-7FB3-B341-8C6A-C1AE9055211D}">
      <dsp:nvSpPr>
        <dsp:cNvPr id="0" name=""/>
        <dsp:cNvSpPr/>
      </dsp:nvSpPr>
      <dsp:spPr>
        <a:xfrm>
          <a:off x="2941058" y="2077542"/>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Magasin Médical : traça?</a:t>
          </a:r>
          <a:endParaRPr lang="fr-FR" sz="800" kern="1200" dirty="0"/>
        </a:p>
      </dsp:txBody>
      <dsp:txXfrm>
        <a:off x="3126497" y="2077542"/>
        <a:ext cx="556318" cy="370878"/>
      </dsp:txXfrm>
    </dsp:sp>
    <dsp:sp modelId="{B4DAFDE0-B77D-FA40-8324-47C3292AB6C3}">
      <dsp:nvSpPr>
        <dsp:cNvPr id="0" name=""/>
        <dsp:cNvSpPr/>
      </dsp:nvSpPr>
      <dsp:spPr>
        <a:xfrm>
          <a:off x="3738447" y="2077542"/>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fr-FR" sz="800" kern="1200" dirty="0" smtClean="0"/>
            <a:t>Bloc opératoire</a:t>
          </a:r>
          <a:endParaRPr lang="fr-FR" sz="800" kern="1200" dirty="0"/>
        </a:p>
      </dsp:txBody>
      <dsp:txXfrm>
        <a:off x="3923886" y="2077542"/>
        <a:ext cx="556318" cy="370878"/>
      </dsp:txXfrm>
    </dsp:sp>
    <dsp:sp modelId="{809BB636-1E0A-9249-8413-D5A7E0A4A3EB}">
      <dsp:nvSpPr>
        <dsp:cNvPr id="0" name=""/>
        <dsp:cNvSpPr/>
      </dsp:nvSpPr>
      <dsp:spPr>
        <a:xfrm>
          <a:off x="1969178" y="2548960"/>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Réception Magasin DMS</a:t>
          </a:r>
          <a:endParaRPr lang="fr-FR" sz="700" kern="1200" dirty="0"/>
        </a:p>
      </dsp:txBody>
      <dsp:txXfrm>
        <a:off x="2192599" y="2548960"/>
        <a:ext cx="670262" cy="446841"/>
      </dsp:txXfrm>
    </dsp:sp>
    <dsp:sp modelId="{6A0D301B-C5D2-1541-ACF4-7DBF5BFD00DE}">
      <dsp:nvSpPr>
        <dsp:cNvPr id="0" name=""/>
        <dsp:cNvSpPr/>
      </dsp:nvSpPr>
      <dsp:spPr>
        <a:xfrm>
          <a:off x="1969178" y="3058359"/>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Réception Bloc opératoire</a:t>
          </a:r>
          <a:endParaRPr lang="fr-FR" sz="700" kern="1200" dirty="0"/>
        </a:p>
      </dsp:txBody>
      <dsp:txXfrm>
        <a:off x="2192599" y="3058359"/>
        <a:ext cx="670262" cy="446841"/>
      </dsp:txXfrm>
    </dsp:sp>
    <dsp:sp modelId="{8B19B181-64D8-6340-AE46-1FCD73A16BCE}">
      <dsp:nvSpPr>
        <dsp:cNvPr id="0" name=""/>
        <dsp:cNvSpPr/>
      </dsp:nvSpPr>
      <dsp:spPr>
        <a:xfrm>
          <a:off x="1969178" y="3567758"/>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dirty="0" smtClean="0"/>
            <a:t>Stérilisation ancillaire</a:t>
          </a:r>
          <a:endParaRPr lang="fr-FR" sz="700" kern="1200" dirty="0"/>
        </a:p>
      </dsp:txBody>
      <dsp:txXfrm>
        <a:off x="2192599" y="3567758"/>
        <a:ext cx="670262" cy="446841"/>
      </dsp:txXfrm>
    </dsp:sp>
    <dsp:sp modelId="{3D691AD7-1763-4742-80C4-8AE60A9CD0FB}">
      <dsp:nvSpPr>
        <dsp:cNvPr id="0" name=""/>
        <dsp:cNvSpPr/>
      </dsp:nvSpPr>
      <dsp:spPr>
        <a:xfrm>
          <a:off x="1969178" y="4077158"/>
          <a:ext cx="1117103" cy="446841"/>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fr-FR" sz="700" kern="1200" smtClean="0"/>
            <a:t>Transmission BC+BL Economat</a:t>
          </a:r>
          <a:endParaRPr lang="fr-FR" sz="700" kern="1200" dirty="0"/>
        </a:p>
      </dsp:txBody>
      <dsp:txXfrm>
        <a:off x="2192599" y="4077158"/>
        <a:ext cx="670262" cy="446841"/>
      </dsp:txXfrm>
    </dsp:sp>
    <dsp:sp modelId="{D5B64227-2F01-0346-965F-6431FB26FF1C}">
      <dsp:nvSpPr>
        <dsp:cNvPr id="0" name=""/>
        <dsp:cNvSpPr/>
      </dsp:nvSpPr>
      <dsp:spPr>
        <a:xfrm>
          <a:off x="2941058" y="4115139"/>
          <a:ext cx="927196" cy="3708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fr-FR" sz="800" kern="1200" dirty="0"/>
        </a:p>
      </dsp:txBody>
      <dsp:txXfrm>
        <a:off x="3126497" y="4115139"/>
        <a:ext cx="556318" cy="370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A6C7B-FD87-904A-833B-2AD65A0F25F7}">
      <dsp:nvSpPr>
        <dsp:cNvPr id="0" name=""/>
        <dsp:cNvSpPr/>
      </dsp:nvSpPr>
      <dsp:spPr>
        <a:xfrm>
          <a:off x="4186" y="1876887"/>
          <a:ext cx="1557402" cy="622961"/>
        </a:xfrm>
        <a:prstGeom prst="chevron">
          <a:avLst/>
        </a:prstGeom>
        <a:gradFill rotWithShape="1">
          <a:gsLst>
            <a:gs pos="0">
              <a:schemeClr val="accent1">
                <a:tint val="95000"/>
                <a:shade val="70000"/>
                <a:satMod val="150000"/>
              </a:schemeClr>
            </a:gs>
            <a:gs pos="100000">
              <a:schemeClr val="accent1">
                <a:tint val="100000"/>
                <a:shade val="100000"/>
                <a:satMod val="150000"/>
              </a:schemeClr>
            </a:gs>
          </a:gsLst>
          <a:lin ang="16200000" scaled="0"/>
        </a:gradFill>
        <a:ln w="12700" cap="flat" cmpd="sng" algn="ctr">
          <a:solidFill>
            <a:schemeClr val="accent1">
              <a:shade val="95000"/>
              <a:satMod val="105000"/>
            </a:schemeClr>
          </a:solidFill>
          <a:prstDash val="solid"/>
        </a:ln>
        <a:effectLst>
          <a:outerShdw blurRad="38100" dist="25400" dir="6600000" sx="101000" sy="101000" rotWithShape="0">
            <a:srgbClr val="000000">
              <a:alpha val="7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Entrée</a:t>
          </a:r>
          <a:endParaRPr lang="fr-FR" sz="1100" kern="1200" dirty="0"/>
        </a:p>
      </dsp:txBody>
      <dsp:txXfrm>
        <a:off x="315667" y="1876887"/>
        <a:ext cx="934441" cy="622961"/>
      </dsp:txXfrm>
    </dsp:sp>
    <dsp:sp modelId="{06EE7666-F5CB-3F44-8CC6-D71C4DE9E398}">
      <dsp:nvSpPr>
        <dsp:cNvPr id="0" name=""/>
        <dsp:cNvSpPr/>
      </dsp:nvSpPr>
      <dsp:spPr>
        <a:xfrm>
          <a:off x="1405848" y="1876887"/>
          <a:ext cx="1557402" cy="622961"/>
        </a:xfrm>
        <a:prstGeom prst="chevron">
          <a:avLst/>
        </a:prstGeom>
        <a:gradFill rotWithShape="1">
          <a:gsLst>
            <a:gs pos="0">
              <a:schemeClr val="accent2">
                <a:tint val="95000"/>
                <a:shade val="70000"/>
                <a:satMod val="150000"/>
              </a:schemeClr>
            </a:gs>
            <a:gs pos="100000">
              <a:schemeClr val="accent2">
                <a:tint val="100000"/>
                <a:shade val="100000"/>
                <a:satMod val="150000"/>
              </a:schemeClr>
            </a:gs>
          </a:gsLst>
          <a:lin ang="16200000" scaled="0"/>
        </a:gradFill>
        <a:ln w="12700" cap="flat" cmpd="sng" algn="ctr">
          <a:solidFill>
            <a:schemeClr val="accent2">
              <a:shade val="95000"/>
              <a:satMod val="105000"/>
            </a:schemeClr>
          </a:solidFill>
          <a:prstDash val="solid"/>
        </a:ln>
        <a:effectLst>
          <a:outerShdw blurRad="38100" dist="25400" dir="6600000" sx="101000" sy="101000" rotWithShape="0">
            <a:srgbClr val="000000">
              <a:alpha val="7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Prescription</a:t>
          </a:r>
          <a:endParaRPr lang="fr-FR" sz="1100" kern="1200" dirty="0"/>
        </a:p>
      </dsp:txBody>
      <dsp:txXfrm>
        <a:off x="1717329" y="1876887"/>
        <a:ext cx="934441" cy="622961"/>
      </dsp:txXfrm>
    </dsp:sp>
    <dsp:sp modelId="{DFBCECA7-3D3C-F54A-8457-B6EB24B0CB32}">
      <dsp:nvSpPr>
        <dsp:cNvPr id="0" name=""/>
        <dsp:cNvSpPr/>
      </dsp:nvSpPr>
      <dsp:spPr>
        <a:xfrm>
          <a:off x="2807511" y="1876887"/>
          <a:ext cx="1557402" cy="622961"/>
        </a:xfrm>
        <a:prstGeom prst="chevron">
          <a:avLst/>
        </a:prstGeom>
        <a:gradFill rotWithShape="1">
          <a:gsLst>
            <a:gs pos="0">
              <a:schemeClr val="accent3">
                <a:tint val="95000"/>
                <a:shade val="70000"/>
                <a:satMod val="150000"/>
              </a:schemeClr>
            </a:gs>
            <a:gs pos="100000">
              <a:schemeClr val="accent3">
                <a:tint val="100000"/>
                <a:shade val="100000"/>
                <a:satMod val="150000"/>
              </a:schemeClr>
            </a:gs>
          </a:gsLst>
          <a:lin ang="16200000" scaled="0"/>
        </a:gradFill>
        <a:ln w="12700" cap="flat" cmpd="sng" algn="ctr">
          <a:solidFill>
            <a:schemeClr val="accent3">
              <a:shade val="95000"/>
              <a:satMod val="105000"/>
            </a:schemeClr>
          </a:solidFill>
          <a:prstDash val="solid"/>
        </a:ln>
        <a:effectLst>
          <a:outerShdw blurRad="38100" dist="25400" dir="6600000" sx="101000" sy="101000" rotWithShape="0">
            <a:srgbClr val="000000">
              <a:alpha val="7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Dispensation</a:t>
          </a:r>
          <a:endParaRPr lang="fr-FR" sz="1100" kern="1200" dirty="0"/>
        </a:p>
      </dsp:txBody>
      <dsp:txXfrm>
        <a:off x="3118992" y="1876887"/>
        <a:ext cx="934441" cy="622961"/>
      </dsp:txXfrm>
    </dsp:sp>
    <dsp:sp modelId="{C754E0BC-B811-7E4F-A796-F184105E0A18}">
      <dsp:nvSpPr>
        <dsp:cNvPr id="0" name=""/>
        <dsp:cNvSpPr/>
      </dsp:nvSpPr>
      <dsp:spPr>
        <a:xfrm>
          <a:off x="4209173" y="1876887"/>
          <a:ext cx="1557402" cy="622961"/>
        </a:xfrm>
        <a:prstGeom prst="chevron">
          <a:avLst/>
        </a:prstGeom>
        <a:gradFill rotWithShape="1">
          <a:gsLst>
            <a:gs pos="0">
              <a:schemeClr val="accent6">
                <a:tint val="95000"/>
                <a:shade val="70000"/>
                <a:satMod val="150000"/>
              </a:schemeClr>
            </a:gs>
            <a:gs pos="100000">
              <a:schemeClr val="accent6">
                <a:tint val="100000"/>
                <a:shade val="100000"/>
                <a:satMod val="150000"/>
              </a:schemeClr>
            </a:gs>
          </a:gsLst>
          <a:lin ang="16200000" scaled="0"/>
        </a:gradFill>
        <a:ln w="12700" cap="flat" cmpd="sng" algn="ctr">
          <a:solidFill>
            <a:schemeClr val="accent6">
              <a:shade val="95000"/>
              <a:satMod val="105000"/>
            </a:schemeClr>
          </a:solidFill>
          <a:prstDash val="solid"/>
        </a:ln>
        <a:effectLst>
          <a:outerShdw blurRad="38100" dist="25400" dir="6600000" sx="101000" sy="101000" rotWithShape="0">
            <a:srgbClr val="000000">
              <a:alpha val="7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Administration</a:t>
          </a:r>
          <a:endParaRPr lang="fr-FR" sz="1100" kern="1200" dirty="0"/>
        </a:p>
      </dsp:txBody>
      <dsp:txXfrm>
        <a:off x="4520654" y="1876887"/>
        <a:ext cx="934441" cy="622961"/>
      </dsp:txXfrm>
    </dsp:sp>
    <dsp:sp modelId="{F31CE8F8-8689-E64B-BD79-257B576D8FB6}">
      <dsp:nvSpPr>
        <dsp:cNvPr id="0" name=""/>
        <dsp:cNvSpPr/>
      </dsp:nvSpPr>
      <dsp:spPr>
        <a:xfrm>
          <a:off x="5610835" y="1876887"/>
          <a:ext cx="1557402" cy="622961"/>
        </a:xfrm>
        <a:prstGeom prst="chevron">
          <a:avLst/>
        </a:prstGeom>
        <a:gradFill rotWithShape="1">
          <a:gsLst>
            <a:gs pos="0">
              <a:schemeClr val="accent5">
                <a:tint val="95000"/>
                <a:shade val="70000"/>
                <a:satMod val="150000"/>
              </a:schemeClr>
            </a:gs>
            <a:gs pos="100000">
              <a:schemeClr val="accent5">
                <a:tint val="100000"/>
                <a:shade val="100000"/>
                <a:satMod val="150000"/>
              </a:schemeClr>
            </a:gs>
          </a:gsLst>
          <a:lin ang="16200000" scaled="0"/>
        </a:gradFill>
        <a:ln w="12700" cap="flat" cmpd="sng" algn="ctr">
          <a:solidFill>
            <a:schemeClr val="accent5">
              <a:shade val="95000"/>
              <a:satMod val="105000"/>
            </a:schemeClr>
          </a:solidFill>
          <a:prstDash val="solid"/>
        </a:ln>
        <a:effectLst>
          <a:outerShdw blurRad="38100" dist="25400" dir="6600000" sx="101000" sy="101000" rotWithShape="0">
            <a:srgbClr val="000000">
              <a:alpha val="7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Suivi et réévaluation</a:t>
          </a:r>
          <a:endParaRPr lang="fr-FR" sz="1100" kern="1200" dirty="0"/>
        </a:p>
      </dsp:txBody>
      <dsp:txXfrm>
        <a:off x="5922316" y="1876887"/>
        <a:ext cx="934441" cy="622961"/>
      </dsp:txXfrm>
    </dsp:sp>
    <dsp:sp modelId="{AAD37A97-040D-2B45-91AC-D59EB9718EB2}">
      <dsp:nvSpPr>
        <dsp:cNvPr id="0" name=""/>
        <dsp:cNvSpPr/>
      </dsp:nvSpPr>
      <dsp:spPr>
        <a:xfrm>
          <a:off x="7012497" y="1876887"/>
          <a:ext cx="1557402" cy="622961"/>
        </a:xfrm>
        <a:prstGeom prst="chevron">
          <a:avLst/>
        </a:prstGeom>
        <a:gradFill rotWithShape="1">
          <a:gsLst>
            <a:gs pos="0">
              <a:schemeClr val="accent4">
                <a:tint val="95000"/>
                <a:shade val="70000"/>
                <a:satMod val="150000"/>
              </a:schemeClr>
            </a:gs>
            <a:gs pos="100000">
              <a:schemeClr val="accent4">
                <a:tint val="100000"/>
                <a:shade val="100000"/>
                <a:satMod val="150000"/>
              </a:schemeClr>
            </a:gs>
          </a:gsLst>
          <a:lin ang="16200000" scaled="0"/>
        </a:gradFill>
        <a:ln w="12700" cap="flat" cmpd="sng" algn="ctr">
          <a:solidFill>
            <a:schemeClr val="accent4">
              <a:shade val="95000"/>
              <a:satMod val="105000"/>
            </a:schemeClr>
          </a:solidFill>
          <a:prstDash val="solid"/>
        </a:ln>
        <a:effectLst>
          <a:outerShdw blurRad="38100" dist="25400" dir="6600000" sx="101000" sy="101000" rotWithShape="0">
            <a:srgbClr val="000000">
              <a:alpha val="7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kern="1200" dirty="0" smtClean="0"/>
            <a:t>Sortie</a:t>
          </a:r>
          <a:endParaRPr lang="fr-FR" sz="1100" kern="1200" dirty="0"/>
        </a:p>
      </dsp:txBody>
      <dsp:txXfrm>
        <a:off x="7323978" y="1876887"/>
        <a:ext cx="934441" cy="6229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3AFB1-BF52-48ED-9F9C-AF8E4B7E6CDF}">
      <dsp:nvSpPr>
        <dsp:cNvPr id="0" name=""/>
        <dsp:cNvSpPr/>
      </dsp:nvSpPr>
      <dsp:spPr>
        <a:xfrm>
          <a:off x="1785" y="1136054"/>
          <a:ext cx="1791890" cy="1791890"/>
        </a:xfrm>
        <a:prstGeom prst="ellipse">
          <a:avLst/>
        </a:prstGeom>
        <a:gradFill rotWithShape="0">
          <a:gsLst>
            <a:gs pos="0">
              <a:schemeClr val="accent4">
                <a:alpha val="50000"/>
                <a:hueOff val="0"/>
                <a:satOff val="0"/>
                <a:lumOff val="0"/>
                <a:alphaOff val="0"/>
                <a:tint val="96000"/>
                <a:satMod val="130000"/>
                <a:lumMod val="114000"/>
              </a:schemeClr>
            </a:gs>
            <a:gs pos="60000">
              <a:schemeClr val="accent4">
                <a:alpha val="50000"/>
                <a:hueOff val="0"/>
                <a:satOff val="0"/>
                <a:lumOff val="0"/>
                <a:alphaOff val="0"/>
                <a:tint val="100000"/>
                <a:satMod val="106000"/>
                <a:lumMod val="110000"/>
              </a:schemeClr>
            </a:gs>
            <a:gs pos="100000">
              <a:schemeClr val="accent4">
                <a:alpha val="50000"/>
                <a:hueOff val="0"/>
                <a:satOff val="0"/>
                <a:lumOff val="0"/>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tx1"/>
        </a:fontRef>
      </dsp:style>
      <dsp:txBody>
        <a:bodyPr spcFirstLastPara="0" vert="horz" wrap="square" lIns="98614" tIns="29210" rIns="98614" bIns="29210" numCol="1" spcCol="1270" anchor="ctr" anchorCtr="0">
          <a:noAutofit/>
        </a:bodyPr>
        <a:lstStyle/>
        <a:p>
          <a:pPr lvl="0" algn="ctr" defTabSz="1022350">
            <a:lnSpc>
              <a:spcPct val="90000"/>
            </a:lnSpc>
            <a:spcBef>
              <a:spcPct val="0"/>
            </a:spcBef>
            <a:spcAft>
              <a:spcPct val="35000"/>
            </a:spcAft>
          </a:pPr>
          <a:r>
            <a:rPr lang="fr-FR" sz="2300" kern="1200" dirty="0" smtClean="0"/>
            <a:t>Patient</a:t>
          </a:r>
          <a:endParaRPr lang="fr-FR" sz="2300" kern="1200" dirty="0"/>
        </a:p>
      </dsp:txBody>
      <dsp:txXfrm>
        <a:off x="264201" y="1398470"/>
        <a:ext cx="1267058" cy="1267058"/>
      </dsp:txXfrm>
    </dsp:sp>
    <dsp:sp modelId="{7CB969F8-043B-4E54-A115-AF22DE946F9F}">
      <dsp:nvSpPr>
        <dsp:cNvPr id="0" name=""/>
        <dsp:cNvSpPr/>
      </dsp:nvSpPr>
      <dsp:spPr>
        <a:xfrm>
          <a:off x="1435298" y="1136054"/>
          <a:ext cx="1791890" cy="1791890"/>
        </a:xfrm>
        <a:prstGeom prst="ellipse">
          <a:avLst/>
        </a:prstGeom>
        <a:gradFill rotWithShape="0">
          <a:gsLst>
            <a:gs pos="0">
              <a:schemeClr val="accent4">
                <a:alpha val="50000"/>
                <a:hueOff val="-2010380"/>
                <a:satOff val="14035"/>
                <a:lumOff val="1503"/>
                <a:alphaOff val="0"/>
                <a:tint val="96000"/>
                <a:satMod val="130000"/>
                <a:lumMod val="114000"/>
              </a:schemeClr>
            </a:gs>
            <a:gs pos="60000">
              <a:schemeClr val="accent4">
                <a:alpha val="50000"/>
                <a:hueOff val="-2010380"/>
                <a:satOff val="14035"/>
                <a:lumOff val="1503"/>
                <a:alphaOff val="0"/>
                <a:tint val="100000"/>
                <a:satMod val="106000"/>
                <a:lumMod val="110000"/>
              </a:schemeClr>
            </a:gs>
            <a:gs pos="100000">
              <a:schemeClr val="accent4">
                <a:alpha val="50000"/>
                <a:hueOff val="-2010380"/>
                <a:satOff val="14035"/>
                <a:lumOff val="1503"/>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tx1"/>
        </a:fontRef>
      </dsp:style>
      <dsp:txBody>
        <a:bodyPr spcFirstLastPara="0" vert="horz" wrap="square" lIns="98614" tIns="29210" rIns="98614" bIns="29210" numCol="1" spcCol="1270" anchor="ctr" anchorCtr="0">
          <a:noAutofit/>
        </a:bodyPr>
        <a:lstStyle/>
        <a:p>
          <a:pPr lvl="0" algn="ctr" defTabSz="1022350">
            <a:lnSpc>
              <a:spcPct val="90000"/>
            </a:lnSpc>
            <a:spcBef>
              <a:spcPct val="0"/>
            </a:spcBef>
            <a:spcAft>
              <a:spcPct val="35000"/>
            </a:spcAft>
          </a:pPr>
          <a:r>
            <a:rPr lang="fr-FR" sz="2300" kern="1200" dirty="0" smtClean="0"/>
            <a:t>Médecin Traitant</a:t>
          </a:r>
          <a:endParaRPr lang="fr-FR" sz="2300" kern="1200" dirty="0"/>
        </a:p>
      </dsp:txBody>
      <dsp:txXfrm>
        <a:off x="1697714" y="1398470"/>
        <a:ext cx="1267058" cy="1267058"/>
      </dsp:txXfrm>
    </dsp:sp>
    <dsp:sp modelId="{3C9A77EC-B95A-4B95-890D-308792ED5A72}">
      <dsp:nvSpPr>
        <dsp:cNvPr id="0" name=""/>
        <dsp:cNvSpPr/>
      </dsp:nvSpPr>
      <dsp:spPr>
        <a:xfrm>
          <a:off x="2868810" y="1136054"/>
          <a:ext cx="1791890" cy="1791890"/>
        </a:xfrm>
        <a:prstGeom prst="ellipse">
          <a:avLst/>
        </a:prstGeom>
        <a:gradFill rotWithShape="0">
          <a:gsLst>
            <a:gs pos="0">
              <a:schemeClr val="accent4">
                <a:alpha val="50000"/>
                <a:hueOff val="-4020761"/>
                <a:satOff val="28070"/>
                <a:lumOff val="3006"/>
                <a:alphaOff val="0"/>
                <a:tint val="96000"/>
                <a:satMod val="130000"/>
                <a:lumMod val="114000"/>
              </a:schemeClr>
            </a:gs>
            <a:gs pos="60000">
              <a:schemeClr val="accent4">
                <a:alpha val="50000"/>
                <a:hueOff val="-4020761"/>
                <a:satOff val="28070"/>
                <a:lumOff val="3006"/>
                <a:alphaOff val="0"/>
                <a:tint val="100000"/>
                <a:satMod val="106000"/>
                <a:lumMod val="110000"/>
              </a:schemeClr>
            </a:gs>
            <a:gs pos="100000">
              <a:schemeClr val="accent4">
                <a:alpha val="50000"/>
                <a:hueOff val="-4020761"/>
                <a:satOff val="28070"/>
                <a:lumOff val="3006"/>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tx1"/>
        </a:fontRef>
      </dsp:style>
      <dsp:txBody>
        <a:bodyPr spcFirstLastPara="0" vert="horz" wrap="square" lIns="98614" tIns="29210" rIns="98614" bIns="29210" numCol="1" spcCol="1270" anchor="ctr" anchorCtr="0">
          <a:noAutofit/>
        </a:bodyPr>
        <a:lstStyle/>
        <a:p>
          <a:pPr lvl="0" algn="ctr" defTabSz="1022350">
            <a:lnSpc>
              <a:spcPct val="90000"/>
            </a:lnSpc>
            <a:spcBef>
              <a:spcPct val="0"/>
            </a:spcBef>
            <a:spcAft>
              <a:spcPct val="35000"/>
            </a:spcAft>
          </a:pPr>
          <a:r>
            <a:rPr lang="fr-FR" sz="2300" kern="1200" dirty="0" smtClean="0"/>
            <a:t>SSR/MDR</a:t>
          </a:r>
          <a:endParaRPr lang="fr-FR" sz="2300" kern="1200" dirty="0"/>
        </a:p>
      </dsp:txBody>
      <dsp:txXfrm>
        <a:off x="3131226" y="1398470"/>
        <a:ext cx="1267058" cy="1267058"/>
      </dsp:txXfrm>
    </dsp:sp>
    <dsp:sp modelId="{D9265469-976A-4CAE-8995-7D70F8C130AA}">
      <dsp:nvSpPr>
        <dsp:cNvPr id="0" name=""/>
        <dsp:cNvSpPr/>
      </dsp:nvSpPr>
      <dsp:spPr>
        <a:xfrm>
          <a:off x="4302323" y="1136054"/>
          <a:ext cx="1791890" cy="1791890"/>
        </a:xfrm>
        <a:prstGeom prst="ellipse">
          <a:avLst/>
        </a:prstGeom>
        <a:gradFill rotWithShape="0">
          <a:gsLst>
            <a:gs pos="0">
              <a:schemeClr val="accent4">
                <a:alpha val="50000"/>
                <a:hueOff val="-6031141"/>
                <a:satOff val="42105"/>
                <a:lumOff val="4509"/>
                <a:alphaOff val="0"/>
                <a:tint val="96000"/>
                <a:satMod val="130000"/>
                <a:lumMod val="114000"/>
              </a:schemeClr>
            </a:gs>
            <a:gs pos="60000">
              <a:schemeClr val="accent4">
                <a:alpha val="50000"/>
                <a:hueOff val="-6031141"/>
                <a:satOff val="42105"/>
                <a:lumOff val="4509"/>
                <a:alphaOff val="0"/>
                <a:tint val="100000"/>
                <a:satMod val="106000"/>
                <a:lumMod val="110000"/>
              </a:schemeClr>
            </a:gs>
            <a:gs pos="100000">
              <a:schemeClr val="accent4">
                <a:alpha val="50000"/>
                <a:hueOff val="-6031141"/>
                <a:satOff val="42105"/>
                <a:lumOff val="4509"/>
                <a:alphaOff val="0"/>
              </a:schemeClr>
            </a:gs>
          </a:gsLst>
          <a:lin ang="5400000" scaled="0"/>
        </a:gradFill>
        <a:ln>
          <a:noFill/>
        </a:ln>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dsp:spPr>
      <dsp:style>
        <a:lnRef idx="0">
          <a:scrgbClr r="0" g="0" b="0"/>
        </a:lnRef>
        <a:fillRef idx="3">
          <a:scrgbClr r="0" g="0" b="0"/>
        </a:fillRef>
        <a:effectRef idx="3">
          <a:scrgbClr r="0" g="0" b="0"/>
        </a:effectRef>
        <a:fontRef idx="minor">
          <a:schemeClr val="tx1"/>
        </a:fontRef>
      </dsp:style>
      <dsp:txBody>
        <a:bodyPr spcFirstLastPara="0" vert="horz" wrap="square" lIns="98614" tIns="29210" rIns="98614" bIns="29210" numCol="1" spcCol="1270" anchor="ctr" anchorCtr="0">
          <a:noAutofit/>
        </a:bodyPr>
        <a:lstStyle/>
        <a:p>
          <a:pPr lvl="0" algn="ctr" defTabSz="1022350">
            <a:lnSpc>
              <a:spcPct val="90000"/>
            </a:lnSpc>
            <a:spcBef>
              <a:spcPct val="0"/>
            </a:spcBef>
            <a:spcAft>
              <a:spcPct val="35000"/>
            </a:spcAft>
          </a:pPr>
          <a:r>
            <a:rPr lang="fr-FR" sz="2300" kern="1200" dirty="0" smtClean="0"/>
            <a:t>Dossier</a:t>
          </a:r>
          <a:endParaRPr lang="fr-FR" sz="2300" kern="1200" dirty="0"/>
        </a:p>
      </dsp:txBody>
      <dsp:txXfrm>
        <a:off x="4564739" y="1398470"/>
        <a:ext cx="1267058" cy="1267058"/>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Liste de largeur variable"/>
  <dgm:desc val="Permet de mettre l’accent sur des éléments de diverses importances. Adapté à de grandes quantités de texte Niveau 1. La largeur de chaque forme est déterminée de façon indépendante en fonction de la taille de chaque texte."/>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Liste de largeur variable"/>
  <dgm:desc val="Permet de mettre l’accent sur des éléments de diverses importances. Adapté à de grandes quantités de texte Niveau 1. La largeur de chaque forme est déterminée de façon indépendante en fonction de la taille de chaque texte."/>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Icon">
  <dgm:title val="Liste de largeur variable"/>
  <dgm:desc val="Permet de mettre l’accent sur des éléments de diverses importances. Adapté à de grandes quantités de texte Niveau 1. La largeur de chaque forme est déterminée de façon indépendante en fonction de la taille de chaque texte."/>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Liste de largeur variable"/>
  <dgm:desc val="Permet de mettre l’accent sur des éléments de diverses importances. Adapté à de grandes quantités de texte Niveau 1. La largeur de chaque forme est déterminée de façon indépendante en fonction de la taille de chaque texte."/>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181BB-1BF0-9749-B4A9-48E2AEE5771D}" type="datetimeFigureOut">
              <a:rPr lang="fr-FR" smtClean="0"/>
              <a:t>16/05/2014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6670D-2723-1045-98DD-D7D9AD209513}" type="slidenum">
              <a:rPr lang="fr-FR" smtClean="0"/>
              <a:t>‹#›</a:t>
            </a:fld>
            <a:endParaRPr lang="fr-FR"/>
          </a:p>
        </p:txBody>
      </p:sp>
    </p:spTree>
    <p:extLst>
      <p:ext uri="{BB962C8B-B14F-4D97-AF65-F5344CB8AC3E}">
        <p14:creationId xmlns:p14="http://schemas.microsoft.com/office/powerpoint/2010/main" val="1249004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vous remercie de m’avoir invité et d’ouvrir la tribune à un professionnels de santé à qui il reste 25 ans à travailler (un peu moins j’espère… en tout cas à ce rythme),</a:t>
            </a:r>
            <a:r>
              <a:rPr lang="fr-FR" baseline="0" dirty="0" smtClean="0"/>
              <a:t> qui aime son métier mais ne veut plus brûler son « kérosène » pour rien.</a:t>
            </a:r>
          </a:p>
          <a:p>
            <a:r>
              <a:rPr lang="fr-FR" baseline="0" dirty="0" smtClean="0"/>
              <a:t>Je ne connais pas grand chose à interopérabilité, cette chimère qui semble si </a:t>
            </a:r>
            <a:r>
              <a:rPr lang="fr-FR" baseline="0" dirty="0" err="1" smtClean="0"/>
              <a:t>siple</a:t>
            </a:r>
            <a:r>
              <a:rPr lang="fr-FR" baseline="0" dirty="0" smtClean="0"/>
              <a:t> quand on utilise sa carte VISA mais devient un cauchemar quand on passe à la carte vitale</a:t>
            </a:r>
          </a:p>
          <a:p>
            <a:r>
              <a:rPr lang="fr-FR" baseline="0" dirty="0" smtClean="0"/>
              <a:t>Je vais tenter d’illustrer à travers des exemples les plus transversaux possibles , nos difficultés de flux d’information, centré autour des produits de santé</a:t>
            </a:r>
          </a:p>
          <a:p>
            <a:r>
              <a:rPr lang="fr-FR" baseline="0" dirty="0" smtClean="0"/>
              <a:t>En discussion, puisqu’</a:t>
            </a:r>
            <a:r>
              <a:rPr lang="fr-FR" baseline="0" dirty="0" err="1" smtClean="0"/>
              <a:t>oon</a:t>
            </a:r>
            <a:r>
              <a:rPr lang="fr-FR" baseline="0" dirty="0" smtClean="0"/>
              <a:t> est sur place et parlera de ces poteaux carré qui m’ont gâché cette soirée de mai 1976</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546670D-2723-1045-98DD-D7D9AD209513}" type="slidenum">
              <a:rPr lang="fr-FR" smtClean="0"/>
              <a:t>1</a:t>
            </a:fld>
            <a:endParaRPr lang="fr-FR"/>
          </a:p>
        </p:txBody>
      </p:sp>
    </p:spTree>
    <p:extLst>
      <p:ext uri="{BB962C8B-B14F-4D97-AF65-F5344CB8AC3E}">
        <p14:creationId xmlns:p14="http://schemas.microsoft.com/office/powerpoint/2010/main" val="15981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Paternaliste</a:t>
            </a:r>
          </a:p>
          <a:p>
            <a:endParaRPr lang="fr-FR" dirty="0" smtClean="0"/>
          </a:p>
          <a:p>
            <a:r>
              <a:rPr lang="fr-FR" dirty="0" smtClean="0"/>
              <a:t>Centrée sur le patient</a:t>
            </a:r>
          </a:p>
          <a:p>
            <a:pPr lvl="1"/>
            <a:r>
              <a:rPr lang="fr-FR" dirty="0" smtClean="0"/>
              <a:t>Globale : Des soins intégrés impliquant : la promotion de la santé, la prévention des maladies, les soins curatifs, de réhabilitation et de support, des aspects physiques, psychologiques et sociaux, les aspects cliniques, humains et éthiques de la relation médecin – patient.</a:t>
            </a:r>
          </a:p>
          <a:p>
            <a:pPr lvl="1"/>
            <a:r>
              <a:rPr lang="fr-FR" dirty="0" smtClean="0"/>
              <a:t>Orientée vers la famille : S’adressant aux problèmes individuels dans le contexte : des circonstances familiales, des réseaux sociaux et culturels, des circonstances liées à l’emploi et au lieu de vie.</a:t>
            </a:r>
          </a:p>
          <a:p>
            <a:pPr lvl="1"/>
            <a:r>
              <a:rPr lang="fr-FR" dirty="0" smtClean="0"/>
              <a:t>Orientée vers la communauté : Considérant les problèmes individuels dans un contexte qui prend en compte : les besoins en soins de santé de la communauté, les autres professionnels et les organisations. »</a:t>
            </a:r>
          </a:p>
          <a:p>
            <a:pPr lvl="1"/>
            <a:endParaRPr lang="fr-FR" dirty="0" smtClean="0"/>
          </a:p>
          <a:p>
            <a:r>
              <a:rPr lang="fr-FR" dirty="0" smtClean="0"/>
              <a:t>Partenariat de soins</a:t>
            </a:r>
          </a:p>
          <a:p>
            <a:pPr lvl="1"/>
            <a:r>
              <a:rPr lang="fr-FR" dirty="0" err="1" smtClean="0"/>
              <a:t>Coopération</a:t>
            </a:r>
            <a:r>
              <a:rPr lang="fr-FR" dirty="0" smtClean="0"/>
              <a:t> entre le patient, ses proches et les intervenants de la santé (cliniciens ou gestionnaires). </a:t>
            </a:r>
          </a:p>
          <a:p>
            <a:pPr lvl="1"/>
            <a:r>
              <a:rPr lang="fr-FR" dirty="0" smtClean="0"/>
              <a:t>Le partenariat de soins et de services a pour principal objectif la </a:t>
            </a:r>
            <a:r>
              <a:rPr lang="fr-FR" dirty="0" err="1" smtClean="0"/>
              <a:t>réalisation</a:t>
            </a:r>
            <a:r>
              <a:rPr lang="fr-FR" dirty="0" smtClean="0"/>
              <a:t> du projet de vie du patient en reconnaissant et en mobilisant les savoirs de toutes les parties, y compris ceux des patients/proches </a:t>
            </a:r>
            <a:r>
              <a:rPr lang="fr-FR" dirty="0" err="1" smtClean="0"/>
              <a:t>considérés</a:t>
            </a:r>
            <a:r>
              <a:rPr lang="fr-FR" dirty="0" smtClean="0"/>
              <a:t> comme membres de l’</a:t>
            </a:r>
            <a:r>
              <a:rPr lang="fr-FR" dirty="0" err="1" smtClean="0"/>
              <a:t>équipe</a:t>
            </a:r>
            <a:r>
              <a:rPr lang="fr-FR" dirty="0" smtClean="0"/>
              <a:t> clinique dans le cadre de leurs soins. </a:t>
            </a:r>
          </a:p>
          <a:p>
            <a:endParaRPr lang="fr-FR" dirty="0"/>
          </a:p>
        </p:txBody>
      </p:sp>
      <p:sp>
        <p:nvSpPr>
          <p:cNvPr id="4" name="Espace réservé du numéro de diapositive 3"/>
          <p:cNvSpPr>
            <a:spLocks noGrp="1"/>
          </p:cNvSpPr>
          <p:nvPr>
            <p:ph type="sldNum" sz="quarter" idx="10"/>
          </p:nvPr>
        </p:nvSpPr>
        <p:spPr/>
        <p:txBody>
          <a:bodyPr/>
          <a:lstStyle/>
          <a:p>
            <a:fld id="{F546670D-2723-1045-98DD-D7D9AD209513}" type="slidenum">
              <a:rPr lang="fr-FR" smtClean="0"/>
              <a:t>43</a:t>
            </a:fld>
            <a:endParaRPr lang="fr-FR"/>
          </a:p>
        </p:txBody>
      </p:sp>
    </p:spTree>
    <p:extLst>
      <p:ext uri="{BB962C8B-B14F-4D97-AF65-F5344CB8AC3E}">
        <p14:creationId xmlns:p14="http://schemas.microsoft.com/office/powerpoint/2010/main" val="104744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vous remercie de m’avoir invité et d’ouvrir la tribune à un professionnels de santé à qui il reste 25 ans à travailler (un peu moins j’espère… en tout cas à ce rythme),</a:t>
            </a:r>
            <a:r>
              <a:rPr lang="fr-FR" baseline="0" dirty="0" smtClean="0"/>
              <a:t> qui aime son métier mais ne veut plus brûler son « kérosène » pour rien.</a:t>
            </a:r>
          </a:p>
          <a:p>
            <a:r>
              <a:rPr lang="fr-FR" baseline="0" dirty="0" smtClean="0"/>
              <a:t>Je ne connais pas grand chose à interopérabilité, cette chimère qui semble si </a:t>
            </a:r>
            <a:r>
              <a:rPr lang="fr-FR" baseline="0" dirty="0" err="1" smtClean="0"/>
              <a:t>siple</a:t>
            </a:r>
            <a:r>
              <a:rPr lang="fr-FR" baseline="0" dirty="0" smtClean="0"/>
              <a:t> quand on utilise sa carte VISA mais devient un cauchemar quand on passe à la carte vitale</a:t>
            </a:r>
          </a:p>
          <a:p>
            <a:r>
              <a:rPr lang="fr-FR" baseline="0" dirty="0" smtClean="0"/>
              <a:t>Je vais tenter d’illustrer à travers des exemples les plus transversaux possibles , nos difficultés de flux d’information, centré autour des produits de santé</a:t>
            </a:r>
          </a:p>
          <a:p>
            <a:r>
              <a:rPr lang="fr-FR" baseline="0" dirty="0" smtClean="0"/>
              <a:t>En discussion, puisqu’</a:t>
            </a:r>
            <a:r>
              <a:rPr lang="fr-FR" baseline="0" dirty="0" err="1" smtClean="0"/>
              <a:t>oon</a:t>
            </a:r>
            <a:r>
              <a:rPr lang="fr-FR" baseline="0" dirty="0" smtClean="0"/>
              <a:t> est sur place et parlera de ces poteaux carré qui m’ont gâché cette soirée de mai 1976</a:t>
            </a:r>
            <a:endParaRPr lang="fr-FR" dirty="0"/>
          </a:p>
        </p:txBody>
      </p:sp>
      <p:sp>
        <p:nvSpPr>
          <p:cNvPr id="4" name="Espace réservé du numéro de diapositive 3"/>
          <p:cNvSpPr>
            <a:spLocks noGrp="1"/>
          </p:cNvSpPr>
          <p:nvPr>
            <p:ph type="sldNum" sz="quarter" idx="10"/>
          </p:nvPr>
        </p:nvSpPr>
        <p:spPr/>
        <p:txBody>
          <a:bodyPr/>
          <a:lstStyle/>
          <a:p>
            <a:fld id="{F546670D-2723-1045-98DD-D7D9AD209513}" type="slidenum">
              <a:rPr lang="fr-FR" smtClean="0"/>
              <a:t>46</a:t>
            </a:fld>
            <a:endParaRPr lang="fr-FR"/>
          </a:p>
        </p:txBody>
      </p:sp>
    </p:spTree>
    <p:extLst>
      <p:ext uri="{BB962C8B-B14F-4D97-AF65-F5344CB8AC3E}">
        <p14:creationId xmlns:p14="http://schemas.microsoft.com/office/powerpoint/2010/main" val="47881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vous remercie de m’avoir invité et d’ouvrir la tribune à un professionnels de santé à qui il reste 25 ans à travailler (un peu moins j’espère… en tout cas à ce rythme),</a:t>
            </a:r>
            <a:r>
              <a:rPr lang="fr-FR" baseline="0" dirty="0" smtClean="0"/>
              <a:t> qui aime son métier mais ne veut plus brûler son « kérosène » pour rien.</a:t>
            </a:r>
          </a:p>
          <a:p>
            <a:r>
              <a:rPr lang="fr-FR" baseline="0" dirty="0" smtClean="0"/>
              <a:t>Je ne connais pas grand chose à interopérabilité, cette chimère qui semble si </a:t>
            </a:r>
            <a:r>
              <a:rPr lang="fr-FR" baseline="0" dirty="0" err="1" smtClean="0"/>
              <a:t>siple</a:t>
            </a:r>
            <a:r>
              <a:rPr lang="fr-FR" baseline="0" dirty="0" smtClean="0"/>
              <a:t> quand on utilise sa carte VISA mais devient un cauchemar quand on passe à la carte vitale</a:t>
            </a:r>
          </a:p>
          <a:p>
            <a:r>
              <a:rPr lang="fr-FR" baseline="0" dirty="0" smtClean="0"/>
              <a:t>Je vais tenter d’illustrer à travers des exemples les plus transversaux possibles , nos difficultés de flux d’information, centré autour des produits de santé</a:t>
            </a:r>
          </a:p>
          <a:p>
            <a:r>
              <a:rPr lang="fr-FR" baseline="0" dirty="0" smtClean="0"/>
              <a:t>En discussion, puisqu’</a:t>
            </a:r>
            <a:r>
              <a:rPr lang="fr-FR" baseline="0" dirty="0" err="1" smtClean="0"/>
              <a:t>oon</a:t>
            </a:r>
            <a:r>
              <a:rPr lang="fr-FR" baseline="0" dirty="0" smtClean="0"/>
              <a:t> est sur place et parlera de ces poteaux carré qui m’ont gâché cette soirée de mai 1976</a:t>
            </a:r>
            <a:endParaRPr lang="fr-FR" dirty="0"/>
          </a:p>
        </p:txBody>
      </p:sp>
      <p:sp>
        <p:nvSpPr>
          <p:cNvPr id="4" name="Espace réservé du numéro de diapositive 3"/>
          <p:cNvSpPr>
            <a:spLocks noGrp="1"/>
          </p:cNvSpPr>
          <p:nvPr>
            <p:ph type="sldNum" sz="quarter" idx="10"/>
          </p:nvPr>
        </p:nvSpPr>
        <p:spPr/>
        <p:txBody>
          <a:bodyPr/>
          <a:lstStyle/>
          <a:p>
            <a:fld id="{F546670D-2723-1045-98DD-D7D9AD209513}" type="slidenum">
              <a:rPr lang="fr-FR" smtClean="0"/>
              <a:t>2</a:t>
            </a:fld>
            <a:endParaRPr lang="fr-FR"/>
          </a:p>
        </p:txBody>
      </p:sp>
    </p:spTree>
    <p:extLst>
      <p:ext uri="{BB962C8B-B14F-4D97-AF65-F5344CB8AC3E}">
        <p14:creationId xmlns:p14="http://schemas.microsoft.com/office/powerpoint/2010/main" val="47881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EF3413-BFA0-424C-A38D-0D433EFA3470}" type="slidenum">
              <a:rPr lang="fr-FR" sz="1300"/>
              <a:pPr eaLnBrk="1" hangingPunct="1"/>
              <a:t>3</a:t>
            </a:fld>
            <a:endParaRPr lang="fr-FR" sz="130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Cartograhie des processus de la pharmacie</a:t>
            </a: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381882-D1FE-2045-8E4E-5B8AC0186B26}" type="slidenum">
              <a:rPr lang="fr-FR" sz="1300"/>
              <a:pPr eaLnBrk="1" hangingPunct="1"/>
              <a:t>7</a:t>
            </a:fld>
            <a:endParaRPr lang="fr-FR" sz="13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Serveur actes global</a:t>
            </a:r>
          </a:p>
          <a:p>
            <a:endParaRPr lang="fr-FR" dirty="0" smtClean="0"/>
          </a:p>
          <a:p>
            <a:r>
              <a:rPr lang="fr-FR" dirty="0" smtClean="0"/>
              <a:t>Il permet la saisie unique des actes à destination</a:t>
            </a:r>
          </a:p>
          <a:p>
            <a:pPr marL="171450" indent="-171450">
              <a:buFontTx/>
              <a:buChar char="-"/>
            </a:pPr>
            <a:r>
              <a:rPr lang="fr-FR" dirty="0" smtClean="0"/>
              <a:t>Du PMSI</a:t>
            </a:r>
          </a:p>
          <a:p>
            <a:pPr marL="171450" indent="-171450">
              <a:buFontTx/>
              <a:buChar char="-"/>
            </a:pPr>
            <a:r>
              <a:rPr lang="fr-FR" dirty="0" smtClean="0"/>
              <a:t>De la facturation</a:t>
            </a:r>
            <a:r>
              <a:rPr lang="fr-FR" baseline="0" dirty="0" smtClean="0"/>
              <a:t> (calcul de l’exonération du Ticket modérateur en hospitalisation)</a:t>
            </a:r>
          </a:p>
          <a:p>
            <a:pPr marL="171450" indent="-171450">
              <a:buFontTx/>
              <a:buChar char="-"/>
            </a:pPr>
            <a:r>
              <a:rPr lang="fr-FR" baseline="0" dirty="0" smtClean="0"/>
              <a:t>Des chaînes de mesures de l’activité</a:t>
            </a:r>
          </a:p>
          <a:p>
            <a:pPr marL="171450" indent="-171450">
              <a:buFontTx/>
              <a:buChar char="-"/>
            </a:pPr>
            <a:endParaRPr lang="fr-FR" baseline="0" dirty="0" smtClean="0"/>
          </a:p>
          <a:p>
            <a:pPr marL="171450" indent="-171450">
              <a:buFontTx/>
              <a:buChar char="-"/>
            </a:pPr>
            <a:r>
              <a:rPr lang="fr-FR" baseline="0" dirty="0" err="1" smtClean="0"/>
              <a:t>Fonstionnalités</a:t>
            </a:r>
            <a:endParaRPr lang="fr-FR" baseline="0" dirty="0" smtClean="0"/>
          </a:p>
          <a:p>
            <a:pPr marL="171450" indent="-171450">
              <a:buFontTx/>
              <a:buChar char="-"/>
            </a:pPr>
            <a:r>
              <a:rPr lang="fr-FR" baseline="0" dirty="0" smtClean="0"/>
              <a:t>- saisie des actes</a:t>
            </a:r>
          </a:p>
          <a:p>
            <a:pPr marL="171450" indent="-171450">
              <a:buFontTx/>
              <a:buChar char="-"/>
            </a:pPr>
            <a:r>
              <a:rPr lang="fr-FR" baseline="0" dirty="0" smtClean="0"/>
              <a:t>Consultation de la nomenclature CCAM</a:t>
            </a:r>
          </a:p>
          <a:p>
            <a:pPr marL="171450" indent="-171450">
              <a:buFontTx/>
              <a:buChar char="-"/>
            </a:pPr>
            <a:r>
              <a:rPr lang="fr-FR" baseline="0" dirty="0" smtClean="0"/>
              <a:t>Gestion des profils et droits d’accès</a:t>
            </a:r>
          </a:p>
          <a:p>
            <a:pPr marL="171450" indent="-171450">
              <a:buFontTx/>
              <a:buChar char="-"/>
            </a:pPr>
            <a:r>
              <a:rPr lang="fr-FR" baseline="0" dirty="0" smtClean="0"/>
              <a:t>Diffusion dans les applications aval (GILDA TE, GILDA FS)</a:t>
            </a:r>
            <a:endParaRPr lang="fr-FR" dirty="0"/>
          </a:p>
        </p:txBody>
      </p:sp>
      <p:sp>
        <p:nvSpPr>
          <p:cNvPr id="4" name="Espace réservé du numéro de diapositive 3"/>
          <p:cNvSpPr>
            <a:spLocks noGrp="1"/>
          </p:cNvSpPr>
          <p:nvPr>
            <p:ph type="sldNum" sz="quarter" idx="10"/>
          </p:nvPr>
        </p:nvSpPr>
        <p:spPr/>
        <p:txBody>
          <a:bodyPr/>
          <a:lstStyle/>
          <a:p>
            <a:fld id="{F546670D-2723-1045-98DD-D7D9AD209513}" type="slidenum">
              <a:rPr lang="fr-FR" smtClean="0"/>
              <a:t>10</a:t>
            </a:fld>
            <a:endParaRPr lang="fr-FR"/>
          </a:p>
        </p:txBody>
      </p:sp>
    </p:spTree>
    <p:extLst>
      <p:ext uri="{BB962C8B-B14F-4D97-AF65-F5344CB8AC3E}">
        <p14:creationId xmlns:p14="http://schemas.microsoft.com/office/powerpoint/2010/main" val="367926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55E37E-298F-4C48-9DC7-1971E248F147}" type="slidenum">
              <a:rPr lang="fr-FR" sz="1200">
                <a:sym typeface="Wingdings 2" charset="0"/>
              </a:rPr>
              <a:pPr/>
              <a:t>11</a:t>
            </a:fld>
            <a:endParaRPr lang="fr-FR" sz="1200">
              <a:sym typeface="Wingdings 2" charset="0"/>
            </a:endParaRPr>
          </a:p>
        </p:txBody>
      </p:sp>
      <p:sp>
        <p:nvSpPr>
          <p:cNvPr id="9219" name="Rectangle 2"/>
          <p:cNvSpPr>
            <a:spLocks noGrp="1" noRot="1" noChangeAspect="1" noChangeArrowheads="1" noTextEdit="1"/>
          </p:cNvSpPr>
          <p:nvPr>
            <p:ph type="sldImg"/>
          </p:nvPr>
        </p:nvSpPr>
        <p:spPr>
          <a:xfrm>
            <a:off x="1144588" y="685800"/>
            <a:ext cx="4572000" cy="3429000"/>
          </a:xfrm>
          <a:ln/>
        </p:spPr>
      </p:sp>
      <p:sp>
        <p:nvSpPr>
          <p:cNvPr id="92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fr-FR" dirty="0"/>
              <a:t>Montrer la distinction via le schéma entre les phases principales des phases facultatives dans le système</a:t>
            </a:r>
            <a:r>
              <a:rPr lang="fr-FR" dirty="0" smtClean="0"/>
              <a:t>.</a:t>
            </a:r>
          </a:p>
          <a:p>
            <a:pPr eaLnBrk="1" hangingPunct="1"/>
            <a:endParaRPr lang="fr-FR" dirty="0" smtClean="0"/>
          </a:p>
          <a:p>
            <a:pPr eaLnBrk="1" hangingPunct="1"/>
            <a:endParaRPr lang="fr-FR"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Approvisionnement ou réapprovisionnement des articles permettant d’alimenter le dépôt avec une valorisation nulle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Commande de régularisation pour le paiement du fournisseur lorsque le DMI a fait l’objet d’une utilisation</a:t>
            </a:r>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a:t>
            </a:r>
            <a:r>
              <a:rPr lang="fr-FR" baseline="0" dirty="0" smtClean="0"/>
              <a:t> </a:t>
            </a:r>
            <a:r>
              <a:rPr lang="fr-FR" baseline="0" dirty="0" err="1" smtClean="0"/>
              <a:t>avk</a:t>
            </a:r>
            <a:r>
              <a:rPr lang="fr-FR" baseline="0" dirty="0" smtClean="0"/>
              <a:t>, c’est trois molécules : </a:t>
            </a:r>
            <a:r>
              <a:rPr lang="fr-FR" baseline="0" dirty="0" err="1" smtClean="0"/>
              <a:t>acénocoumarol</a:t>
            </a:r>
            <a:r>
              <a:rPr lang="fr-FR" baseline="0" dirty="0" smtClean="0"/>
              <a:t> (Sintrom), </a:t>
            </a:r>
            <a:r>
              <a:rPr lang="fr-FR" baseline="0" dirty="0" err="1" smtClean="0"/>
              <a:t>fluindione</a:t>
            </a:r>
            <a:r>
              <a:rPr lang="fr-FR" baseline="0" dirty="0" smtClean="0"/>
              <a:t> (</a:t>
            </a:r>
            <a:r>
              <a:rPr lang="fr-FR" baseline="0" dirty="0" err="1" smtClean="0"/>
              <a:t>Préviscan</a:t>
            </a:r>
            <a:r>
              <a:rPr lang="fr-FR" baseline="0" dirty="0" smtClean="0"/>
              <a:t>) et la </a:t>
            </a:r>
            <a:r>
              <a:rPr lang="fr-FR" baseline="0" dirty="0" err="1" smtClean="0"/>
              <a:t>warfarine</a:t>
            </a:r>
            <a:r>
              <a:rPr lang="fr-FR" baseline="0" dirty="0" smtClean="0"/>
              <a:t> (</a:t>
            </a:r>
            <a:r>
              <a:rPr lang="fr-FR" baseline="0" dirty="0" err="1" smtClean="0"/>
              <a:t>Coumadine</a:t>
            </a:r>
            <a:r>
              <a:rPr lang="fr-FR" baseline="0" dirty="0" smtClean="0"/>
              <a:t>) qui a été la première à obtenir son AMM à la fin des années 70.</a:t>
            </a:r>
          </a:p>
          <a:p>
            <a:r>
              <a:rPr lang="fr-FR" baseline="0" dirty="0" smtClean="0"/>
              <a:t>En 2011, cette famille thérapeutique concerne 1,8% de la population française soit un peu plus d’1,1 millions de patients et </a:t>
            </a:r>
            <a:r>
              <a:rPr lang="fr-FR" dirty="0" smtClean="0"/>
              <a:t>15 millions de</a:t>
            </a:r>
            <a:r>
              <a:rPr lang="fr-FR" baseline="0" dirty="0" smtClean="0"/>
              <a:t> boîtes vendues par an.</a:t>
            </a:r>
          </a:p>
          <a:p>
            <a:r>
              <a:rPr lang="fr-FR" baseline="0" dirty="0" smtClean="0"/>
              <a:t>Les complications hémorragiques entrainent chaque année près de 18 000 hospitalisations et de 5 à 6 000 décès.</a:t>
            </a:r>
          </a:p>
          <a:p>
            <a:r>
              <a:rPr lang="fr-FR" baseline="0" dirty="0" smtClean="0"/>
              <a:t>En plus de l’aspect humain, ces complications engendrent des couts importants dus aux hospitalisations et à l’utilisation des antidotes.</a:t>
            </a:r>
            <a:endParaRPr lang="fr-FR" dirty="0"/>
          </a:p>
        </p:txBody>
      </p:sp>
      <p:sp>
        <p:nvSpPr>
          <p:cNvPr id="4" name="Espace réservé du numéro de diapositive 3"/>
          <p:cNvSpPr>
            <a:spLocks noGrp="1"/>
          </p:cNvSpPr>
          <p:nvPr>
            <p:ph type="sldNum" sz="quarter" idx="10"/>
          </p:nvPr>
        </p:nvSpPr>
        <p:spPr/>
        <p:txBody>
          <a:bodyPr/>
          <a:lstStyle/>
          <a:p>
            <a:fld id="{86A00C8F-7E08-49C1-B0C5-9624BFC3E583}" type="slidenum">
              <a:rPr lang="fr-FR" smtClean="0"/>
              <a:pPr/>
              <a:t>36</a:t>
            </a:fld>
            <a:endParaRPr lang="fr-FR"/>
          </a:p>
        </p:txBody>
      </p:sp>
    </p:spTree>
    <p:extLst>
      <p:ext uri="{BB962C8B-B14F-4D97-AF65-F5344CB8AC3E}">
        <p14:creationId xmlns:p14="http://schemas.microsoft.com/office/powerpoint/2010/main" val="368772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effet, l’éducation thérapeutique du patient sous anticoagulants a montré</a:t>
            </a:r>
            <a:r>
              <a:rPr lang="fr-FR" baseline="0" dirty="0" smtClean="0"/>
              <a:t> son efficacité : meilleure observance, suivi biologique plus régulier, meilleur équilibre thérapeutique, meilleure gestion par les patients, moins d’événements indésirables et de fait, diminution du taux de </a:t>
            </a:r>
            <a:r>
              <a:rPr lang="fr-FR" baseline="0" dirty="0" err="1" smtClean="0"/>
              <a:t>réhospitalisation</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86A00C8F-7E08-49C1-B0C5-9624BFC3E583}" type="slidenum">
              <a:rPr lang="fr-FR" smtClean="0"/>
              <a:pPr/>
              <a:t>37</a:t>
            </a:fld>
            <a:endParaRPr lang="fr-FR"/>
          </a:p>
        </p:txBody>
      </p:sp>
    </p:spTree>
    <p:extLst>
      <p:ext uri="{BB962C8B-B14F-4D97-AF65-F5344CB8AC3E}">
        <p14:creationId xmlns:p14="http://schemas.microsoft.com/office/powerpoint/2010/main" val="258601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1FE1BD3-0290-1E43-9A24-1F5A1366EC84}" type="datetimeFigureOut">
              <a:rPr lang="fr-FR" smtClean="0"/>
              <a:t>16/05/2014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322870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FE1BD3-0290-1E43-9A24-1F5A1366EC84}" type="datetimeFigureOut">
              <a:rPr lang="fr-FR" smtClean="0"/>
              <a:t>16/05/2014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23360513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4" name="Footer Placeholder 3"/>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5" name="Slide Number Placeholder 4"/>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233AAB8-55D3-4E49-B73E-FD332A8F153D}"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973445361"/>
      </p:ext>
    </p:extLst>
  </p:cSld>
  <p:clrMapOvr>
    <a:masterClrMapping/>
  </p:clrMapOvr>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3" name="Footer Placeholder 2"/>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4" name="Slide Number Placeholder 3"/>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A514E5DB-101C-4175-A684-406724AD44FA}"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531080577"/>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4A93EBCA-6323-4D1C-B7FB-082F60F8AB3F}"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812048117"/>
      </p:ext>
    </p:extLst>
  </p:cSld>
  <p:clrMapOvr>
    <a:masterClrMapping/>
  </p:clrMapOvr>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4A333E94-4958-488E-ADD7-188B2F0DA842}"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407388835"/>
      </p:ext>
    </p:extLst>
  </p:cSld>
  <p:clrMapOvr>
    <a:masterClrMapping/>
  </p:clrMapOvr>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6F565F52-7D8C-41A4-AEA0-3E511AF98860}"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32894591"/>
      </p:ext>
    </p:extLst>
  </p:cSld>
  <p:clrMapOvr>
    <a:masterClrMapping/>
  </p:clrMapOvr>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A6A81CF9-AF2C-4925-B73A-ABF1275DF511}"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830347125"/>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e la date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Espace réservé du pied de page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570121CA-9715-49BC-9D0C-35A948F9CD8A}"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618108812"/>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7D52C9DD-11C6-4F1D-94E7-9B12C71E1B84}"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689057138"/>
      </p:ext>
    </p:extLst>
  </p:cSld>
  <p:clrMapOvr>
    <a:masterClrMapping/>
  </p:clrMapOvr>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06ECCA78-AF52-4A31-A01F-2964F7FA64E4}"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764472021"/>
      </p:ext>
    </p:extLst>
  </p:cSld>
  <p:clrMapOvr>
    <a:masterClrMapping/>
  </p:clrMapOvr>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BE8877B3-4320-4C92-90C5-B6A6F29BABB8}"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88084133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FE1BD3-0290-1E43-9A24-1F5A1366EC84}" type="datetimeFigureOut">
              <a:rPr lang="fr-FR" smtClean="0"/>
              <a:t>16/05/2014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25173921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8" name="Footer Placeholder 7"/>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9" name="Slide Number Placeholder 8"/>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B11AF873-54B0-49FC-8734-E241064F8BE1}"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790866735"/>
      </p:ext>
    </p:extLst>
  </p:cSld>
  <p:clrMapOvr>
    <a:masterClrMapping/>
  </p:clrMapOvr>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4" name="Footer Placeholder 3"/>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5" name="Slide Number Placeholder 4"/>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774D15ED-6DCD-4777-9359-32A8C286B8F8}"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034165662"/>
      </p:ext>
    </p:extLst>
  </p:cSld>
  <p:clrMapOvr>
    <a:masterClrMapping/>
  </p:clrMapOvr>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3" name="Footer Placeholder 2"/>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4" name="Slide Number Placeholder 3"/>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BE43546F-74BD-4557-B56A-94C672552DDE}"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093952896"/>
      </p:ext>
    </p:extLst>
  </p:cSld>
  <p:clrMapOvr>
    <a:masterClrMapping/>
  </p:clrMapOvr>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393B4C26-6A0A-4A3F-A0B3-305A6654A760}"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809002505"/>
      </p:ext>
    </p:extLst>
  </p:cSld>
  <p:clrMapOvr>
    <a:masterClrMapping/>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C95110E4-D328-4828-B2C8-CB0A12B6D930}"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4257950990"/>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38BCCE1A-1975-46B9-9586-51BB21EE0B39}"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157868716"/>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7E78810D-6D88-437E-A188-CBB73C629724}"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492093464"/>
      </p:ext>
    </p:extLst>
  </p:cSld>
  <p:clrMapOvr>
    <a:masterClrMapping/>
  </p:clrMapOvr>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e la date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Espace réservé du pied de page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D64BA163-3CD2-4D6D-88EA-A8456A1CDE03}"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005881407"/>
      </p:ext>
    </p:extLst>
  </p:cSld>
  <p:clrMapOvr>
    <a:masterClrMapping/>
  </p:clrMapOvr>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3D1FC121-B8EC-4E08-91C5-6F8C65394626}"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431011992"/>
      </p:ext>
    </p:extLst>
  </p:cSld>
  <p:clrMapOvr>
    <a:masterClrMapping/>
  </p:clrMapOvr>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EF3C8CCC-A5A0-4C24-8EDA-17AE92F8116D}"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49741130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9" name="TextBox 11"/>
          <p:cNvSpPr txBox="1"/>
          <p:nvPr/>
        </p:nvSpPr>
        <p:spPr>
          <a:xfrm>
            <a:off x="8231188" y="444500"/>
            <a:ext cx="587375" cy="646113"/>
          </a:xfrm>
          <a:prstGeom prst="rect">
            <a:avLst/>
          </a:prstGeom>
          <a:noFill/>
        </p:spPr>
        <p:txBody>
          <a:bodyPr wrap="none">
            <a:spAutoFit/>
          </a:bodyPr>
          <a:lstStyle/>
          <a:p>
            <a:pPr defTabSz="914400">
              <a:defRPr/>
            </a:pPr>
            <a:r>
              <a:rPr sz="3600">
                <a:solidFill>
                  <a:prstClr val="white"/>
                </a:solidFill>
                <a:latin typeface="Calibri"/>
                <a:ea typeface="ＭＳ Ｐゴシック" charset="0"/>
                <a:sym typeface="Wingdings"/>
              </a:rPr>
              <a:t></a:t>
            </a:r>
            <a:endParaRPr sz="3600">
              <a:solidFill>
                <a:prstClr val="white"/>
              </a:solidFill>
              <a:latin typeface="Calibri"/>
              <a:ea typeface="ＭＳ Ｐゴシック" charset="0"/>
            </a:endParaRPr>
          </a:p>
        </p:txBody>
      </p:sp>
      <p:sp>
        <p:nvSpPr>
          <p:cNvPr id="10" name="Rectangle 9"/>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1" name="Date Placeholder 3"/>
          <p:cNvSpPr>
            <a:spLocks noGrp="1"/>
          </p:cNvSpPr>
          <p:nvPr>
            <p:ph type="dt" sz="half" idx="10"/>
          </p:nvPr>
        </p:nvSpPr>
        <p:spPr/>
        <p:txBody>
          <a:bodyPr/>
          <a:lstStyle>
            <a:lvl1pPr>
              <a:defRPr/>
            </a:lvl1pPr>
          </a:lstStyle>
          <a:p>
            <a:fld id="{DD8FB8F0-9D47-9143-A195-5CFC4923DF09}" type="datetimeFigureOut">
              <a:rPr lang="en-US"/>
              <a:pPr/>
              <a:t>16/05/2014</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3" name="Slide Number Placeholder 5"/>
          <p:cNvSpPr>
            <a:spLocks noGrp="1"/>
          </p:cNvSpPr>
          <p:nvPr>
            <p:ph type="sldNum" sz="quarter" idx="12"/>
          </p:nvPr>
        </p:nvSpPr>
        <p:spPr/>
        <p:txBody>
          <a:bodyPr/>
          <a:lstStyle>
            <a:lvl1pPr>
              <a:defRPr/>
            </a:lvl1pPr>
          </a:lstStyle>
          <a:p>
            <a:fld id="{EDA606C2-475B-984F-BD78-3E01621C7DF1}" type="slidenum">
              <a:rPr lang="en-US"/>
              <a:pPr/>
              <a:t>‹#›</a:t>
            </a:fld>
            <a:endParaRPr lang="en-US"/>
          </a:p>
        </p:txBody>
      </p:sp>
    </p:spTree>
    <p:extLst>
      <p:ext uri="{BB962C8B-B14F-4D97-AF65-F5344CB8AC3E}">
        <p14:creationId xmlns:p14="http://schemas.microsoft.com/office/powerpoint/2010/main" val="26568109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73D8421-0183-444C-B5DA-0E434A40F0BB}"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648643083"/>
      </p:ext>
    </p:extLst>
  </p:cSld>
  <p:clrMapOvr>
    <a:masterClrMapping/>
  </p:clrMapOvr>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8" name="Footer Placeholder 7"/>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9" name="Slide Number Placeholder 8"/>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6B873350-DF9F-413E-9815-A4A5CA7AC26F}"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263889997"/>
      </p:ext>
    </p:extLst>
  </p:cSld>
  <p:clrMapOvr>
    <a:masterClrMapping/>
  </p:clrMapOvr>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4" name="Footer Placeholder 3"/>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5" name="Slide Number Placeholder 4"/>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69B4F38B-4DE4-4D34-81CB-7908C95ED66C}"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864068012"/>
      </p:ext>
    </p:extLst>
  </p:cSld>
  <p:clrMapOvr>
    <a:masterClrMapping/>
  </p:clrMapOvr>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3" name="Footer Placeholder 2"/>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4" name="Slide Number Placeholder 3"/>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A184B42-C7DC-461E-887D-D95ACA7EC62C}"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622971107"/>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382FC8C-A407-4A36-8501-E0C520FE624B}"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952060904"/>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70813576-9425-4EF3-80C8-EEA198E8CFEB}"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580604661"/>
      </p:ext>
    </p:extLst>
  </p:cSld>
  <p:clrMapOvr>
    <a:masterClrMapping/>
  </p:clrMapOvr>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9F9250EA-3CE5-4F3C-8401-04156333319E}"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658708648"/>
      </p:ext>
    </p:extLst>
  </p:cSld>
  <p:clrMapOvr>
    <a:masterClrMapping/>
  </p:clrMapOvr>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8B76D4B-E546-4015-8968-697E3053F5CD}"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771432978"/>
      </p:ext>
    </p:extLst>
  </p:cSld>
  <p:clrMapOvr>
    <a:masterClrMapping/>
  </p:clrMapOvr>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034321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3862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Date Placeholder 3"/>
          <p:cNvSpPr>
            <a:spLocks noGrp="1"/>
          </p:cNvSpPr>
          <p:nvPr>
            <p:ph type="dt" sz="half" idx="10"/>
          </p:nvPr>
        </p:nvSpPr>
        <p:spPr/>
        <p:txBody>
          <a:bodyPr/>
          <a:lstStyle>
            <a:lvl1pPr>
              <a:defRPr/>
            </a:lvl1pPr>
          </a:lstStyle>
          <a:p>
            <a:fld id="{90F8AB7E-7FC2-D649-B5A7-49606BD7FC19}" type="datetimeFigureOut">
              <a:rPr lang="en-US"/>
              <a:pPr/>
              <a:t>16/05/2014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1" name="Slide Number Placeholder 5"/>
          <p:cNvSpPr>
            <a:spLocks noGrp="1"/>
          </p:cNvSpPr>
          <p:nvPr>
            <p:ph type="sldNum" sz="quarter" idx="12"/>
          </p:nvPr>
        </p:nvSpPr>
        <p:spPr/>
        <p:txBody>
          <a:bodyPr/>
          <a:lstStyle>
            <a:lvl1pPr>
              <a:defRPr/>
            </a:lvl1pPr>
          </a:lstStyle>
          <a:p>
            <a:fld id="{CD0D3D3D-20D4-DE4A-819F-4A25CEF76FEC}" type="slidenum">
              <a:rPr lang="en-US"/>
              <a:pPr/>
              <a:t>‹#›</a:t>
            </a:fld>
            <a:endParaRPr lang="en-US"/>
          </a:p>
        </p:txBody>
      </p:sp>
    </p:spTree>
    <p:extLst>
      <p:ext uri="{BB962C8B-B14F-4D97-AF65-F5344CB8AC3E}">
        <p14:creationId xmlns:p14="http://schemas.microsoft.com/office/powerpoint/2010/main" val="33904450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8942428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8121065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823685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671003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6821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8879905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839114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624120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4748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17"/>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10"/>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9" name="Rectangle 11"/>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10" name="Rectangle 12"/>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11" name="TextBox 18"/>
          <p:cNvSpPr txBox="1"/>
          <p:nvPr/>
        </p:nvSpPr>
        <p:spPr>
          <a:xfrm>
            <a:off x="8231188" y="444500"/>
            <a:ext cx="587375" cy="646113"/>
          </a:xfrm>
          <a:prstGeom prst="rect">
            <a:avLst/>
          </a:prstGeom>
          <a:noFill/>
        </p:spPr>
        <p:txBody>
          <a:bodyPr wrap="none">
            <a:spAutoFit/>
          </a:bodyPr>
          <a:lstStyle/>
          <a:p>
            <a:pPr defTabSz="914400">
              <a:defRPr/>
            </a:pPr>
            <a:r>
              <a:rPr sz="3600">
                <a:solidFill>
                  <a:prstClr val="white"/>
                </a:solidFill>
                <a:latin typeface="Calibri"/>
                <a:ea typeface="ＭＳ Ｐゴシック" charset="0"/>
                <a:sym typeface="Wingdings"/>
              </a:rPr>
              <a:t></a:t>
            </a:r>
            <a:endParaRPr sz="3600">
              <a:solidFill>
                <a:prstClr val="white"/>
              </a:solidFill>
              <a:latin typeface="Calibri"/>
              <a:ea typeface="ＭＳ Ｐゴシック" charset="0"/>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pPr lvl="0"/>
            <a:r>
              <a:rPr lang="en-US" noProof="0" smtClean="0"/>
              <a:t>Click icon to add picture</a:t>
            </a:r>
            <a:endParaRPr noProof="0"/>
          </a:p>
        </p:txBody>
      </p:sp>
      <p:sp>
        <p:nvSpPr>
          <p:cNvPr id="3" name="Subtitle 2"/>
          <p:cNvSpPr>
            <a:spLocks noGrp="1"/>
          </p:cNvSpPr>
          <p:nvPr>
            <p:ph type="subTitle" idx="1"/>
          </p:nvPr>
        </p:nvSpPr>
        <p:spPr>
          <a:xfrm>
            <a:off x="472420" y="1532965"/>
            <a:ext cx="7754284" cy="484094"/>
          </a:xfrm>
        </p:spPr>
        <p:txBody>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2" name="Date Placeholder 3"/>
          <p:cNvSpPr>
            <a:spLocks noGrp="1"/>
          </p:cNvSpPr>
          <p:nvPr>
            <p:ph type="dt" sz="half" idx="14"/>
          </p:nvPr>
        </p:nvSpPr>
        <p:spPr/>
        <p:txBody>
          <a:bodyPr/>
          <a:lstStyle>
            <a:lvl1pPr>
              <a:defRPr/>
            </a:lvl1pPr>
          </a:lstStyle>
          <a:p>
            <a:fld id="{71B611E3-154D-E44B-87EF-DC596B4F8C5E}" type="datetimeFigureOut">
              <a:rPr lang="en-US"/>
              <a:pPr/>
              <a:t>16/05/2014</a:t>
            </a:fld>
            <a:endParaRPr lang="en-US"/>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65000"/>
                </a:prstClr>
              </a:solidFill>
              <a:latin typeface="Calibri"/>
            </a:endParaRPr>
          </a:p>
        </p:txBody>
      </p:sp>
      <p:sp>
        <p:nvSpPr>
          <p:cNvPr id="14" name="Slide Number Placeholder 5"/>
          <p:cNvSpPr>
            <a:spLocks noGrp="1"/>
          </p:cNvSpPr>
          <p:nvPr>
            <p:ph type="sldNum" sz="quarter" idx="16"/>
          </p:nvPr>
        </p:nvSpPr>
        <p:spPr/>
        <p:txBody>
          <a:bodyPr/>
          <a:lstStyle>
            <a:lvl1pPr>
              <a:defRPr/>
            </a:lvl1pPr>
          </a:lstStyle>
          <a:p>
            <a:fld id="{53BF6BD2-93FA-CA45-A74E-2891EF223BEA}" type="slidenum">
              <a:rPr lang="en-US"/>
              <a:pPr/>
              <a:t>‹#›</a:t>
            </a:fld>
            <a:endParaRPr lang="en-US"/>
          </a:p>
        </p:txBody>
      </p:sp>
    </p:spTree>
    <p:extLst>
      <p:ext uri="{BB962C8B-B14F-4D97-AF65-F5344CB8AC3E}">
        <p14:creationId xmlns:p14="http://schemas.microsoft.com/office/powerpoint/2010/main" val="422316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9" name="TextBox 12"/>
          <p:cNvSpPr txBox="1"/>
          <p:nvPr/>
        </p:nvSpPr>
        <p:spPr>
          <a:xfrm>
            <a:off x="8231188" y="4802188"/>
            <a:ext cx="587375" cy="646112"/>
          </a:xfrm>
          <a:prstGeom prst="rect">
            <a:avLst/>
          </a:prstGeom>
          <a:noFill/>
        </p:spPr>
        <p:txBody>
          <a:bodyPr wrap="none">
            <a:spAutoFit/>
          </a:bodyPr>
          <a:lstStyle/>
          <a:p>
            <a:pPr defTabSz="914400">
              <a:defRPr/>
            </a:pPr>
            <a:r>
              <a:rPr sz="3600">
                <a:solidFill>
                  <a:prstClr val="white"/>
                </a:solidFill>
                <a:latin typeface="Calibri"/>
                <a:ea typeface="ＭＳ Ｐゴシック" charset="0"/>
                <a:sym typeface="Wingdings"/>
              </a:rPr>
              <a:t></a:t>
            </a:r>
            <a:endParaRPr sz="3600">
              <a:solidFill>
                <a:prstClr val="white"/>
              </a:solidFill>
              <a:latin typeface="Calibri"/>
              <a:ea typeface="ＭＳ Ｐゴシック" charset="0"/>
            </a:endParaRPr>
          </a:p>
        </p:txBody>
      </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anchor="t" anchorCtr="0"/>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Date Placeholder 3"/>
          <p:cNvSpPr>
            <a:spLocks noGrp="1"/>
          </p:cNvSpPr>
          <p:nvPr>
            <p:ph type="dt" sz="half" idx="10"/>
          </p:nvPr>
        </p:nvSpPr>
        <p:spPr/>
        <p:txBody>
          <a:bodyPr/>
          <a:lstStyle>
            <a:lvl1pPr>
              <a:defRPr/>
            </a:lvl1pPr>
          </a:lstStyle>
          <a:p>
            <a:fld id="{85C10CB0-8B9F-0544-A801-8FC79B16C229}" type="datetimeFigureOut">
              <a:rPr lang="en-US"/>
              <a:pPr/>
              <a:t>16/05/2014</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2" name="Slide Number Placeholder 5"/>
          <p:cNvSpPr>
            <a:spLocks noGrp="1"/>
          </p:cNvSpPr>
          <p:nvPr>
            <p:ph type="sldNum" sz="quarter" idx="12"/>
          </p:nvPr>
        </p:nvSpPr>
        <p:spPr/>
        <p:txBody>
          <a:bodyPr/>
          <a:lstStyle>
            <a:lvl1pPr>
              <a:defRPr/>
            </a:lvl1pPr>
          </a:lstStyle>
          <a:p>
            <a:fld id="{81DECF86-E278-EA43-8AA0-AA7EFABE9431}" type="slidenum">
              <a:rPr lang="en-US"/>
              <a:pPr/>
              <a:t>‹#›</a:t>
            </a:fld>
            <a:endParaRPr lang="en-US"/>
          </a:p>
        </p:txBody>
      </p:sp>
    </p:spTree>
    <p:extLst>
      <p:ext uri="{BB962C8B-B14F-4D97-AF65-F5344CB8AC3E}">
        <p14:creationId xmlns:p14="http://schemas.microsoft.com/office/powerpoint/2010/main" val="931096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10" name="TextBox 11"/>
          <p:cNvSpPr txBox="1"/>
          <p:nvPr/>
        </p:nvSpPr>
        <p:spPr>
          <a:xfrm>
            <a:off x="8231188" y="4802188"/>
            <a:ext cx="587375" cy="646112"/>
          </a:xfrm>
          <a:prstGeom prst="rect">
            <a:avLst/>
          </a:prstGeom>
          <a:noFill/>
        </p:spPr>
        <p:txBody>
          <a:bodyPr wrap="none">
            <a:spAutoFit/>
          </a:bodyPr>
          <a:lstStyle/>
          <a:p>
            <a:pPr defTabSz="914400">
              <a:defRPr/>
            </a:pPr>
            <a:r>
              <a:rPr sz="3600">
                <a:solidFill>
                  <a:prstClr val="white"/>
                </a:solidFill>
                <a:latin typeface="Calibri"/>
                <a:ea typeface="ＭＳ Ｐゴシック" charset="0"/>
                <a:sym typeface="Wingdings"/>
              </a:rPr>
              <a:t></a:t>
            </a:r>
            <a:endParaRPr sz="3600">
              <a:solidFill>
                <a:prstClr val="white"/>
              </a:solidFill>
              <a:latin typeface="Calibri"/>
              <a:ea typeface="ＭＳ Ｐゴシック" charset="0"/>
            </a:endParaRPr>
          </a:p>
        </p:txBody>
      </p:sp>
      <p:sp>
        <p:nvSpPr>
          <p:cNvPr id="13" name="Picture Placeholder 7"/>
          <p:cNvSpPr>
            <a:spLocks noGrp="1"/>
          </p:cNvSpPr>
          <p:nvPr>
            <p:ph type="pic" sz="quarter" idx="13"/>
          </p:nvPr>
        </p:nvSpPr>
        <p:spPr>
          <a:xfrm>
            <a:off x="284162" y="443754"/>
            <a:ext cx="8574087" cy="4370293"/>
          </a:xfrm>
        </p:spPr>
        <p:txBody>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Date Placeholder 3"/>
          <p:cNvSpPr>
            <a:spLocks noGrp="1"/>
          </p:cNvSpPr>
          <p:nvPr>
            <p:ph type="dt" sz="half" idx="14"/>
          </p:nvPr>
        </p:nvSpPr>
        <p:spPr/>
        <p:txBody>
          <a:bodyPr/>
          <a:lstStyle>
            <a:lvl1pPr>
              <a:defRPr/>
            </a:lvl1pPr>
          </a:lstStyle>
          <a:p>
            <a:fld id="{60DA068B-992D-8546-9D8F-39D2A1F9055E}" type="datetimeFigureOut">
              <a:rPr lang="en-US"/>
              <a:pPr/>
              <a:t>16/05/2014</a:t>
            </a:fld>
            <a:endParaRPr lang="en-US"/>
          </a:p>
        </p:txBody>
      </p:sp>
      <p:sp>
        <p:nvSpPr>
          <p:cNvPr id="12" name="Footer Placeholder 4"/>
          <p:cNvSpPr>
            <a:spLocks noGrp="1"/>
          </p:cNvSpPr>
          <p:nvPr>
            <p:ph type="ftr" sz="quarter" idx="15"/>
          </p:nvPr>
        </p:nvSpPr>
        <p:spPr/>
        <p:txBody>
          <a:bodyPr/>
          <a:lstStyle>
            <a:lvl1pPr>
              <a:defRPr/>
            </a:lvl1pPr>
          </a:lstStyle>
          <a:p>
            <a:pPr>
              <a:defRPr/>
            </a:pPr>
            <a:endParaRPr lang="en-US">
              <a:solidFill>
                <a:prstClr val="white">
                  <a:lumMod val="65000"/>
                </a:prstClr>
              </a:solidFill>
              <a:latin typeface="Calibri"/>
            </a:endParaRPr>
          </a:p>
        </p:txBody>
      </p:sp>
      <p:sp>
        <p:nvSpPr>
          <p:cNvPr id="14" name="Slide Number Placeholder 5"/>
          <p:cNvSpPr>
            <a:spLocks noGrp="1"/>
          </p:cNvSpPr>
          <p:nvPr>
            <p:ph type="sldNum" sz="quarter" idx="16"/>
          </p:nvPr>
        </p:nvSpPr>
        <p:spPr/>
        <p:txBody>
          <a:bodyPr/>
          <a:lstStyle>
            <a:lvl1pPr>
              <a:defRPr/>
            </a:lvl1pPr>
          </a:lstStyle>
          <a:p>
            <a:fld id="{038B1A82-9855-584B-94BC-582ADA12F91B}" type="slidenum">
              <a:rPr lang="en-US"/>
              <a:pPr/>
              <a:t>‹#›</a:t>
            </a:fld>
            <a:endParaRPr lang="en-US"/>
          </a:p>
        </p:txBody>
      </p:sp>
    </p:spTree>
    <p:extLst>
      <p:ext uri="{BB962C8B-B14F-4D97-AF65-F5344CB8AC3E}">
        <p14:creationId xmlns:p14="http://schemas.microsoft.com/office/powerpoint/2010/main" val="378312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nvGrpSpPr>
          <p:cNvPr id="6" name="Group 8"/>
          <p:cNvGrpSpPr>
            <a:grpSpLocks/>
          </p:cNvGrpSpPr>
          <p:nvPr/>
        </p:nvGrpSpPr>
        <p:grpSpPr bwMode="auto">
          <a:xfrm>
            <a:off x="284163" y="1577975"/>
            <a:ext cx="8575675" cy="136525"/>
            <a:chOff x="284163" y="1577847"/>
            <a:chExt cx="8576373" cy="137411"/>
          </a:xfrm>
        </p:grpSpPr>
        <p:sp>
          <p:nvSpPr>
            <p:cNvPr id="7" name="Rectangle 9"/>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10"/>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9" name="Rectangle 11"/>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78188" y="2151063"/>
            <a:ext cx="3931920" cy="39751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Date Placeholder 4"/>
          <p:cNvSpPr>
            <a:spLocks noGrp="1"/>
          </p:cNvSpPr>
          <p:nvPr>
            <p:ph type="dt" sz="half" idx="10"/>
          </p:nvPr>
        </p:nvSpPr>
        <p:spPr/>
        <p:txBody>
          <a:bodyPr/>
          <a:lstStyle>
            <a:lvl1pPr>
              <a:defRPr/>
            </a:lvl1pPr>
          </a:lstStyle>
          <a:p>
            <a:fld id="{9B1D63F8-1CD9-A447-8571-B7318DECF020}" type="datetimeFigureOut">
              <a:rPr lang="en-US"/>
              <a:pPr/>
              <a:t>16/05/2014</a:t>
            </a:fld>
            <a:endParaRPr lang="en-US"/>
          </a:p>
        </p:txBody>
      </p:sp>
      <p:sp>
        <p:nvSpPr>
          <p:cNvPr id="11" name="Footer Placeholder 5"/>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2" name="Slide Number Placeholder 6"/>
          <p:cNvSpPr>
            <a:spLocks noGrp="1"/>
          </p:cNvSpPr>
          <p:nvPr>
            <p:ph type="sldNum" sz="quarter" idx="12"/>
          </p:nvPr>
        </p:nvSpPr>
        <p:spPr/>
        <p:txBody>
          <a:bodyPr/>
          <a:lstStyle>
            <a:lvl1pPr>
              <a:defRPr/>
            </a:lvl1pPr>
          </a:lstStyle>
          <a:p>
            <a:fld id="{433B0628-9A77-D748-9B7B-F11308996620}" type="slidenum">
              <a:rPr lang="en-US"/>
              <a:pPr/>
              <a:t>‹#›</a:t>
            </a:fld>
            <a:endParaRPr lang="en-US"/>
          </a:p>
        </p:txBody>
      </p:sp>
    </p:spTree>
    <p:extLst>
      <p:ext uri="{BB962C8B-B14F-4D97-AF65-F5344CB8AC3E}">
        <p14:creationId xmlns:p14="http://schemas.microsoft.com/office/powerpoint/2010/main" val="287382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nvGrpSpPr>
          <p:cNvPr id="8" name="Group 10"/>
          <p:cNvGrpSpPr>
            <a:grpSpLocks/>
          </p:cNvGrpSpPr>
          <p:nvPr/>
        </p:nvGrpSpPr>
        <p:grpSpPr bwMode="auto">
          <a:xfrm>
            <a:off x="284163" y="1577975"/>
            <a:ext cx="8575675" cy="136525"/>
            <a:chOff x="284163" y="1577847"/>
            <a:chExt cx="8576373" cy="137411"/>
          </a:xfrm>
        </p:grpSpPr>
        <p:sp>
          <p:nvSpPr>
            <p:cNvPr id="9" name="Rectangle 11"/>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10" name="Rectangle 12"/>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11" name="Rectangle 13"/>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Date Placeholder 6"/>
          <p:cNvSpPr>
            <a:spLocks noGrp="1"/>
          </p:cNvSpPr>
          <p:nvPr>
            <p:ph type="dt" sz="half" idx="10"/>
          </p:nvPr>
        </p:nvSpPr>
        <p:spPr/>
        <p:txBody>
          <a:bodyPr/>
          <a:lstStyle>
            <a:lvl1pPr>
              <a:defRPr/>
            </a:lvl1pPr>
          </a:lstStyle>
          <a:p>
            <a:fld id="{90DE6A90-EA6B-704B-AFF1-D064190ED5BB}" type="datetimeFigureOut">
              <a:rPr lang="en-US"/>
              <a:pPr/>
              <a:t>16/05/2014</a:t>
            </a:fld>
            <a:endParaRPr lang="en-US"/>
          </a:p>
        </p:txBody>
      </p:sp>
      <p:sp>
        <p:nvSpPr>
          <p:cNvPr id="13" name="Footer Placeholder 7"/>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4" name="Slide Number Placeholder 8"/>
          <p:cNvSpPr>
            <a:spLocks noGrp="1"/>
          </p:cNvSpPr>
          <p:nvPr>
            <p:ph type="sldNum" sz="quarter" idx="12"/>
          </p:nvPr>
        </p:nvSpPr>
        <p:spPr/>
        <p:txBody>
          <a:bodyPr/>
          <a:lstStyle>
            <a:lvl1pPr>
              <a:defRPr/>
            </a:lvl1pPr>
          </a:lstStyle>
          <a:p>
            <a:fld id="{81A8D687-FB45-BB41-A5BD-1D457F67B23A}" type="slidenum">
              <a:rPr lang="en-US"/>
              <a:pPr/>
              <a:t>‹#›</a:t>
            </a:fld>
            <a:endParaRPr lang="en-US"/>
          </a:p>
        </p:txBody>
      </p:sp>
    </p:spTree>
    <p:extLst>
      <p:ext uri="{BB962C8B-B14F-4D97-AF65-F5344CB8AC3E}">
        <p14:creationId xmlns:p14="http://schemas.microsoft.com/office/powerpoint/2010/main" val="251741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nvGrpSpPr>
          <p:cNvPr id="4" name="Group 6"/>
          <p:cNvGrpSpPr>
            <a:grpSpLocks/>
          </p:cNvGrpSpPr>
          <p:nvPr/>
        </p:nvGrpSpPr>
        <p:grpSpPr bwMode="auto">
          <a:xfrm>
            <a:off x="284163" y="1577975"/>
            <a:ext cx="8575675" cy="136525"/>
            <a:chOff x="284163" y="1577847"/>
            <a:chExt cx="8576373" cy="137411"/>
          </a:xfrm>
        </p:grpSpPr>
        <p:sp>
          <p:nvSpPr>
            <p:cNvPr id="5"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6"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fld id="{5650F736-CAC9-CD43-9C30-28FC20FA9893}" type="datetimeFigureOut">
              <a:rPr lang="en-US"/>
              <a:pPr/>
              <a:t>16/05/2014</a:t>
            </a:fld>
            <a:endParaRPr lang="en-US"/>
          </a:p>
        </p:txBody>
      </p:sp>
      <p:sp>
        <p:nvSpPr>
          <p:cNvPr id="9" name="Footer Placeholder 3"/>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0" name="Slide Number Placeholder 4"/>
          <p:cNvSpPr>
            <a:spLocks noGrp="1"/>
          </p:cNvSpPr>
          <p:nvPr>
            <p:ph type="sldNum" sz="quarter" idx="12"/>
          </p:nvPr>
        </p:nvSpPr>
        <p:spPr/>
        <p:txBody>
          <a:bodyPr/>
          <a:lstStyle>
            <a:lvl1pPr>
              <a:defRPr/>
            </a:lvl1pPr>
          </a:lstStyle>
          <a:p>
            <a:fld id="{A870C5DE-14E1-BF4D-8597-6A7E3D1F1BC0}" type="slidenum">
              <a:rPr lang="en-US"/>
              <a:pPr/>
              <a:t>‹#›</a:t>
            </a:fld>
            <a:endParaRPr lang="en-US"/>
          </a:p>
        </p:txBody>
      </p:sp>
    </p:spTree>
    <p:extLst>
      <p:ext uri="{BB962C8B-B14F-4D97-AF65-F5344CB8AC3E}">
        <p14:creationId xmlns:p14="http://schemas.microsoft.com/office/powerpoint/2010/main" val="341873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FE1BD3-0290-1E43-9A24-1F5A1366EC84}" type="datetimeFigureOut">
              <a:rPr lang="fr-FR" smtClean="0"/>
              <a:t>16/05/2014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3172394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75675" cy="138112"/>
            <a:chOff x="284163" y="1577847"/>
            <a:chExt cx="8576373" cy="137411"/>
          </a:xfrm>
        </p:grpSpPr>
        <p:sp>
          <p:nvSpPr>
            <p:cNvPr id="3"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4"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5"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6" name="Date Placeholder 1"/>
          <p:cNvSpPr>
            <a:spLocks noGrp="1"/>
          </p:cNvSpPr>
          <p:nvPr>
            <p:ph type="dt" sz="half" idx="10"/>
          </p:nvPr>
        </p:nvSpPr>
        <p:spPr/>
        <p:txBody>
          <a:bodyPr/>
          <a:lstStyle>
            <a:lvl1pPr>
              <a:defRPr/>
            </a:lvl1pPr>
          </a:lstStyle>
          <a:p>
            <a:fld id="{248532C9-8923-4941-B348-AAE12AFB821D}" type="datetimeFigureOut">
              <a:rPr lang="en-US"/>
              <a:pPr/>
              <a:t>16/05/2014</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8" name="Slide Number Placeholder 3"/>
          <p:cNvSpPr>
            <a:spLocks noGrp="1"/>
          </p:cNvSpPr>
          <p:nvPr>
            <p:ph type="sldNum" sz="quarter" idx="12"/>
          </p:nvPr>
        </p:nvSpPr>
        <p:spPr/>
        <p:txBody>
          <a:bodyPr/>
          <a:lstStyle>
            <a:lvl1pPr>
              <a:defRPr/>
            </a:lvl1pPr>
          </a:lstStyle>
          <a:p>
            <a:fld id="{22160671-ED89-F443-962B-36B0DDC4FFB0}" type="slidenum">
              <a:rPr lang="en-US"/>
              <a:pPr/>
              <a:t>‹#›</a:t>
            </a:fld>
            <a:endParaRPr lang="en-US"/>
          </a:p>
        </p:txBody>
      </p:sp>
    </p:spTree>
    <p:extLst>
      <p:ext uri="{BB962C8B-B14F-4D97-AF65-F5344CB8AC3E}">
        <p14:creationId xmlns:p14="http://schemas.microsoft.com/office/powerpoint/2010/main" val="195748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284163" y="452438"/>
            <a:ext cx="8575675" cy="138112"/>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268941" y="2456329"/>
            <a:ext cx="4069080" cy="3182472"/>
          </a:xfrm>
        </p:spPr>
        <p:txBody>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FE122A77-58B8-EB43-A9DE-7C6715C85024}" type="datetimeFigureOut">
              <a:rPr lang="en-US"/>
              <a:pPr/>
              <a:t>16/05/2014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1" name="Slide Number Placeholder 6"/>
          <p:cNvSpPr>
            <a:spLocks noGrp="1"/>
          </p:cNvSpPr>
          <p:nvPr>
            <p:ph type="sldNum" sz="quarter" idx="12"/>
          </p:nvPr>
        </p:nvSpPr>
        <p:spPr/>
        <p:txBody>
          <a:bodyPr/>
          <a:lstStyle>
            <a:lvl1pPr>
              <a:defRPr/>
            </a:lvl1pPr>
          </a:lstStyle>
          <a:p>
            <a:fld id="{5EF11BA9-4778-3343-8C57-C436574000F9}" type="slidenum">
              <a:rPr lang="en-US"/>
              <a:pPr/>
              <a:t>‹#›</a:t>
            </a:fld>
            <a:endParaRPr lang="en-US"/>
          </a:p>
        </p:txBody>
      </p:sp>
    </p:spTree>
    <p:extLst>
      <p:ext uri="{BB962C8B-B14F-4D97-AF65-F5344CB8AC3E}">
        <p14:creationId xmlns:p14="http://schemas.microsoft.com/office/powerpoint/2010/main" val="301440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6" name="Group 8"/>
          <p:cNvGrpSpPr>
            <a:grpSpLocks/>
          </p:cNvGrpSpPr>
          <p:nvPr/>
        </p:nvGrpSpPr>
        <p:grpSpPr bwMode="auto">
          <a:xfrm>
            <a:off x="284163" y="6262688"/>
            <a:ext cx="8575675" cy="138112"/>
            <a:chOff x="284163" y="1759424"/>
            <a:chExt cx="8576373" cy="137411"/>
          </a:xfrm>
        </p:grpSpPr>
        <p:sp>
          <p:nvSpPr>
            <p:cNvPr id="7"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9"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Date Placeholder 4"/>
          <p:cNvSpPr>
            <a:spLocks noGrp="1"/>
          </p:cNvSpPr>
          <p:nvPr>
            <p:ph type="dt" sz="half" idx="10"/>
          </p:nvPr>
        </p:nvSpPr>
        <p:spPr/>
        <p:txBody>
          <a:bodyPr/>
          <a:lstStyle>
            <a:lvl1pPr>
              <a:defRPr/>
            </a:lvl1pPr>
          </a:lstStyle>
          <a:p>
            <a:fld id="{2E289E2F-D47E-864A-85FE-BEA4CF325B09}" type="datetimeFigureOut">
              <a:rPr lang="en-US"/>
              <a:pPr/>
              <a:t>16/05/2014</a:t>
            </a:fld>
            <a:endParaRPr lang="en-US"/>
          </a:p>
        </p:txBody>
      </p:sp>
      <p:sp>
        <p:nvSpPr>
          <p:cNvPr id="11" name="Footer Placeholder 5"/>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2" name="Slide Number Placeholder 6"/>
          <p:cNvSpPr>
            <a:spLocks noGrp="1"/>
          </p:cNvSpPr>
          <p:nvPr>
            <p:ph type="sldNum" sz="quarter" idx="12"/>
          </p:nvPr>
        </p:nvSpPr>
        <p:spPr/>
        <p:txBody>
          <a:bodyPr/>
          <a:lstStyle>
            <a:lvl1pPr>
              <a:defRPr/>
            </a:lvl1pPr>
          </a:lstStyle>
          <a:p>
            <a:fld id="{2DA78476-5362-C346-897D-641416AD604E}" type="slidenum">
              <a:rPr lang="en-US"/>
              <a:pPr/>
              <a:t>‹#›</a:t>
            </a:fld>
            <a:endParaRPr lang="en-US"/>
          </a:p>
        </p:txBody>
      </p:sp>
    </p:spTree>
    <p:extLst>
      <p:ext uri="{BB962C8B-B14F-4D97-AF65-F5344CB8AC3E}">
        <p14:creationId xmlns:p14="http://schemas.microsoft.com/office/powerpoint/2010/main" val="262228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4"/>
          <p:cNvSpPr>
            <a:spLocks noGrp="1"/>
          </p:cNvSpPr>
          <p:nvPr>
            <p:ph type="dt" sz="half" idx="10"/>
          </p:nvPr>
        </p:nvSpPr>
        <p:spPr/>
        <p:txBody>
          <a:bodyPr/>
          <a:lstStyle>
            <a:lvl1pPr>
              <a:defRPr/>
            </a:lvl1pPr>
          </a:lstStyle>
          <a:p>
            <a:fld id="{6FBF89B2-9F29-8B48-A47C-D44E7FDE1AEF}" type="datetimeFigureOut">
              <a:rPr lang="en-US"/>
              <a:pPr/>
              <a:t>16/05/2014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1" name="Slide Number Placeholder 6"/>
          <p:cNvSpPr>
            <a:spLocks noGrp="1"/>
          </p:cNvSpPr>
          <p:nvPr>
            <p:ph type="sldNum" sz="quarter" idx="12"/>
          </p:nvPr>
        </p:nvSpPr>
        <p:spPr/>
        <p:txBody>
          <a:bodyPr/>
          <a:lstStyle>
            <a:lvl1pPr>
              <a:defRPr/>
            </a:lvl1pPr>
          </a:lstStyle>
          <a:p>
            <a:fld id="{23C9FAA2-5CDA-C34E-9642-53AF9102C682}" type="slidenum">
              <a:rPr lang="en-US"/>
              <a:pPr/>
              <a:t>‹#›</a:t>
            </a:fld>
            <a:endParaRPr lang="en-US"/>
          </a:p>
        </p:txBody>
      </p:sp>
    </p:spTree>
    <p:extLst>
      <p:ext uri="{BB962C8B-B14F-4D97-AF65-F5344CB8AC3E}">
        <p14:creationId xmlns:p14="http://schemas.microsoft.com/office/powerpoint/2010/main" val="1263421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6" name="Rectangle 11"/>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1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9" name="Rectangle 1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10" name="Rectangle 1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3" name="Content Placeholder 2"/>
          <p:cNvSpPr>
            <a:spLocks noGrp="1"/>
          </p:cNvSpPr>
          <p:nvPr>
            <p:ph idx="1"/>
          </p:nvPr>
        </p:nvSpPr>
        <p:spPr>
          <a:xfrm>
            <a:off x="3657600" y="914400"/>
            <a:ext cx="5195047" cy="52117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19101" y="4953001"/>
            <a:ext cx="2472017" cy="1246094"/>
          </a:xfrm>
        </p:spPr>
        <p:txBody>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4"/>
          </p:nvPr>
        </p:nvSpPr>
        <p:spPr/>
        <p:txBody>
          <a:bodyPr/>
          <a:lstStyle>
            <a:lvl1pPr>
              <a:defRPr/>
            </a:lvl1pPr>
          </a:lstStyle>
          <a:p>
            <a:fld id="{17E8EAC4-142B-9445-91F0-F4CB3A46A965}" type="datetimeFigureOut">
              <a:rPr lang="en-US"/>
              <a:pPr/>
              <a:t>16/05/2014</a:t>
            </a:fld>
            <a:endParaRPr lang="en-US"/>
          </a:p>
        </p:txBody>
      </p:sp>
      <p:sp>
        <p:nvSpPr>
          <p:cNvPr id="12" name="Footer Placeholder 5"/>
          <p:cNvSpPr>
            <a:spLocks noGrp="1"/>
          </p:cNvSpPr>
          <p:nvPr>
            <p:ph type="ftr" sz="quarter" idx="15"/>
          </p:nvPr>
        </p:nvSpPr>
        <p:spPr/>
        <p:txBody>
          <a:bodyPr/>
          <a:lstStyle>
            <a:lvl1pPr>
              <a:defRPr/>
            </a:lvl1pPr>
          </a:lstStyle>
          <a:p>
            <a:pPr>
              <a:defRPr/>
            </a:pPr>
            <a:endParaRPr lang="en-US">
              <a:solidFill>
                <a:prstClr val="white">
                  <a:lumMod val="65000"/>
                </a:prstClr>
              </a:solidFill>
              <a:latin typeface="Calibri"/>
            </a:endParaRPr>
          </a:p>
        </p:txBody>
      </p:sp>
      <p:sp>
        <p:nvSpPr>
          <p:cNvPr id="13" name="Slide Number Placeholder 6"/>
          <p:cNvSpPr>
            <a:spLocks noGrp="1"/>
          </p:cNvSpPr>
          <p:nvPr>
            <p:ph type="sldNum" sz="quarter" idx="16"/>
          </p:nvPr>
        </p:nvSpPr>
        <p:spPr/>
        <p:txBody>
          <a:bodyPr/>
          <a:lstStyle>
            <a:lvl1pPr>
              <a:defRPr/>
            </a:lvl1pPr>
          </a:lstStyle>
          <a:p>
            <a:fld id="{CF07EFE3-FE7D-C24B-9478-C9B9225B11E0}" type="slidenum">
              <a:rPr lang="en-US"/>
              <a:pPr/>
              <a:t>‹#›</a:t>
            </a:fld>
            <a:endParaRPr lang="en-US"/>
          </a:p>
        </p:txBody>
      </p:sp>
    </p:spTree>
    <p:extLst>
      <p:ext uri="{BB962C8B-B14F-4D97-AF65-F5344CB8AC3E}">
        <p14:creationId xmlns:p14="http://schemas.microsoft.com/office/powerpoint/2010/main" val="297223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7"/>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a:spcBef>
                <a:spcPct val="0"/>
              </a:spcBef>
              <a:defRPr/>
            </a:pPr>
            <a:endParaRPr sz="4200">
              <a:solidFill>
                <a:prstClr val="white"/>
              </a:solidFill>
              <a:latin typeface="Corbel"/>
              <a:ea typeface="ＭＳ Ｐゴシック" charset="0"/>
            </a:endParaRPr>
          </a:p>
        </p:txBody>
      </p:sp>
      <p:grpSp>
        <p:nvGrpSpPr>
          <p:cNvPr id="8" name="Group 8"/>
          <p:cNvGrpSpPr>
            <a:grpSpLocks/>
          </p:cNvGrpSpPr>
          <p:nvPr/>
        </p:nvGrpSpPr>
        <p:grpSpPr bwMode="auto">
          <a:xfrm>
            <a:off x="284163" y="6262688"/>
            <a:ext cx="8575675" cy="138112"/>
            <a:chOff x="284163" y="1759424"/>
            <a:chExt cx="8576373" cy="137411"/>
          </a:xfrm>
        </p:grpSpPr>
        <p:sp>
          <p:nvSpPr>
            <p:cNvPr id="9"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10"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11"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Picture Placeholder 2"/>
          <p:cNvSpPr>
            <a:spLocks noGrp="1"/>
          </p:cNvSpPr>
          <p:nvPr>
            <p:ph type="pic" idx="13"/>
          </p:nvPr>
        </p:nvSpPr>
        <p:spPr>
          <a:xfrm>
            <a:off x="284164" y="457200"/>
            <a:ext cx="2736850" cy="2907792"/>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4"/>
          </p:nvPr>
        </p:nvSpPr>
        <p:spPr>
          <a:xfrm>
            <a:off x="284164" y="3364992"/>
            <a:ext cx="2736850" cy="2898648"/>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Date Placeholder 4"/>
          <p:cNvSpPr>
            <a:spLocks noGrp="1"/>
          </p:cNvSpPr>
          <p:nvPr>
            <p:ph type="dt" sz="half" idx="15"/>
          </p:nvPr>
        </p:nvSpPr>
        <p:spPr/>
        <p:txBody>
          <a:bodyPr/>
          <a:lstStyle>
            <a:lvl1pPr>
              <a:defRPr/>
            </a:lvl1pPr>
          </a:lstStyle>
          <a:p>
            <a:fld id="{E3027E24-EAE0-A947-AD79-A29EFDAD334F}" type="datetimeFigureOut">
              <a:rPr lang="en-US"/>
              <a:pPr/>
              <a:t>16/05/2014</a:t>
            </a:fld>
            <a:endParaRPr lang="en-US"/>
          </a:p>
        </p:txBody>
      </p:sp>
      <p:sp>
        <p:nvSpPr>
          <p:cNvPr id="15" name="Footer Placeholder 5"/>
          <p:cNvSpPr>
            <a:spLocks noGrp="1"/>
          </p:cNvSpPr>
          <p:nvPr>
            <p:ph type="ftr" sz="quarter" idx="16"/>
          </p:nvPr>
        </p:nvSpPr>
        <p:spPr/>
        <p:txBody>
          <a:bodyPr/>
          <a:lstStyle>
            <a:lvl1pPr>
              <a:defRPr/>
            </a:lvl1pPr>
          </a:lstStyle>
          <a:p>
            <a:pPr>
              <a:defRPr/>
            </a:pPr>
            <a:endParaRPr lang="en-US">
              <a:solidFill>
                <a:prstClr val="white">
                  <a:lumMod val="65000"/>
                </a:prstClr>
              </a:solidFill>
              <a:latin typeface="Calibri"/>
            </a:endParaRPr>
          </a:p>
        </p:txBody>
      </p:sp>
      <p:sp>
        <p:nvSpPr>
          <p:cNvPr id="16" name="Slide Number Placeholder 6"/>
          <p:cNvSpPr>
            <a:spLocks noGrp="1"/>
          </p:cNvSpPr>
          <p:nvPr>
            <p:ph type="sldNum" sz="quarter" idx="17"/>
          </p:nvPr>
        </p:nvSpPr>
        <p:spPr/>
        <p:txBody>
          <a:bodyPr/>
          <a:lstStyle>
            <a:lvl1pPr>
              <a:defRPr/>
            </a:lvl1pPr>
          </a:lstStyle>
          <a:p>
            <a:fld id="{BDBB4A91-7506-7043-98B9-E7308FD5C438}" type="slidenum">
              <a:rPr lang="en-US"/>
              <a:pPr/>
              <a:t>‹#›</a:t>
            </a:fld>
            <a:endParaRPr lang="en-US"/>
          </a:p>
        </p:txBody>
      </p:sp>
    </p:spTree>
    <p:extLst>
      <p:ext uri="{BB962C8B-B14F-4D97-AF65-F5344CB8AC3E}">
        <p14:creationId xmlns:p14="http://schemas.microsoft.com/office/powerpoint/2010/main" val="4195159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Date Placeholder 3"/>
          <p:cNvSpPr>
            <a:spLocks noGrp="1"/>
          </p:cNvSpPr>
          <p:nvPr>
            <p:ph type="dt" sz="half" idx="10"/>
          </p:nvPr>
        </p:nvSpPr>
        <p:spPr/>
        <p:txBody>
          <a:bodyPr/>
          <a:lstStyle>
            <a:lvl1pPr>
              <a:defRPr/>
            </a:lvl1pPr>
          </a:lstStyle>
          <a:p>
            <a:fld id="{9EF2854E-7F2A-E045-848B-A1DB9D0E27E9}" type="datetimeFigureOut">
              <a:rPr lang="en-US"/>
              <a:pPr/>
              <a:t>16/05/2014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1" name="Slide Number Placeholder 5"/>
          <p:cNvSpPr>
            <a:spLocks noGrp="1"/>
          </p:cNvSpPr>
          <p:nvPr>
            <p:ph type="sldNum" sz="quarter" idx="12"/>
          </p:nvPr>
        </p:nvSpPr>
        <p:spPr/>
        <p:txBody>
          <a:bodyPr/>
          <a:lstStyle>
            <a:lvl1pPr>
              <a:defRPr/>
            </a:lvl1pPr>
          </a:lstStyle>
          <a:p>
            <a:fld id="{EE264087-244F-6E47-85A7-8E102D285063}" type="slidenum">
              <a:rPr lang="en-US"/>
              <a:pPr/>
              <a:t>‹#›</a:t>
            </a:fld>
            <a:endParaRPr lang="en-US"/>
          </a:p>
        </p:txBody>
      </p:sp>
    </p:spTree>
    <p:extLst>
      <p:ext uri="{BB962C8B-B14F-4D97-AF65-F5344CB8AC3E}">
        <p14:creationId xmlns:p14="http://schemas.microsoft.com/office/powerpoint/2010/main" val="463974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81870" y="1579427"/>
              <a:ext cx="1599179" cy="13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7" name="Rectangle 6"/>
            <p:cNvSpPr/>
            <p:nvPr/>
          </p:nvSpPr>
          <p:spPr>
            <a:xfrm>
              <a:off x="1883343" y="1579427"/>
              <a:ext cx="2741777" cy="13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sp>
          <p:nvSpPr>
            <p:cNvPr id="8" name="Rectangle 7"/>
            <p:cNvSpPr/>
            <p:nvPr/>
          </p:nvSpPr>
          <p:spPr>
            <a:xfrm>
              <a:off x="4625120" y="1579427"/>
              <a:ext cx="4233122" cy="137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prstClr val="white"/>
                </a:solidFill>
                <a:latin typeface="Calibri"/>
              </a:endParaRPr>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Date Placeholder 3"/>
          <p:cNvSpPr>
            <a:spLocks noGrp="1"/>
          </p:cNvSpPr>
          <p:nvPr>
            <p:ph type="dt" sz="half" idx="10"/>
          </p:nvPr>
        </p:nvSpPr>
        <p:spPr/>
        <p:txBody>
          <a:bodyPr/>
          <a:lstStyle>
            <a:lvl1pPr>
              <a:defRPr/>
            </a:lvl1pPr>
          </a:lstStyle>
          <a:p>
            <a:fld id="{04D0594D-2CEA-374B-9A45-F57A416CC776}" type="datetimeFigureOut">
              <a:rPr lang="en-US"/>
              <a:pPr/>
              <a:t>16/05/2014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latin typeface="Calibri"/>
            </a:endParaRPr>
          </a:p>
        </p:txBody>
      </p:sp>
      <p:sp>
        <p:nvSpPr>
          <p:cNvPr id="11" name="Slide Number Placeholder 5"/>
          <p:cNvSpPr>
            <a:spLocks noGrp="1"/>
          </p:cNvSpPr>
          <p:nvPr>
            <p:ph type="sldNum" sz="quarter" idx="12"/>
          </p:nvPr>
        </p:nvSpPr>
        <p:spPr/>
        <p:txBody>
          <a:bodyPr/>
          <a:lstStyle>
            <a:lvl1pPr>
              <a:defRPr/>
            </a:lvl1pPr>
          </a:lstStyle>
          <a:p>
            <a:fld id="{9C865C13-E6CA-6340-AC21-E36D1C8E70CC}" type="slidenum">
              <a:rPr lang="en-US"/>
              <a:pPr/>
              <a:t>‹#›</a:t>
            </a:fld>
            <a:endParaRPr lang="en-US"/>
          </a:p>
        </p:txBody>
      </p:sp>
    </p:spTree>
    <p:extLst>
      <p:ext uri="{BB962C8B-B14F-4D97-AF65-F5344CB8AC3E}">
        <p14:creationId xmlns:p14="http://schemas.microsoft.com/office/powerpoint/2010/main" val="4209920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112797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58441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1FE1BD3-0290-1E43-9A24-1F5A1366EC84}" type="datetimeFigureOut">
              <a:rPr lang="fr-FR" smtClean="0"/>
              <a:t>16/05/2014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2767093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638880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530265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6185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494801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854899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092066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857619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819415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628329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60224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FE1BD3-0290-1E43-9A24-1F5A1366EC84}" type="datetimeFigureOut">
              <a:rPr lang="fr-FR" smtClean="0"/>
              <a:t>16/05/2014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3788651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193755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452306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185103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4265727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457426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384495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148948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247741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4115486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50171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FE1BD3-0290-1E43-9A24-1F5A1366EC84}" type="datetimeFigureOut">
              <a:rPr lang="fr-FR" smtClean="0"/>
              <a:t>16/05/2014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1192647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203142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173846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24574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4040483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082549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920943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024646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274912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2036550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57766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30846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1FE1BD3-0290-1E43-9A24-1F5A1366EC84}" type="datetimeFigureOut">
              <a:rPr lang="fr-FR" smtClean="0"/>
              <a:t>16/05/2014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4287312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58CB9FAC-A15B-C342-A62C-E7F13E4CAA26}" type="datetimeFigureOut">
              <a:rPr lang="fr-FR" smtClean="0">
                <a:solidFill>
                  <a:prstClr val="black"/>
                </a:solidFill>
                <a:latin typeface="Arial" charset="0"/>
                <a:ea typeface="ＭＳ Ｐゴシック" charset="0"/>
              </a:rPr>
              <a:pPr defTabSz="914400" fontAlgn="base">
                <a:spcBef>
                  <a:spcPct val="0"/>
                </a:spcBef>
                <a:spcAft>
                  <a:spcPct val="0"/>
                </a:spcAft>
              </a:pPr>
              <a:t>16/05/2014</a:t>
            </a:fld>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fr-FR">
              <a:solidFill>
                <a:prstClr val="black"/>
              </a:solidFill>
              <a:latin typeface="Arial" charset="0"/>
              <a:ea typeface="ＭＳ Ｐゴシック" charset="0"/>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5A19CA61-CAB2-F241-A9DF-FFD860DE2F09}" type="slidenum">
              <a:rPr lang="fr-FR" smtClean="0">
                <a:solidFill>
                  <a:prstClr val="black"/>
                </a:solidFill>
                <a:latin typeface="Arial" charset="0"/>
                <a:ea typeface="ＭＳ Ｐゴシック" charset="0"/>
              </a:rPr>
              <a:pPr defTabSz="914400" fontAlgn="base">
                <a:spcBef>
                  <a:spcPct val="0"/>
                </a:spcBef>
                <a:spcAft>
                  <a:spcPct val="0"/>
                </a:spcAft>
              </a:pPr>
              <a:t>‹#›</a:t>
            </a:fld>
            <a:endParaRPr lang="fr-FR">
              <a:solidFill>
                <a:prstClr val="black"/>
              </a:solidFill>
              <a:latin typeface="Arial" charset="0"/>
              <a:ea typeface="ＭＳ Ｐゴシック" charset="0"/>
            </a:endParaRPr>
          </a:p>
        </p:txBody>
      </p:sp>
    </p:spTree>
    <p:extLst>
      <p:ext uri="{BB962C8B-B14F-4D97-AF65-F5344CB8AC3E}">
        <p14:creationId xmlns:p14="http://schemas.microsoft.com/office/powerpoint/2010/main" val="1211969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A062CCA5-6539-FB4F-8DC3-078F3F9F93BE}"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244877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A3A51DC-E51F-3A4F-983B-D399FA651C2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261570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D4893CC-DDB7-1D43-AE97-F30C9578E07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213493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7050978-1FED-224D-9BD4-EEB43DD3781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779433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2AA1A1D8-8701-8243-A96A-F8DA502A92BC}"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313274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71DAD00-46C1-DE4B-91F5-4F56F1F7922A}"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425576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A6479D88-7628-BC4E-88AA-4E9916800AFE}"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561644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77D2A312-EEB9-1B49-96AA-83D36A0FD03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777872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4C3DCB65-DECD-4B45-BA8C-06EFBC72B1D0}"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59839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FE1BD3-0290-1E43-9A24-1F5A1366EC84}" type="datetimeFigureOut">
              <a:rPr lang="fr-FR" smtClean="0"/>
              <a:t>16/05/2014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3546640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3E52D343-F8AB-CC44-9724-26559781866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024792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03F25D0-6294-BE47-9E92-4E51309FECD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485426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u graphique SmartArt 2"/>
          <p:cNvSpPr>
            <a:spLocks noGrp="1"/>
          </p:cNvSpPr>
          <p:nvPr>
            <p:ph type="dgm"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F5E9BB7E-6636-6F4C-BBBE-4908D45D701D}"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1812952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97661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14165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19061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42836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084818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576091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95135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FE1BD3-0290-1E43-9A24-1F5A1366EC84}" type="datetimeFigureOut">
              <a:rPr lang="fr-FR" smtClean="0"/>
              <a:t>16/05/2014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37613842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99253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39850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55532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00D425-8693-4474-B61F-4062C1A18665}" type="datetimeFigureOut">
              <a:rPr lang="fr-FR" smtClean="0">
                <a:solidFill>
                  <a:prstClr val="black">
                    <a:tint val="75000"/>
                  </a:prstClr>
                </a:solidFill>
                <a:latin typeface="Calibri"/>
              </a:rPr>
              <a:pPr/>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704F6A66-EECF-407D-911C-5C101447C858}"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171802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e la date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endParaRPr lang="fr-FR" dirty="0">
              <a:solidFill>
                <a:prstClr val="black"/>
              </a:solidFill>
              <a:latin typeface="Arial" charset="0"/>
            </a:endParaRPr>
          </a:p>
        </p:txBody>
      </p:sp>
      <p:sp>
        <p:nvSpPr>
          <p:cNvPr id="5" name="Espace réservé du pied de page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C356815-3ECE-4F1E-AB4D-6EC777F36E43}"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023790882"/>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endParaRPr lang="fr-FR" dirty="0">
              <a:solidFill>
                <a:prstClr val="black"/>
              </a:solidFill>
              <a:latin typeface="Arial" charset="0"/>
            </a:endParaRP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07B41BAF-FE19-4A7C-BDC3-F3A0F542E8B9}"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91021234"/>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endParaRPr lang="fr-FR" dirty="0">
              <a:solidFill>
                <a:prstClr val="black"/>
              </a:solidFill>
              <a:latin typeface="Arial" charset="0"/>
            </a:endParaRP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AA2F5AF-0B14-4E20-BCDC-745DE08683B8}"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302509516"/>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DFC859F2-3A56-437E-87DA-0256D998F9AE}"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308904190"/>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8" name="Footer Placeholder 7"/>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9" name="Slide Number Placeholder 8"/>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BE7F1D7D-2102-4D58-8481-C7719C304F6E}"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451796168"/>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4" name="Footer Placeholder 3"/>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5" name="Slide Number Placeholder 4"/>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57DB6F42-3A91-42F7-B82C-22AD2B8028C6}"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5996476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FE1BD3-0290-1E43-9A24-1F5A1366EC84}" type="datetimeFigureOut">
              <a:rPr lang="fr-FR" smtClean="0"/>
              <a:t>16/05/2014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4A245C-DE97-D54F-B6D0-752B6E7AE7BD}" type="slidenum">
              <a:rPr lang="fr-FR" smtClean="0"/>
              <a:t>‹#›</a:t>
            </a:fld>
            <a:endParaRPr lang="fr-FR"/>
          </a:p>
        </p:txBody>
      </p:sp>
    </p:spTree>
    <p:extLst>
      <p:ext uri="{BB962C8B-B14F-4D97-AF65-F5344CB8AC3E}">
        <p14:creationId xmlns:p14="http://schemas.microsoft.com/office/powerpoint/2010/main" val="7546728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3" name="Footer Placeholder 2"/>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4" name="Slide Number Placeholder 3"/>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4B54177C-BADF-445B-9E52-7B3AD0D247B9}"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531877263"/>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6EA470DB-B6AC-4B09-94B6-1943FE92A69F}"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987924370"/>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3E7AF8BE-C905-4472-BA48-CE06604BD3AE}"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189170959"/>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FCFB09E8-CE37-4235-B425-022F9D09CE40}"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4050274299"/>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83F7FD8-4DF5-433D-95EB-4F4D734FBF62}"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754414369"/>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e la date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Espace réservé du pied de page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Espace réservé du numéro de diapositive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2622F72B-7FD1-4900-85D2-482E4EA3FFCF}"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1288336435"/>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137477F6-748D-4BCD-919D-A8D4E583CEFD}"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4236769200"/>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5" name="Footer Placeholder 4"/>
          <p:cNvSpPr>
            <a:spLocks noGrp="1"/>
          </p:cNvSpPr>
          <p:nvPr>
            <p:ph type="ftr" sz="quarter" idx="11"/>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6" name="Slide Number Placeholder 5"/>
          <p:cNvSpPr>
            <a:spLocks noGrp="1"/>
          </p:cNvSpPr>
          <p:nvPr>
            <p:ph type="sldNum" sz="quarter" idx="12"/>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BD3975B5-B2E2-4718-A3FF-4D064FA416FF}"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268772039"/>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6" name="Footer Placeholder 5"/>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7" name="Slide Number Placeholder 6"/>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A331DDA1-B9A2-4267-A8A2-8F4EDF528B84}"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3319030151"/>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5"/>
          </p:nvPr>
        </p:nvSpPr>
        <p:spPr>
          <a:xfrm>
            <a:off x="900113" y="6437313"/>
            <a:ext cx="1189037" cy="296862"/>
          </a:xfrm>
          <a:prstGeom prst="rect">
            <a:avLst/>
          </a:prstGeom>
        </p:spPr>
        <p:txBody>
          <a:bodyPr/>
          <a:lstStyle>
            <a:lvl1pPr>
              <a:defRPr smtClean="0"/>
            </a:lvl1pPr>
          </a:lstStyle>
          <a:p>
            <a:pPr defTabSz="914400" fontAlgn="base">
              <a:spcBef>
                <a:spcPct val="0"/>
              </a:spcBef>
              <a:spcAft>
                <a:spcPct val="0"/>
              </a:spcAft>
              <a:defRPr/>
            </a:pPr>
            <a:r>
              <a:rPr lang="fr-FR">
                <a:solidFill>
                  <a:prstClr val="black"/>
                </a:solidFill>
                <a:latin typeface="Arial" charset="0"/>
              </a:rPr>
              <a:t>20/06/2013</a:t>
            </a:r>
          </a:p>
        </p:txBody>
      </p:sp>
      <p:sp>
        <p:nvSpPr>
          <p:cNvPr id="8" name="Footer Placeholder 7"/>
          <p:cNvSpPr>
            <a:spLocks noGrp="1"/>
          </p:cNvSpPr>
          <p:nvPr>
            <p:ph type="ftr" sz="quarter" idx="16"/>
          </p:nvPr>
        </p:nvSpPr>
        <p:spPr>
          <a:xfrm>
            <a:off x="6451600" y="6688138"/>
            <a:ext cx="2246313" cy="301625"/>
          </a:xfrm>
          <a:prstGeom prst="rect">
            <a:avLst/>
          </a:prstGeom>
        </p:spPr>
        <p:txBody>
          <a:bodyPr/>
          <a:lstStyle>
            <a:lvl1pPr fontAlgn="auto">
              <a:spcBef>
                <a:spcPts val="0"/>
              </a:spcBef>
              <a:spcAft>
                <a:spcPts val="0"/>
              </a:spcAft>
              <a:defRPr>
                <a:latin typeface="+mn-lt"/>
              </a:defRPr>
            </a:lvl1pPr>
          </a:lstStyle>
          <a:p>
            <a:pPr defTabSz="914400">
              <a:defRPr/>
            </a:pPr>
            <a:endParaRPr lang="fr-FR">
              <a:solidFill>
                <a:prstClr val="black"/>
              </a:solidFill>
              <a:latin typeface="Calibri"/>
            </a:endParaRPr>
          </a:p>
        </p:txBody>
      </p:sp>
      <p:sp>
        <p:nvSpPr>
          <p:cNvPr id="9" name="Slide Number Placeholder 8"/>
          <p:cNvSpPr>
            <a:spLocks noGrp="1"/>
          </p:cNvSpPr>
          <p:nvPr>
            <p:ph type="sldNum" sz="quarter" idx="17"/>
          </p:nvPr>
        </p:nvSpPr>
        <p:spPr>
          <a:xfrm>
            <a:off x="7758113" y="6381750"/>
            <a:ext cx="939800" cy="301625"/>
          </a:xfrm>
          <a:prstGeom prst="rect">
            <a:avLst/>
          </a:prstGeom>
        </p:spPr>
        <p:txBody>
          <a:bodyPr/>
          <a:lstStyle>
            <a:lvl1pPr fontAlgn="auto">
              <a:spcBef>
                <a:spcPts val="0"/>
              </a:spcBef>
              <a:spcAft>
                <a:spcPts val="0"/>
              </a:spcAft>
              <a:defRPr>
                <a:latin typeface="+mn-lt"/>
              </a:defRPr>
            </a:lvl1pPr>
          </a:lstStyle>
          <a:p>
            <a:pPr defTabSz="914400">
              <a:defRPr/>
            </a:pPr>
            <a:fld id="{2C6CA8F8-6A3B-46A9-8B89-C0F2DC0BBCE6}" type="slidenum">
              <a:rPr lang="fr-FR">
                <a:solidFill>
                  <a:prstClr val="black"/>
                </a:solidFill>
                <a:latin typeface="Calibri"/>
              </a:rPr>
              <a:pPr defTabSz="914400">
                <a:defRPr/>
              </a:pPr>
              <a:t>‹#›</a:t>
            </a:fld>
            <a:endParaRPr lang="fr-FR">
              <a:solidFill>
                <a:prstClr val="black"/>
              </a:solidFill>
              <a:latin typeface="Calibri"/>
            </a:endParaRPr>
          </a:p>
        </p:txBody>
      </p:sp>
    </p:spTree>
    <p:extLst>
      <p:ext uri="{BB962C8B-B14F-4D97-AF65-F5344CB8AC3E}">
        <p14:creationId xmlns:p14="http://schemas.microsoft.com/office/powerpoint/2010/main" val="260959308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6.xml"/><Relationship Id="rId12" Type="http://schemas.openxmlformats.org/officeDocument/2006/relationships/theme" Target="../theme/theme10.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1.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theme" Target="../theme/theme12.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theme" Target="../theme/theme7.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theme" Target="../theme/theme8.xml"/><Relationship Id="rId13" Type="http://schemas.openxmlformats.org/officeDocument/2006/relationships/diagramData" Target="../diagrams/data1.xml"/><Relationship Id="rId14" Type="http://schemas.openxmlformats.org/officeDocument/2006/relationships/diagramLayout" Target="../diagrams/layout1.xml"/><Relationship Id="rId15" Type="http://schemas.openxmlformats.org/officeDocument/2006/relationships/diagramQuickStyle" Target="../diagrams/quickStyle1.xml"/><Relationship Id="rId16" Type="http://schemas.openxmlformats.org/officeDocument/2006/relationships/diagramColors" Target="../diagrams/colors1.xml"/><Relationship Id="rId17" Type="http://schemas.microsoft.com/office/2007/relationships/diagramDrawing" Target="../diagrams/drawing1.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5.xml"/><Relationship Id="rId12" Type="http://schemas.openxmlformats.org/officeDocument/2006/relationships/theme" Target="../theme/theme9.xml"/><Relationship Id="rId13" Type="http://schemas.openxmlformats.org/officeDocument/2006/relationships/diagramData" Target="../diagrams/data2.xml"/><Relationship Id="rId14" Type="http://schemas.openxmlformats.org/officeDocument/2006/relationships/diagramLayout" Target="../diagrams/layout2.xml"/><Relationship Id="rId15" Type="http://schemas.openxmlformats.org/officeDocument/2006/relationships/diagramQuickStyle" Target="../diagrams/quickStyle2.xml"/><Relationship Id="rId16" Type="http://schemas.openxmlformats.org/officeDocument/2006/relationships/diagramColors" Target="../diagrams/colors2.xml"/><Relationship Id="rId17" Type="http://schemas.microsoft.com/office/2007/relationships/diagramDrawing" Target="../diagrams/drawing2.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E1BD3-0290-1E43-9A24-1F5A1366EC84}" type="datetimeFigureOut">
              <a:rPr lang="fr-FR" smtClean="0"/>
              <a:t>16/05/2014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A245C-DE97-D54F-B6D0-752B6E7AE7BD}" type="slidenum">
              <a:rPr lang="fr-FR" smtClean="0"/>
              <a:t>‹#›</a:t>
            </a:fld>
            <a:endParaRPr lang="fr-FR"/>
          </a:p>
        </p:txBody>
      </p:sp>
    </p:spTree>
    <p:extLst>
      <p:ext uri="{BB962C8B-B14F-4D97-AF65-F5344CB8AC3E}">
        <p14:creationId xmlns:p14="http://schemas.microsoft.com/office/powerpoint/2010/main" val="15198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i="0" kern="1200">
          <a:solidFill>
            <a:srgbClr val="FF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8878888" y="6405563"/>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37892" name="Title Placeholder 1"/>
          <p:cNvSpPr>
            <a:spLocks noGrp="1"/>
          </p:cNvSpPr>
          <p:nvPr>
            <p:ph type="title"/>
          </p:nvPr>
        </p:nvSpPr>
        <p:spPr bwMode="auto">
          <a:xfrm>
            <a:off x="914400" y="42863"/>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37893" name="Text Placeholder 2"/>
          <p:cNvSpPr>
            <a:spLocks noGrp="1"/>
          </p:cNvSpPr>
          <p:nvPr>
            <p:ph type="body" idx="1"/>
          </p:nvPr>
        </p:nvSpPr>
        <p:spPr bwMode="auto">
          <a:xfrm>
            <a:off x="914400" y="1412875"/>
            <a:ext cx="731520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2" name="Slide Number Placeholder 7"/>
          <p:cNvSpPr txBox="1">
            <a:spLocks/>
          </p:cNvSpPr>
          <p:nvPr userDrawn="1"/>
        </p:nvSpPr>
        <p:spPr>
          <a:xfrm>
            <a:off x="8599488" y="692150"/>
            <a:ext cx="941387" cy="301625"/>
          </a:xfrm>
          <a:prstGeom prst="rect">
            <a:avLst/>
          </a:prstGeom>
        </p:spPr>
        <p:txBody>
          <a:bodyPr/>
          <a:lstStyle>
            <a:defPPr>
              <a:defRPr lang="fr-FR"/>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A75B717-C982-4E42-AD3F-855D248F3BDC}" type="slidenum">
              <a:rPr lang="fr-FR" sz="1800" smtClean="0">
                <a:solidFill>
                  <a:srgbClr val="FFFFFF"/>
                </a:solidFill>
                <a:latin typeface="Cambria"/>
              </a:rPr>
              <a:pPr>
                <a:defRPr/>
              </a:pPr>
              <a:t>‹#›</a:t>
            </a:fld>
            <a:endParaRPr lang="fr-FR" sz="1800" dirty="0">
              <a:solidFill>
                <a:srgbClr val="FFFFFF"/>
              </a:solidFill>
              <a:latin typeface="Cambria"/>
            </a:endParaRPr>
          </a:p>
        </p:txBody>
      </p:sp>
      <p:graphicFrame>
        <p:nvGraphicFramePr>
          <p:cNvPr id="14" name="Diagramme 13"/>
          <p:cNvGraphicFramePr/>
          <p:nvPr userDrawn="1"/>
        </p:nvGraphicFramePr>
        <p:xfrm>
          <a:off x="0" y="0"/>
          <a:ext cx="899592" cy="685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6115158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mbria" pitchFamily="18" charset="0"/>
        </a:defRPr>
      </a:lvl2pPr>
      <a:lvl3pPr algn="l" rtl="0" eaLnBrk="0" fontAlgn="base" hangingPunct="0">
        <a:spcBef>
          <a:spcPct val="0"/>
        </a:spcBef>
        <a:spcAft>
          <a:spcPct val="0"/>
        </a:spcAft>
        <a:defRPr sz="4000">
          <a:solidFill>
            <a:schemeClr val="tx2"/>
          </a:solidFill>
          <a:latin typeface="Cambria" pitchFamily="18" charset="0"/>
        </a:defRPr>
      </a:lvl3pPr>
      <a:lvl4pPr algn="l" rtl="0" eaLnBrk="0" fontAlgn="base" hangingPunct="0">
        <a:spcBef>
          <a:spcPct val="0"/>
        </a:spcBef>
        <a:spcAft>
          <a:spcPct val="0"/>
        </a:spcAft>
        <a:defRPr sz="4000">
          <a:solidFill>
            <a:schemeClr val="tx2"/>
          </a:solidFill>
          <a:latin typeface="Cambria" pitchFamily="18" charset="0"/>
        </a:defRPr>
      </a:lvl4pPr>
      <a:lvl5pPr algn="l" rtl="0" eaLnBrk="0" fontAlgn="base" hangingPunct="0">
        <a:spcBef>
          <a:spcPct val="0"/>
        </a:spcBef>
        <a:spcAft>
          <a:spcPct val="0"/>
        </a:spcAft>
        <a:defRPr sz="40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8878888" y="6405563"/>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50180" name="Title Placeholder 1"/>
          <p:cNvSpPr>
            <a:spLocks noGrp="1"/>
          </p:cNvSpPr>
          <p:nvPr>
            <p:ph type="title"/>
          </p:nvPr>
        </p:nvSpPr>
        <p:spPr bwMode="auto">
          <a:xfrm>
            <a:off x="914400" y="42863"/>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50181" name="Text Placeholder 2"/>
          <p:cNvSpPr>
            <a:spLocks noGrp="1"/>
          </p:cNvSpPr>
          <p:nvPr>
            <p:ph type="body" idx="1"/>
          </p:nvPr>
        </p:nvSpPr>
        <p:spPr bwMode="auto">
          <a:xfrm>
            <a:off x="914400" y="1412875"/>
            <a:ext cx="731520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2" name="Slide Number Placeholder 7"/>
          <p:cNvSpPr txBox="1">
            <a:spLocks/>
          </p:cNvSpPr>
          <p:nvPr userDrawn="1"/>
        </p:nvSpPr>
        <p:spPr>
          <a:xfrm>
            <a:off x="8599488" y="692150"/>
            <a:ext cx="941387" cy="301625"/>
          </a:xfrm>
          <a:prstGeom prst="rect">
            <a:avLst/>
          </a:prstGeom>
        </p:spPr>
        <p:txBody>
          <a:bodyPr/>
          <a:lstStyle>
            <a:defPPr>
              <a:defRPr lang="fr-FR"/>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36DD206-6F80-431E-AD51-B85686379683}" type="slidenum">
              <a:rPr lang="fr-FR" sz="1800" smtClean="0">
                <a:solidFill>
                  <a:srgbClr val="FFFFFF"/>
                </a:solidFill>
                <a:latin typeface="Cambria"/>
              </a:rPr>
              <a:pPr>
                <a:defRPr/>
              </a:pPr>
              <a:t>‹#›</a:t>
            </a:fld>
            <a:endParaRPr lang="fr-FR" sz="1800" dirty="0">
              <a:solidFill>
                <a:srgbClr val="FFFFFF"/>
              </a:solidFill>
              <a:latin typeface="Cambria"/>
            </a:endParaRPr>
          </a:p>
        </p:txBody>
      </p:sp>
      <p:graphicFrame>
        <p:nvGraphicFramePr>
          <p:cNvPr id="14" name="Diagramme 13"/>
          <p:cNvGraphicFramePr/>
          <p:nvPr userDrawn="1"/>
        </p:nvGraphicFramePr>
        <p:xfrm>
          <a:off x="0" y="0"/>
          <a:ext cx="899592" cy="685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3659315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mbria" pitchFamily="18" charset="0"/>
        </a:defRPr>
      </a:lvl2pPr>
      <a:lvl3pPr algn="l" rtl="0" eaLnBrk="0" fontAlgn="base" hangingPunct="0">
        <a:spcBef>
          <a:spcPct val="0"/>
        </a:spcBef>
        <a:spcAft>
          <a:spcPct val="0"/>
        </a:spcAft>
        <a:defRPr sz="4000">
          <a:solidFill>
            <a:schemeClr val="tx2"/>
          </a:solidFill>
          <a:latin typeface="Cambria" pitchFamily="18" charset="0"/>
        </a:defRPr>
      </a:lvl3pPr>
      <a:lvl4pPr algn="l" rtl="0" eaLnBrk="0" fontAlgn="base" hangingPunct="0">
        <a:spcBef>
          <a:spcPct val="0"/>
        </a:spcBef>
        <a:spcAft>
          <a:spcPct val="0"/>
        </a:spcAft>
        <a:defRPr sz="4000">
          <a:solidFill>
            <a:schemeClr val="tx2"/>
          </a:solidFill>
          <a:latin typeface="Cambria" pitchFamily="18" charset="0"/>
        </a:defRPr>
      </a:lvl4pPr>
      <a:lvl5pPr algn="l" rtl="0" eaLnBrk="0" fontAlgn="base" hangingPunct="0">
        <a:spcBef>
          <a:spcPct val="0"/>
        </a:spcBef>
        <a:spcAft>
          <a:spcPct val="0"/>
        </a:spcAft>
        <a:defRPr sz="40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E00D425-8693-4474-B61F-4062C1A18665}" type="datetimeFigureOut">
              <a:rPr lang="fr-FR" smtClean="0">
                <a:solidFill>
                  <a:prstClr val="black">
                    <a:tint val="75000"/>
                  </a:prstClr>
                </a:solidFill>
                <a:latin typeface="Calibri"/>
              </a:rPr>
              <a:pPr defTabSz="914400"/>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04F6A66-EECF-407D-911C-5C101447C858}" type="slidenum">
              <a:rPr lang="fr-FR" smtClean="0">
                <a:solidFill>
                  <a:prstClr val="black">
                    <a:tint val="75000"/>
                  </a:prstClr>
                </a:solidFill>
                <a:latin typeface="Calibri"/>
              </a:rPr>
              <a:pPr defTabSz="914400"/>
              <a:t>‹#›</a:t>
            </a:fld>
            <a:endParaRPr lang="fr-FR">
              <a:solidFill>
                <a:prstClr val="black">
                  <a:tint val="75000"/>
                </a:prstClr>
              </a:solidFill>
              <a:latin typeface="Calibri"/>
            </a:endParaRPr>
          </a:p>
        </p:txBody>
      </p:sp>
    </p:spTree>
    <p:extLst>
      <p:ext uri="{BB962C8B-B14F-4D97-AF65-F5344CB8AC3E}">
        <p14:creationId xmlns:p14="http://schemas.microsoft.com/office/powerpoint/2010/main" val="295179070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5" y="2133600"/>
            <a:ext cx="7077075"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4500" y="6437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charset="0"/>
              </a:defRPr>
            </a:lvl1pPr>
          </a:lstStyle>
          <a:p>
            <a:pPr defTabSz="914400" fontAlgn="base">
              <a:spcBef>
                <a:spcPct val="0"/>
              </a:spcBef>
              <a:spcAft>
                <a:spcPct val="0"/>
              </a:spcAft>
            </a:pPr>
            <a:fld id="{C8FE8DF0-15A9-2448-8C82-12678B4BA3BB}" type="datetimeFigureOut">
              <a:rPr lang="en-US">
                <a:ea typeface="ＭＳ Ｐゴシック" charset="0"/>
              </a:rPr>
              <a:pPr defTabSz="914400" fontAlgn="base">
                <a:spcBef>
                  <a:spcPct val="0"/>
                </a:spcBef>
                <a:spcAft>
                  <a:spcPct val="0"/>
                </a:spcAft>
              </a:pPr>
              <a:t>16/05/2014</a:t>
            </a:fld>
            <a:endParaRPr lang="en-US">
              <a:ea typeface="ＭＳ Ｐゴシック" charset="0"/>
            </a:endParaRPr>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ea typeface="+mn-ea"/>
              </a:defRPr>
            </a:lvl1pPr>
          </a:lstStyle>
          <a:p>
            <a:pPr defTabSz="914400">
              <a:defRPr/>
            </a:pPr>
            <a:endParaRPr lang="en-US">
              <a:solidFill>
                <a:prstClr val="white">
                  <a:lumMod val="65000"/>
                </a:prstClr>
              </a:solidFill>
              <a:latin typeface="Calibri"/>
            </a:endParaRPr>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62626"/>
                </a:solidFill>
                <a:latin typeface="Calibri" charset="0"/>
              </a:defRPr>
            </a:lvl1pPr>
          </a:lstStyle>
          <a:p>
            <a:pPr defTabSz="914400" fontAlgn="base">
              <a:spcBef>
                <a:spcPct val="0"/>
              </a:spcBef>
              <a:spcAft>
                <a:spcPct val="0"/>
              </a:spcAft>
            </a:pPr>
            <a:fld id="{73AFD3E2-B99F-0B43-8BA5-7321FEE879ED}" type="slidenum">
              <a:rPr lang="en-US">
                <a:ea typeface="ＭＳ Ｐゴシック" charset="0"/>
              </a:rPr>
              <a:pPr defTabSz="914400" fontAlgn="base">
                <a:spcBef>
                  <a:spcPct val="0"/>
                </a:spcBef>
                <a:spcAft>
                  <a:spcPct val="0"/>
                </a:spcAft>
              </a:pPr>
              <a:t>‹#›</a:t>
            </a:fld>
            <a:endParaRPr lang="en-US">
              <a:ea typeface="ＭＳ Ｐゴシック" charset="0"/>
            </a:endParaRPr>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773435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rtl="0" fontAlgn="base">
        <a:spcBef>
          <a:spcPct val="0"/>
        </a:spcBef>
        <a:spcAft>
          <a:spcPct val="0"/>
        </a:spcAft>
        <a:defRPr sz="4200" kern="1200">
          <a:solidFill>
            <a:schemeClr val="bg1"/>
          </a:solidFill>
          <a:latin typeface="+mj-lt"/>
          <a:ea typeface="ＭＳ Ｐゴシック" charset="0"/>
          <a:cs typeface="+mj-cs"/>
        </a:defRPr>
      </a:lvl1pPr>
      <a:lvl2pPr algn="r" rtl="0" fontAlgn="base">
        <a:spcBef>
          <a:spcPct val="0"/>
        </a:spcBef>
        <a:spcAft>
          <a:spcPct val="0"/>
        </a:spcAft>
        <a:defRPr sz="4200">
          <a:solidFill>
            <a:schemeClr val="bg1"/>
          </a:solidFill>
          <a:latin typeface="Corbel" charset="0"/>
          <a:ea typeface="ＭＳ Ｐゴシック" charset="0"/>
        </a:defRPr>
      </a:lvl2pPr>
      <a:lvl3pPr algn="r" rtl="0" fontAlgn="base">
        <a:spcBef>
          <a:spcPct val="0"/>
        </a:spcBef>
        <a:spcAft>
          <a:spcPct val="0"/>
        </a:spcAft>
        <a:defRPr sz="4200">
          <a:solidFill>
            <a:schemeClr val="bg1"/>
          </a:solidFill>
          <a:latin typeface="Corbel" charset="0"/>
          <a:ea typeface="ＭＳ Ｐゴシック" charset="0"/>
        </a:defRPr>
      </a:lvl3pPr>
      <a:lvl4pPr algn="r" rtl="0" fontAlgn="base">
        <a:spcBef>
          <a:spcPct val="0"/>
        </a:spcBef>
        <a:spcAft>
          <a:spcPct val="0"/>
        </a:spcAft>
        <a:defRPr sz="4200">
          <a:solidFill>
            <a:schemeClr val="bg1"/>
          </a:solidFill>
          <a:latin typeface="Corbel" charset="0"/>
          <a:ea typeface="ＭＳ Ｐゴシック" charset="0"/>
        </a:defRPr>
      </a:lvl4pPr>
      <a:lvl5pPr algn="r" rtl="0" fontAlgn="base">
        <a:spcBef>
          <a:spcPct val="0"/>
        </a:spcBef>
        <a:spcAft>
          <a:spcPct val="0"/>
        </a:spcAft>
        <a:defRPr sz="4200">
          <a:solidFill>
            <a:schemeClr val="bg1"/>
          </a:solidFill>
          <a:latin typeface="Corbel" charset="0"/>
          <a:ea typeface="ＭＳ Ｐゴシック" charset="0"/>
        </a:defRPr>
      </a:lvl5pPr>
      <a:lvl6pPr marL="457200" algn="r" rtl="0" fontAlgn="base">
        <a:spcBef>
          <a:spcPct val="0"/>
        </a:spcBef>
        <a:spcAft>
          <a:spcPct val="0"/>
        </a:spcAft>
        <a:defRPr sz="4200">
          <a:solidFill>
            <a:schemeClr val="bg1"/>
          </a:solidFill>
          <a:latin typeface="Corbel" charset="0"/>
          <a:ea typeface="ＭＳ Ｐゴシック" charset="0"/>
        </a:defRPr>
      </a:lvl6pPr>
      <a:lvl7pPr marL="914400" algn="r" rtl="0" fontAlgn="base">
        <a:spcBef>
          <a:spcPct val="0"/>
        </a:spcBef>
        <a:spcAft>
          <a:spcPct val="0"/>
        </a:spcAft>
        <a:defRPr sz="4200">
          <a:solidFill>
            <a:schemeClr val="bg1"/>
          </a:solidFill>
          <a:latin typeface="Corbel" charset="0"/>
          <a:ea typeface="ＭＳ Ｐゴシック" charset="0"/>
        </a:defRPr>
      </a:lvl7pPr>
      <a:lvl8pPr marL="1371600" algn="r" rtl="0" fontAlgn="base">
        <a:spcBef>
          <a:spcPct val="0"/>
        </a:spcBef>
        <a:spcAft>
          <a:spcPct val="0"/>
        </a:spcAft>
        <a:defRPr sz="4200">
          <a:solidFill>
            <a:schemeClr val="bg1"/>
          </a:solidFill>
          <a:latin typeface="Corbel" charset="0"/>
          <a:ea typeface="ＭＳ Ｐゴシック" charset="0"/>
        </a:defRPr>
      </a:lvl8pPr>
      <a:lvl9pPr marL="1828800" algn="r" rtl="0" fontAlgn="base">
        <a:spcBef>
          <a:spcPct val="0"/>
        </a:spcBef>
        <a:spcAft>
          <a:spcPct val="0"/>
        </a:spcAft>
        <a:defRPr sz="4200">
          <a:solidFill>
            <a:schemeClr val="bg1"/>
          </a:solidFill>
          <a:latin typeface="Corbel" charset="0"/>
          <a:ea typeface="ＭＳ Ｐゴシック" charset="0"/>
        </a:defRPr>
      </a:lvl9pPr>
    </p:titleStyle>
    <p:bodyStyle>
      <a:lvl1pPr marL="454025" indent="-454025" algn="l" rtl="0" fontAlgn="base">
        <a:spcBef>
          <a:spcPts val="2000"/>
        </a:spcBef>
        <a:spcAft>
          <a:spcPct val="0"/>
        </a:spcAft>
        <a:buClr>
          <a:srgbClr val="A6A6A6"/>
        </a:buClr>
        <a:buSzPct val="90000"/>
        <a:buFont typeface="Wingdings" charset="0"/>
        <a:buChar char=""/>
        <a:defRPr sz="2400" kern="1200">
          <a:solidFill>
            <a:srgbClr val="262626"/>
          </a:solidFill>
          <a:latin typeface="+mn-lt"/>
          <a:ea typeface="ＭＳ Ｐゴシック" charset="0"/>
          <a:cs typeface="+mn-cs"/>
        </a:defRPr>
      </a:lvl1pPr>
      <a:lvl2pPr marL="914400" indent="-457200" algn="l" rtl="0" fontAlgn="base">
        <a:spcBef>
          <a:spcPts val="600"/>
        </a:spcBef>
        <a:spcAft>
          <a:spcPct val="0"/>
        </a:spcAft>
        <a:buClr>
          <a:srgbClr val="404040"/>
        </a:buClr>
        <a:buSzPct val="90000"/>
        <a:buFont typeface="Wingdings" charset="0"/>
        <a:buChar char=""/>
        <a:defRPr sz="2200" kern="1200">
          <a:solidFill>
            <a:srgbClr val="262626"/>
          </a:solidFill>
          <a:latin typeface="+mn-lt"/>
          <a:ea typeface="ＭＳ Ｐゴシック" charset="0"/>
          <a:cs typeface="+mn-cs"/>
        </a:defRPr>
      </a:lvl2pPr>
      <a:lvl3pPr marL="1260475" indent="-346075" algn="l" rtl="0" fontAlgn="base">
        <a:spcBef>
          <a:spcPts val="600"/>
        </a:spcBef>
        <a:spcAft>
          <a:spcPct val="0"/>
        </a:spcAft>
        <a:buClr>
          <a:srgbClr val="A6A6A6"/>
        </a:buClr>
        <a:buSzPct val="90000"/>
        <a:buFont typeface="Wingdings" charset="0"/>
        <a:buChar char=""/>
        <a:defRPr sz="2000" kern="1200">
          <a:solidFill>
            <a:srgbClr val="262626"/>
          </a:solidFill>
          <a:latin typeface="+mn-lt"/>
          <a:ea typeface="ＭＳ Ｐゴシック" charset="0"/>
          <a:cs typeface="+mn-cs"/>
        </a:defRPr>
      </a:lvl3pPr>
      <a:lvl4pPr marL="1600200" indent="-339725" algn="l" rtl="0" fontAlgn="base">
        <a:spcBef>
          <a:spcPts val="600"/>
        </a:spcBef>
        <a:spcAft>
          <a:spcPct val="0"/>
        </a:spcAft>
        <a:buClr>
          <a:srgbClr val="404040"/>
        </a:buClr>
        <a:buSzPct val="90000"/>
        <a:buFont typeface="Wingdings" charset="0"/>
        <a:buChar char=""/>
        <a:defRPr kern="1200">
          <a:solidFill>
            <a:srgbClr val="262626"/>
          </a:solidFill>
          <a:latin typeface="+mn-lt"/>
          <a:ea typeface="ＭＳ Ｐゴシック" charset="0"/>
          <a:cs typeface="+mn-cs"/>
        </a:defRPr>
      </a:lvl4pPr>
      <a:lvl5pPr marL="1939925" indent="-331788" algn="l" rtl="0" fontAlgn="base">
        <a:spcBef>
          <a:spcPts val="600"/>
        </a:spcBef>
        <a:spcAft>
          <a:spcPct val="0"/>
        </a:spcAft>
        <a:buClr>
          <a:srgbClr val="A6A6A6"/>
        </a:buClr>
        <a:buSzPct val="90000"/>
        <a:buFont typeface="Wingdings" charset="0"/>
        <a:buChar char=""/>
        <a:defRPr kern="1200">
          <a:solidFill>
            <a:srgbClr val="262626"/>
          </a:solidFill>
          <a:latin typeface="+mn-lt"/>
          <a:ea typeface="ＭＳ Ｐゴシック" charset="0"/>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4163" y="1659484"/>
            <a:ext cx="8570693" cy="507274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47" name="Group 4"/>
          <p:cNvGrpSpPr>
            <a:grpSpLocks/>
          </p:cNvGrpSpPr>
          <p:nvPr userDrawn="1"/>
        </p:nvGrpSpPr>
        <p:grpSpPr bwMode="auto">
          <a:xfrm>
            <a:off x="284163" y="1388778"/>
            <a:ext cx="8575675" cy="138112"/>
            <a:chOff x="284163" y="1577847"/>
            <a:chExt cx="8576373" cy="137411"/>
          </a:xfrm>
        </p:grpSpPr>
        <p:sp>
          <p:nvSpPr>
            <p:cNvPr id="48" name="Rectangle 5"/>
            <p:cNvSpPr/>
            <p:nvPr/>
          </p:nvSpPr>
          <p:spPr>
            <a:xfrm>
              <a:off x="284163" y="1577847"/>
              <a:ext cx="1600330" cy="137411"/>
            </a:xfrm>
            <a:prstGeom prst="rect">
              <a:avLst/>
            </a:prstGeom>
            <a:solidFill>
              <a:srgbClr val="A63212"/>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sp>
          <p:nvSpPr>
            <p:cNvPr id="49" name="Rectangle 6"/>
            <p:cNvSpPr/>
            <p:nvPr/>
          </p:nvSpPr>
          <p:spPr>
            <a:xfrm>
              <a:off x="1884493" y="1577847"/>
              <a:ext cx="2743423" cy="137411"/>
            </a:xfrm>
            <a:prstGeom prst="rect">
              <a:avLst/>
            </a:prstGeom>
            <a:solidFill>
              <a:srgbClr val="E68230"/>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sp>
          <p:nvSpPr>
            <p:cNvPr id="50" name="Rectangle 7"/>
            <p:cNvSpPr/>
            <p:nvPr/>
          </p:nvSpPr>
          <p:spPr>
            <a:xfrm>
              <a:off x="4626328" y="1577847"/>
              <a:ext cx="4234208" cy="137411"/>
            </a:xfrm>
            <a:prstGeom prst="rect">
              <a:avLst/>
            </a:prstGeom>
            <a:solidFill>
              <a:srgbClr val="6B9BC7"/>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grpSp>
      <p:sp>
        <p:nvSpPr>
          <p:cNvPr id="52" name="Title 1"/>
          <p:cNvSpPr txBox="1">
            <a:spLocks/>
          </p:cNvSpPr>
          <p:nvPr userDrawn="1"/>
        </p:nvSpPr>
        <p:spPr>
          <a:xfrm>
            <a:off x="284163" y="673528"/>
            <a:ext cx="8574087" cy="726211"/>
          </a:xfrm>
          <a:prstGeom prst="rect">
            <a:avLst/>
          </a:prstGeom>
          <a:solidFill>
            <a:srgbClr val="262626"/>
          </a:solidFill>
        </p:spPr>
        <p:txBody>
          <a:bodyPr vert="horz" lIns="91440" tIns="45720" rIns="91440" bIns="45720" rtlCol="0" anchor="ctr">
            <a:normAutofit/>
          </a:bodyPr>
          <a:lstStyle>
            <a:lvl1pPr algn="r" rtl="0" fontAlgn="base">
              <a:spcBef>
                <a:spcPct val="0"/>
              </a:spcBef>
              <a:spcAft>
                <a:spcPct val="0"/>
              </a:spcAft>
              <a:defRPr sz="4200" kern="1200">
                <a:solidFill>
                  <a:schemeClr val="bg1"/>
                </a:solidFill>
                <a:latin typeface="+mj-lt"/>
                <a:ea typeface="ＭＳ Ｐゴシック" charset="0"/>
                <a:cs typeface="+mj-cs"/>
              </a:defRPr>
            </a:lvl1pPr>
            <a:lvl2pPr algn="r" rtl="0" fontAlgn="base">
              <a:spcBef>
                <a:spcPct val="0"/>
              </a:spcBef>
              <a:spcAft>
                <a:spcPct val="0"/>
              </a:spcAft>
              <a:defRPr sz="4200">
                <a:solidFill>
                  <a:schemeClr val="bg1"/>
                </a:solidFill>
                <a:latin typeface="Corbel" charset="0"/>
                <a:ea typeface="ＭＳ Ｐゴシック" charset="0"/>
              </a:defRPr>
            </a:lvl2pPr>
            <a:lvl3pPr algn="r" rtl="0" fontAlgn="base">
              <a:spcBef>
                <a:spcPct val="0"/>
              </a:spcBef>
              <a:spcAft>
                <a:spcPct val="0"/>
              </a:spcAft>
              <a:defRPr sz="4200">
                <a:solidFill>
                  <a:schemeClr val="bg1"/>
                </a:solidFill>
                <a:latin typeface="Corbel" charset="0"/>
                <a:ea typeface="ＭＳ Ｐゴシック" charset="0"/>
              </a:defRPr>
            </a:lvl3pPr>
            <a:lvl4pPr algn="r" rtl="0" fontAlgn="base">
              <a:spcBef>
                <a:spcPct val="0"/>
              </a:spcBef>
              <a:spcAft>
                <a:spcPct val="0"/>
              </a:spcAft>
              <a:defRPr sz="4200">
                <a:solidFill>
                  <a:schemeClr val="bg1"/>
                </a:solidFill>
                <a:latin typeface="Corbel" charset="0"/>
                <a:ea typeface="ＭＳ Ｐゴシック" charset="0"/>
              </a:defRPr>
            </a:lvl4pPr>
            <a:lvl5pPr algn="r" rtl="0" fontAlgn="base">
              <a:spcBef>
                <a:spcPct val="0"/>
              </a:spcBef>
              <a:spcAft>
                <a:spcPct val="0"/>
              </a:spcAft>
              <a:defRPr sz="4200">
                <a:solidFill>
                  <a:schemeClr val="bg1"/>
                </a:solidFill>
                <a:latin typeface="Corbel" charset="0"/>
                <a:ea typeface="ＭＳ Ｐゴシック" charset="0"/>
              </a:defRPr>
            </a:lvl5pPr>
            <a:lvl6pPr marL="457200" algn="r" rtl="0" fontAlgn="base">
              <a:spcBef>
                <a:spcPct val="0"/>
              </a:spcBef>
              <a:spcAft>
                <a:spcPct val="0"/>
              </a:spcAft>
              <a:defRPr sz="4200">
                <a:solidFill>
                  <a:schemeClr val="bg1"/>
                </a:solidFill>
                <a:latin typeface="Corbel" charset="0"/>
                <a:ea typeface="ＭＳ Ｐゴシック" charset="0"/>
              </a:defRPr>
            </a:lvl6pPr>
            <a:lvl7pPr marL="914400" algn="r" rtl="0" fontAlgn="base">
              <a:spcBef>
                <a:spcPct val="0"/>
              </a:spcBef>
              <a:spcAft>
                <a:spcPct val="0"/>
              </a:spcAft>
              <a:defRPr sz="4200">
                <a:solidFill>
                  <a:schemeClr val="bg1"/>
                </a:solidFill>
                <a:latin typeface="Corbel" charset="0"/>
                <a:ea typeface="ＭＳ Ｐゴシック" charset="0"/>
              </a:defRPr>
            </a:lvl7pPr>
            <a:lvl8pPr marL="1371600" algn="r" rtl="0" fontAlgn="base">
              <a:spcBef>
                <a:spcPct val="0"/>
              </a:spcBef>
              <a:spcAft>
                <a:spcPct val="0"/>
              </a:spcAft>
              <a:defRPr sz="4200">
                <a:solidFill>
                  <a:schemeClr val="bg1"/>
                </a:solidFill>
                <a:latin typeface="Corbel" charset="0"/>
                <a:ea typeface="ＭＳ Ｐゴシック" charset="0"/>
              </a:defRPr>
            </a:lvl8pPr>
            <a:lvl9pPr marL="1828800" algn="r" rtl="0" fontAlgn="base">
              <a:spcBef>
                <a:spcPct val="0"/>
              </a:spcBef>
              <a:spcAft>
                <a:spcPct val="0"/>
              </a:spcAft>
              <a:defRPr sz="4200">
                <a:solidFill>
                  <a:schemeClr val="bg1"/>
                </a:solidFill>
                <a:latin typeface="Corbel" charset="0"/>
                <a:ea typeface="ＭＳ Ｐゴシック" charset="0"/>
              </a:defRPr>
            </a:lvl9pPr>
          </a:lstStyle>
          <a:p>
            <a:pPr algn="l" defTabSz="914400">
              <a:defRPr/>
            </a:pPr>
            <a:endParaRPr lang="en-US" sz="3200" dirty="0">
              <a:solidFill>
                <a:sysClr val="window" lastClr="FFFFFF"/>
              </a:solidFill>
              <a:latin typeface="Corbel"/>
            </a:endParaRPr>
          </a:p>
        </p:txBody>
      </p:sp>
      <p:grpSp>
        <p:nvGrpSpPr>
          <p:cNvPr id="53" name="Grouper 52"/>
          <p:cNvGrpSpPr/>
          <p:nvPr userDrawn="1"/>
        </p:nvGrpSpPr>
        <p:grpSpPr>
          <a:xfrm>
            <a:off x="289143" y="29499"/>
            <a:ext cx="1557402" cy="622961"/>
            <a:chOff x="4186" y="1876887"/>
            <a:chExt cx="1557402" cy="622961"/>
          </a:xfrm>
        </p:grpSpPr>
        <p:sp>
          <p:nvSpPr>
            <p:cNvPr id="69" name="Chevron 68"/>
            <p:cNvSpPr/>
            <p:nvPr userDrawn="1"/>
          </p:nvSpPr>
          <p:spPr>
            <a:xfrm>
              <a:off x="4186" y="1876887"/>
              <a:ext cx="1557402" cy="622961"/>
            </a:xfrm>
            <a:prstGeom prst="chevron">
              <a:avLst/>
            </a:prstGeom>
          </p:spPr>
          <p:style>
            <a:lnRef idx="1">
              <a:schemeClr val="accent1"/>
            </a:lnRef>
            <a:fillRef idx="3">
              <a:schemeClr val="accent1"/>
            </a:fillRef>
            <a:effectRef idx="2">
              <a:schemeClr val="accent1"/>
            </a:effectRef>
            <a:fontRef idx="minor">
              <a:schemeClr val="lt1"/>
            </a:fontRef>
          </p:style>
        </p:sp>
        <p:sp>
          <p:nvSpPr>
            <p:cNvPr id="70" name="Chevron 4"/>
            <p:cNvSpPr/>
            <p:nvPr userDrawn="1"/>
          </p:nvSpPr>
          <p:spPr>
            <a:xfrm>
              <a:off x="315667"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Entrée</a:t>
              </a:r>
              <a:endParaRPr lang="fr-FR" sz="1100" dirty="0">
                <a:solidFill>
                  <a:prstClr val="white"/>
                </a:solidFill>
                <a:latin typeface="Calibri"/>
              </a:endParaRPr>
            </a:p>
          </p:txBody>
        </p:sp>
      </p:grpSp>
    </p:spTree>
    <p:extLst>
      <p:ext uri="{BB962C8B-B14F-4D97-AF65-F5344CB8AC3E}">
        <p14:creationId xmlns:p14="http://schemas.microsoft.com/office/powerpoint/2010/main" val="37345130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4163" y="1659484"/>
            <a:ext cx="8570693" cy="507274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47" name="Group 4"/>
          <p:cNvGrpSpPr>
            <a:grpSpLocks/>
          </p:cNvGrpSpPr>
          <p:nvPr userDrawn="1"/>
        </p:nvGrpSpPr>
        <p:grpSpPr bwMode="auto">
          <a:xfrm>
            <a:off x="284163" y="1388778"/>
            <a:ext cx="8575675" cy="138112"/>
            <a:chOff x="284163" y="1577847"/>
            <a:chExt cx="8576373" cy="137411"/>
          </a:xfrm>
        </p:grpSpPr>
        <p:sp>
          <p:nvSpPr>
            <p:cNvPr id="48" name="Rectangle 5"/>
            <p:cNvSpPr/>
            <p:nvPr/>
          </p:nvSpPr>
          <p:spPr>
            <a:xfrm>
              <a:off x="284163" y="1577847"/>
              <a:ext cx="1600330" cy="137411"/>
            </a:xfrm>
            <a:prstGeom prst="rect">
              <a:avLst/>
            </a:prstGeom>
            <a:solidFill>
              <a:srgbClr val="A63212"/>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sp>
          <p:nvSpPr>
            <p:cNvPr id="49" name="Rectangle 6"/>
            <p:cNvSpPr/>
            <p:nvPr/>
          </p:nvSpPr>
          <p:spPr>
            <a:xfrm>
              <a:off x="1884493" y="1577847"/>
              <a:ext cx="2743423" cy="137411"/>
            </a:xfrm>
            <a:prstGeom prst="rect">
              <a:avLst/>
            </a:prstGeom>
            <a:solidFill>
              <a:srgbClr val="E68230"/>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sp>
          <p:nvSpPr>
            <p:cNvPr id="50" name="Rectangle 7"/>
            <p:cNvSpPr/>
            <p:nvPr/>
          </p:nvSpPr>
          <p:spPr>
            <a:xfrm>
              <a:off x="4626328" y="1577847"/>
              <a:ext cx="4234208" cy="137411"/>
            </a:xfrm>
            <a:prstGeom prst="rect">
              <a:avLst/>
            </a:prstGeom>
            <a:solidFill>
              <a:srgbClr val="6B9BC7"/>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grpSp>
      <p:sp>
        <p:nvSpPr>
          <p:cNvPr id="52" name="Title 1"/>
          <p:cNvSpPr txBox="1">
            <a:spLocks/>
          </p:cNvSpPr>
          <p:nvPr userDrawn="1"/>
        </p:nvSpPr>
        <p:spPr>
          <a:xfrm>
            <a:off x="284163" y="673528"/>
            <a:ext cx="8574087" cy="726211"/>
          </a:xfrm>
          <a:prstGeom prst="rect">
            <a:avLst/>
          </a:prstGeom>
          <a:solidFill>
            <a:sysClr val="windowText" lastClr="000000">
              <a:lumMod val="85000"/>
              <a:lumOff val="15000"/>
            </a:sysClr>
          </a:solidFill>
        </p:spPr>
        <p:txBody>
          <a:bodyPr vert="horz" lIns="91440" tIns="45720" rIns="91440" bIns="45720" rtlCol="0" anchor="ctr">
            <a:normAutofit/>
          </a:bodyPr>
          <a:lstStyle>
            <a:lvl1pPr algn="r" rtl="0" fontAlgn="base">
              <a:spcBef>
                <a:spcPct val="0"/>
              </a:spcBef>
              <a:spcAft>
                <a:spcPct val="0"/>
              </a:spcAft>
              <a:defRPr sz="4200" kern="1200">
                <a:solidFill>
                  <a:schemeClr val="bg1"/>
                </a:solidFill>
                <a:latin typeface="+mj-lt"/>
                <a:ea typeface="ＭＳ Ｐゴシック" charset="0"/>
                <a:cs typeface="+mj-cs"/>
              </a:defRPr>
            </a:lvl1pPr>
            <a:lvl2pPr algn="r" rtl="0" fontAlgn="base">
              <a:spcBef>
                <a:spcPct val="0"/>
              </a:spcBef>
              <a:spcAft>
                <a:spcPct val="0"/>
              </a:spcAft>
              <a:defRPr sz="4200">
                <a:solidFill>
                  <a:schemeClr val="bg1"/>
                </a:solidFill>
                <a:latin typeface="Corbel" charset="0"/>
                <a:ea typeface="ＭＳ Ｐゴシック" charset="0"/>
              </a:defRPr>
            </a:lvl2pPr>
            <a:lvl3pPr algn="r" rtl="0" fontAlgn="base">
              <a:spcBef>
                <a:spcPct val="0"/>
              </a:spcBef>
              <a:spcAft>
                <a:spcPct val="0"/>
              </a:spcAft>
              <a:defRPr sz="4200">
                <a:solidFill>
                  <a:schemeClr val="bg1"/>
                </a:solidFill>
                <a:latin typeface="Corbel" charset="0"/>
                <a:ea typeface="ＭＳ Ｐゴシック" charset="0"/>
              </a:defRPr>
            </a:lvl3pPr>
            <a:lvl4pPr algn="r" rtl="0" fontAlgn="base">
              <a:spcBef>
                <a:spcPct val="0"/>
              </a:spcBef>
              <a:spcAft>
                <a:spcPct val="0"/>
              </a:spcAft>
              <a:defRPr sz="4200">
                <a:solidFill>
                  <a:schemeClr val="bg1"/>
                </a:solidFill>
                <a:latin typeface="Corbel" charset="0"/>
                <a:ea typeface="ＭＳ Ｐゴシック" charset="0"/>
              </a:defRPr>
            </a:lvl4pPr>
            <a:lvl5pPr algn="r" rtl="0" fontAlgn="base">
              <a:spcBef>
                <a:spcPct val="0"/>
              </a:spcBef>
              <a:spcAft>
                <a:spcPct val="0"/>
              </a:spcAft>
              <a:defRPr sz="4200">
                <a:solidFill>
                  <a:schemeClr val="bg1"/>
                </a:solidFill>
                <a:latin typeface="Corbel" charset="0"/>
                <a:ea typeface="ＭＳ Ｐゴシック" charset="0"/>
              </a:defRPr>
            </a:lvl5pPr>
            <a:lvl6pPr marL="457200" algn="r" rtl="0" fontAlgn="base">
              <a:spcBef>
                <a:spcPct val="0"/>
              </a:spcBef>
              <a:spcAft>
                <a:spcPct val="0"/>
              </a:spcAft>
              <a:defRPr sz="4200">
                <a:solidFill>
                  <a:schemeClr val="bg1"/>
                </a:solidFill>
                <a:latin typeface="Corbel" charset="0"/>
                <a:ea typeface="ＭＳ Ｐゴシック" charset="0"/>
              </a:defRPr>
            </a:lvl6pPr>
            <a:lvl7pPr marL="914400" algn="r" rtl="0" fontAlgn="base">
              <a:spcBef>
                <a:spcPct val="0"/>
              </a:spcBef>
              <a:spcAft>
                <a:spcPct val="0"/>
              </a:spcAft>
              <a:defRPr sz="4200">
                <a:solidFill>
                  <a:schemeClr val="bg1"/>
                </a:solidFill>
                <a:latin typeface="Corbel" charset="0"/>
                <a:ea typeface="ＭＳ Ｐゴシック" charset="0"/>
              </a:defRPr>
            </a:lvl7pPr>
            <a:lvl8pPr marL="1371600" algn="r" rtl="0" fontAlgn="base">
              <a:spcBef>
                <a:spcPct val="0"/>
              </a:spcBef>
              <a:spcAft>
                <a:spcPct val="0"/>
              </a:spcAft>
              <a:defRPr sz="4200">
                <a:solidFill>
                  <a:schemeClr val="bg1"/>
                </a:solidFill>
                <a:latin typeface="Corbel" charset="0"/>
                <a:ea typeface="ＭＳ Ｐゴシック" charset="0"/>
              </a:defRPr>
            </a:lvl8pPr>
            <a:lvl9pPr marL="1828800" algn="r" rtl="0" fontAlgn="base">
              <a:spcBef>
                <a:spcPct val="0"/>
              </a:spcBef>
              <a:spcAft>
                <a:spcPct val="0"/>
              </a:spcAft>
              <a:defRPr sz="4200">
                <a:solidFill>
                  <a:schemeClr val="bg1"/>
                </a:solidFill>
                <a:latin typeface="Corbel" charset="0"/>
                <a:ea typeface="ＭＳ Ｐゴシック" charset="0"/>
              </a:defRPr>
            </a:lvl9pPr>
          </a:lstStyle>
          <a:p>
            <a:pPr algn="l" defTabSz="914400">
              <a:defRPr/>
            </a:pPr>
            <a:endParaRPr lang="en-US" sz="3200" dirty="0">
              <a:solidFill>
                <a:sysClr val="window" lastClr="FFFFFF"/>
              </a:solidFill>
              <a:latin typeface="Corbel"/>
            </a:endParaRPr>
          </a:p>
        </p:txBody>
      </p:sp>
      <p:grpSp>
        <p:nvGrpSpPr>
          <p:cNvPr id="53" name="Grouper 52"/>
          <p:cNvGrpSpPr/>
          <p:nvPr userDrawn="1"/>
        </p:nvGrpSpPr>
        <p:grpSpPr>
          <a:xfrm>
            <a:off x="289143" y="29499"/>
            <a:ext cx="1557402" cy="622961"/>
            <a:chOff x="4186" y="1876887"/>
            <a:chExt cx="1557402" cy="622961"/>
          </a:xfrm>
        </p:grpSpPr>
        <p:sp>
          <p:nvSpPr>
            <p:cNvPr id="69" name="Chevron 68"/>
            <p:cNvSpPr/>
            <p:nvPr userDrawn="1"/>
          </p:nvSpPr>
          <p:spPr>
            <a:xfrm>
              <a:off x="4186" y="1876887"/>
              <a:ext cx="1557402" cy="622961"/>
            </a:xfrm>
            <a:prstGeom prst="chevron">
              <a:avLst/>
            </a:prstGeom>
          </p:spPr>
          <p:style>
            <a:lnRef idx="1">
              <a:schemeClr val="accent1"/>
            </a:lnRef>
            <a:fillRef idx="3">
              <a:schemeClr val="accent1"/>
            </a:fillRef>
            <a:effectRef idx="2">
              <a:schemeClr val="accent1"/>
            </a:effectRef>
            <a:fontRef idx="minor">
              <a:schemeClr val="lt1"/>
            </a:fontRef>
          </p:style>
        </p:sp>
        <p:sp>
          <p:nvSpPr>
            <p:cNvPr id="70" name="Chevron 4"/>
            <p:cNvSpPr/>
            <p:nvPr userDrawn="1"/>
          </p:nvSpPr>
          <p:spPr>
            <a:xfrm>
              <a:off x="315667"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Entrée</a:t>
              </a:r>
              <a:endParaRPr lang="fr-FR" sz="1100" dirty="0">
                <a:solidFill>
                  <a:prstClr val="white"/>
                </a:solidFill>
                <a:latin typeface="Calibri"/>
              </a:endParaRPr>
            </a:p>
          </p:txBody>
        </p:sp>
      </p:grpSp>
      <p:grpSp>
        <p:nvGrpSpPr>
          <p:cNvPr id="54" name="Grouper 53"/>
          <p:cNvGrpSpPr/>
          <p:nvPr userDrawn="1"/>
        </p:nvGrpSpPr>
        <p:grpSpPr>
          <a:xfrm>
            <a:off x="1690805" y="29499"/>
            <a:ext cx="1557402" cy="622961"/>
            <a:chOff x="1405848" y="1876887"/>
            <a:chExt cx="1557402" cy="622961"/>
          </a:xfrm>
        </p:grpSpPr>
        <p:sp>
          <p:nvSpPr>
            <p:cNvPr id="67" name="Chevron 66"/>
            <p:cNvSpPr/>
            <p:nvPr userDrawn="1"/>
          </p:nvSpPr>
          <p:spPr>
            <a:xfrm>
              <a:off x="1405848" y="1876887"/>
              <a:ext cx="1557402" cy="622961"/>
            </a:xfrm>
            <a:prstGeom prst="chevron">
              <a:avLst/>
            </a:prstGeom>
          </p:spPr>
          <p:style>
            <a:lnRef idx="1">
              <a:schemeClr val="accent2"/>
            </a:lnRef>
            <a:fillRef idx="3">
              <a:schemeClr val="accent2"/>
            </a:fillRef>
            <a:effectRef idx="2">
              <a:schemeClr val="accent2"/>
            </a:effectRef>
            <a:fontRef idx="minor">
              <a:schemeClr val="lt1"/>
            </a:fontRef>
          </p:style>
        </p:sp>
        <p:sp>
          <p:nvSpPr>
            <p:cNvPr id="68" name="Chevron 6"/>
            <p:cNvSpPr/>
            <p:nvPr userDrawn="1"/>
          </p:nvSpPr>
          <p:spPr>
            <a:xfrm>
              <a:off x="1717329"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Prescription</a:t>
              </a:r>
              <a:endParaRPr lang="fr-FR" sz="1100" dirty="0">
                <a:solidFill>
                  <a:prstClr val="white"/>
                </a:solidFill>
                <a:latin typeface="Calibri"/>
              </a:endParaRPr>
            </a:p>
          </p:txBody>
        </p:sp>
      </p:grpSp>
      <p:grpSp>
        <p:nvGrpSpPr>
          <p:cNvPr id="55" name="Grouper 54"/>
          <p:cNvGrpSpPr/>
          <p:nvPr userDrawn="1"/>
        </p:nvGrpSpPr>
        <p:grpSpPr>
          <a:xfrm>
            <a:off x="3092468" y="29499"/>
            <a:ext cx="1557402" cy="622961"/>
            <a:chOff x="2807511" y="1876887"/>
            <a:chExt cx="1557402" cy="622961"/>
          </a:xfrm>
        </p:grpSpPr>
        <p:sp>
          <p:nvSpPr>
            <p:cNvPr id="65" name="Chevron 64"/>
            <p:cNvSpPr/>
            <p:nvPr userDrawn="1"/>
          </p:nvSpPr>
          <p:spPr>
            <a:xfrm>
              <a:off x="2807511" y="1876887"/>
              <a:ext cx="1557402" cy="622961"/>
            </a:xfrm>
            <a:prstGeom prst="chevron">
              <a:avLst/>
            </a:prstGeom>
          </p:spPr>
          <p:style>
            <a:lnRef idx="1">
              <a:schemeClr val="accent3"/>
            </a:lnRef>
            <a:fillRef idx="3">
              <a:schemeClr val="accent3"/>
            </a:fillRef>
            <a:effectRef idx="2">
              <a:schemeClr val="accent3"/>
            </a:effectRef>
            <a:fontRef idx="minor">
              <a:schemeClr val="lt1"/>
            </a:fontRef>
          </p:style>
        </p:sp>
        <p:sp>
          <p:nvSpPr>
            <p:cNvPr id="66" name="Chevron 8"/>
            <p:cNvSpPr/>
            <p:nvPr userDrawn="1"/>
          </p:nvSpPr>
          <p:spPr>
            <a:xfrm>
              <a:off x="3118992"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Dispensation</a:t>
              </a:r>
              <a:endParaRPr lang="fr-FR" sz="1100" dirty="0">
                <a:solidFill>
                  <a:prstClr val="white"/>
                </a:solidFill>
                <a:latin typeface="Calibri"/>
              </a:endParaRPr>
            </a:p>
          </p:txBody>
        </p:sp>
      </p:grpSp>
      <p:grpSp>
        <p:nvGrpSpPr>
          <p:cNvPr id="56" name="Grouper 55"/>
          <p:cNvGrpSpPr/>
          <p:nvPr userDrawn="1"/>
        </p:nvGrpSpPr>
        <p:grpSpPr>
          <a:xfrm>
            <a:off x="4494130" y="29499"/>
            <a:ext cx="1557402" cy="622961"/>
            <a:chOff x="4209173" y="1876887"/>
            <a:chExt cx="1557402" cy="622961"/>
          </a:xfrm>
        </p:grpSpPr>
        <p:sp>
          <p:nvSpPr>
            <p:cNvPr id="63" name="Chevron 62"/>
            <p:cNvSpPr/>
            <p:nvPr userDrawn="1"/>
          </p:nvSpPr>
          <p:spPr>
            <a:xfrm>
              <a:off x="4209173" y="1876887"/>
              <a:ext cx="1557402" cy="622961"/>
            </a:xfrm>
            <a:prstGeom prst="chevron">
              <a:avLst/>
            </a:prstGeom>
          </p:spPr>
          <p:style>
            <a:lnRef idx="1">
              <a:schemeClr val="accent6"/>
            </a:lnRef>
            <a:fillRef idx="3">
              <a:schemeClr val="accent6"/>
            </a:fillRef>
            <a:effectRef idx="2">
              <a:schemeClr val="accent6"/>
            </a:effectRef>
            <a:fontRef idx="minor">
              <a:schemeClr val="lt1"/>
            </a:fontRef>
          </p:style>
        </p:sp>
        <p:sp>
          <p:nvSpPr>
            <p:cNvPr id="64" name="Chevron 10"/>
            <p:cNvSpPr/>
            <p:nvPr userDrawn="1"/>
          </p:nvSpPr>
          <p:spPr>
            <a:xfrm>
              <a:off x="4520654"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Administration</a:t>
              </a:r>
              <a:endParaRPr lang="fr-FR" sz="1100" dirty="0">
                <a:solidFill>
                  <a:prstClr val="white"/>
                </a:solidFill>
                <a:latin typeface="Calibri"/>
              </a:endParaRPr>
            </a:p>
          </p:txBody>
        </p:sp>
      </p:grpSp>
      <p:grpSp>
        <p:nvGrpSpPr>
          <p:cNvPr id="57" name="Grouper 56"/>
          <p:cNvGrpSpPr/>
          <p:nvPr userDrawn="1"/>
        </p:nvGrpSpPr>
        <p:grpSpPr>
          <a:xfrm>
            <a:off x="5895792" y="29499"/>
            <a:ext cx="1557402" cy="622961"/>
            <a:chOff x="5610835" y="1876887"/>
            <a:chExt cx="1557402" cy="622961"/>
          </a:xfrm>
        </p:grpSpPr>
        <p:sp>
          <p:nvSpPr>
            <p:cNvPr id="61" name="Chevron 60"/>
            <p:cNvSpPr/>
            <p:nvPr userDrawn="1"/>
          </p:nvSpPr>
          <p:spPr>
            <a:xfrm>
              <a:off x="5610835" y="1876887"/>
              <a:ext cx="1557402" cy="622961"/>
            </a:xfrm>
            <a:prstGeom prst="chevron">
              <a:avLst/>
            </a:prstGeom>
          </p:spPr>
          <p:style>
            <a:lnRef idx="1">
              <a:schemeClr val="accent5"/>
            </a:lnRef>
            <a:fillRef idx="3">
              <a:schemeClr val="accent5"/>
            </a:fillRef>
            <a:effectRef idx="2">
              <a:schemeClr val="accent5"/>
            </a:effectRef>
            <a:fontRef idx="minor">
              <a:schemeClr val="lt1"/>
            </a:fontRef>
          </p:style>
        </p:sp>
        <p:sp>
          <p:nvSpPr>
            <p:cNvPr id="62" name="Chevron 12"/>
            <p:cNvSpPr/>
            <p:nvPr userDrawn="1"/>
          </p:nvSpPr>
          <p:spPr>
            <a:xfrm>
              <a:off x="5922316"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Suivi et réévaluation</a:t>
              </a:r>
              <a:endParaRPr lang="fr-FR" sz="1100" dirty="0">
                <a:solidFill>
                  <a:prstClr val="white"/>
                </a:solidFill>
                <a:latin typeface="Calibri"/>
              </a:endParaRPr>
            </a:p>
          </p:txBody>
        </p:sp>
      </p:grpSp>
    </p:spTree>
    <p:extLst>
      <p:ext uri="{BB962C8B-B14F-4D97-AF65-F5344CB8AC3E}">
        <p14:creationId xmlns:p14="http://schemas.microsoft.com/office/powerpoint/2010/main" val="8787045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4163" y="1659484"/>
            <a:ext cx="8570693" cy="507274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47" name="Group 4"/>
          <p:cNvGrpSpPr>
            <a:grpSpLocks/>
          </p:cNvGrpSpPr>
          <p:nvPr userDrawn="1"/>
        </p:nvGrpSpPr>
        <p:grpSpPr bwMode="auto">
          <a:xfrm>
            <a:off x="284163" y="1388778"/>
            <a:ext cx="8575675" cy="138112"/>
            <a:chOff x="284163" y="1577847"/>
            <a:chExt cx="8576373" cy="137411"/>
          </a:xfrm>
        </p:grpSpPr>
        <p:sp>
          <p:nvSpPr>
            <p:cNvPr id="48" name="Rectangle 5"/>
            <p:cNvSpPr/>
            <p:nvPr/>
          </p:nvSpPr>
          <p:spPr>
            <a:xfrm>
              <a:off x="284163" y="1577847"/>
              <a:ext cx="1600330" cy="137411"/>
            </a:xfrm>
            <a:prstGeom prst="rect">
              <a:avLst/>
            </a:prstGeom>
            <a:solidFill>
              <a:srgbClr val="A63212"/>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sp>
          <p:nvSpPr>
            <p:cNvPr id="49" name="Rectangle 6"/>
            <p:cNvSpPr/>
            <p:nvPr/>
          </p:nvSpPr>
          <p:spPr>
            <a:xfrm>
              <a:off x="1884493" y="1577847"/>
              <a:ext cx="2743423" cy="137411"/>
            </a:xfrm>
            <a:prstGeom prst="rect">
              <a:avLst/>
            </a:prstGeom>
            <a:solidFill>
              <a:srgbClr val="E68230"/>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sp>
          <p:nvSpPr>
            <p:cNvPr id="50" name="Rectangle 7"/>
            <p:cNvSpPr/>
            <p:nvPr/>
          </p:nvSpPr>
          <p:spPr>
            <a:xfrm>
              <a:off x="4626328" y="1577847"/>
              <a:ext cx="4234208" cy="137411"/>
            </a:xfrm>
            <a:prstGeom prst="rect">
              <a:avLst/>
            </a:prstGeom>
            <a:solidFill>
              <a:srgbClr val="6B9BC7"/>
            </a:solidFill>
            <a:ln w="25400" cap="flat" cmpd="sng" algn="ctr">
              <a:noFill/>
              <a:prstDash val="solid"/>
            </a:ln>
            <a:effectLst/>
          </p:spPr>
          <p:txBody>
            <a:bodyPr anchor="ctr"/>
            <a:lstStyle/>
            <a:p>
              <a:pPr algn="ctr" defTabSz="914400">
                <a:defRPr/>
              </a:pPr>
              <a:endParaRPr kern="0">
                <a:solidFill>
                  <a:sysClr val="window" lastClr="FFFFFF"/>
                </a:solidFill>
                <a:latin typeface="Calibri"/>
                <a:ea typeface="ＭＳ Ｐゴシック" charset="0"/>
              </a:endParaRPr>
            </a:p>
          </p:txBody>
        </p:sp>
      </p:grpSp>
      <p:sp>
        <p:nvSpPr>
          <p:cNvPr id="52" name="Title 1"/>
          <p:cNvSpPr txBox="1">
            <a:spLocks/>
          </p:cNvSpPr>
          <p:nvPr userDrawn="1"/>
        </p:nvSpPr>
        <p:spPr>
          <a:xfrm>
            <a:off x="284163" y="673528"/>
            <a:ext cx="8574087" cy="726211"/>
          </a:xfrm>
          <a:prstGeom prst="rect">
            <a:avLst/>
          </a:prstGeom>
          <a:solidFill>
            <a:srgbClr val="262626"/>
          </a:solidFill>
        </p:spPr>
        <p:txBody>
          <a:bodyPr vert="horz" lIns="91440" tIns="45720" rIns="91440" bIns="45720" rtlCol="0" anchor="ctr">
            <a:normAutofit/>
          </a:bodyPr>
          <a:lstStyle>
            <a:lvl1pPr algn="r" rtl="0" fontAlgn="base">
              <a:spcBef>
                <a:spcPct val="0"/>
              </a:spcBef>
              <a:spcAft>
                <a:spcPct val="0"/>
              </a:spcAft>
              <a:defRPr sz="4200" kern="1200">
                <a:solidFill>
                  <a:schemeClr val="bg1"/>
                </a:solidFill>
                <a:latin typeface="+mj-lt"/>
                <a:ea typeface="ＭＳ Ｐゴシック" charset="0"/>
                <a:cs typeface="+mj-cs"/>
              </a:defRPr>
            </a:lvl1pPr>
            <a:lvl2pPr algn="r" rtl="0" fontAlgn="base">
              <a:spcBef>
                <a:spcPct val="0"/>
              </a:spcBef>
              <a:spcAft>
                <a:spcPct val="0"/>
              </a:spcAft>
              <a:defRPr sz="4200">
                <a:solidFill>
                  <a:schemeClr val="bg1"/>
                </a:solidFill>
                <a:latin typeface="Corbel" charset="0"/>
                <a:ea typeface="ＭＳ Ｐゴシック" charset="0"/>
              </a:defRPr>
            </a:lvl2pPr>
            <a:lvl3pPr algn="r" rtl="0" fontAlgn="base">
              <a:spcBef>
                <a:spcPct val="0"/>
              </a:spcBef>
              <a:spcAft>
                <a:spcPct val="0"/>
              </a:spcAft>
              <a:defRPr sz="4200">
                <a:solidFill>
                  <a:schemeClr val="bg1"/>
                </a:solidFill>
                <a:latin typeface="Corbel" charset="0"/>
                <a:ea typeface="ＭＳ Ｐゴシック" charset="0"/>
              </a:defRPr>
            </a:lvl3pPr>
            <a:lvl4pPr algn="r" rtl="0" fontAlgn="base">
              <a:spcBef>
                <a:spcPct val="0"/>
              </a:spcBef>
              <a:spcAft>
                <a:spcPct val="0"/>
              </a:spcAft>
              <a:defRPr sz="4200">
                <a:solidFill>
                  <a:schemeClr val="bg1"/>
                </a:solidFill>
                <a:latin typeface="Corbel" charset="0"/>
                <a:ea typeface="ＭＳ Ｐゴシック" charset="0"/>
              </a:defRPr>
            </a:lvl4pPr>
            <a:lvl5pPr algn="r" rtl="0" fontAlgn="base">
              <a:spcBef>
                <a:spcPct val="0"/>
              </a:spcBef>
              <a:spcAft>
                <a:spcPct val="0"/>
              </a:spcAft>
              <a:defRPr sz="4200">
                <a:solidFill>
                  <a:schemeClr val="bg1"/>
                </a:solidFill>
                <a:latin typeface="Corbel" charset="0"/>
                <a:ea typeface="ＭＳ Ｐゴシック" charset="0"/>
              </a:defRPr>
            </a:lvl5pPr>
            <a:lvl6pPr marL="457200" algn="r" rtl="0" fontAlgn="base">
              <a:spcBef>
                <a:spcPct val="0"/>
              </a:spcBef>
              <a:spcAft>
                <a:spcPct val="0"/>
              </a:spcAft>
              <a:defRPr sz="4200">
                <a:solidFill>
                  <a:schemeClr val="bg1"/>
                </a:solidFill>
                <a:latin typeface="Corbel" charset="0"/>
                <a:ea typeface="ＭＳ Ｐゴシック" charset="0"/>
              </a:defRPr>
            </a:lvl6pPr>
            <a:lvl7pPr marL="914400" algn="r" rtl="0" fontAlgn="base">
              <a:spcBef>
                <a:spcPct val="0"/>
              </a:spcBef>
              <a:spcAft>
                <a:spcPct val="0"/>
              </a:spcAft>
              <a:defRPr sz="4200">
                <a:solidFill>
                  <a:schemeClr val="bg1"/>
                </a:solidFill>
                <a:latin typeface="Corbel" charset="0"/>
                <a:ea typeface="ＭＳ Ｐゴシック" charset="0"/>
              </a:defRPr>
            </a:lvl7pPr>
            <a:lvl8pPr marL="1371600" algn="r" rtl="0" fontAlgn="base">
              <a:spcBef>
                <a:spcPct val="0"/>
              </a:spcBef>
              <a:spcAft>
                <a:spcPct val="0"/>
              </a:spcAft>
              <a:defRPr sz="4200">
                <a:solidFill>
                  <a:schemeClr val="bg1"/>
                </a:solidFill>
                <a:latin typeface="Corbel" charset="0"/>
                <a:ea typeface="ＭＳ Ｐゴシック" charset="0"/>
              </a:defRPr>
            </a:lvl8pPr>
            <a:lvl9pPr marL="1828800" algn="r" rtl="0" fontAlgn="base">
              <a:spcBef>
                <a:spcPct val="0"/>
              </a:spcBef>
              <a:spcAft>
                <a:spcPct val="0"/>
              </a:spcAft>
              <a:defRPr sz="4200">
                <a:solidFill>
                  <a:schemeClr val="bg1"/>
                </a:solidFill>
                <a:latin typeface="Corbel" charset="0"/>
                <a:ea typeface="ＭＳ Ｐゴシック" charset="0"/>
              </a:defRPr>
            </a:lvl9pPr>
          </a:lstStyle>
          <a:p>
            <a:pPr algn="l" defTabSz="914400">
              <a:defRPr/>
            </a:pPr>
            <a:endParaRPr lang="en-US" sz="3200" dirty="0">
              <a:solidFill>
                <a:sysClr val="window" lastClr="FFFFFF"/>
              </a:solidFill>
              <a:latin typeface="Corbel"/>
            </a:endParaRPr>
          </a:p>
        </p:txBody>
      </p:sp>
      <p:grpSp>
        <p:nvGrpSpPr>
          <p:cNvPr id="53" name="Grouper 52"/>
          <p:cNvGrpSpPr/>
          <p:nvPr userDrawn="1"/>
        </p:nvGrpSpPr>
        <p:grpSpPr>
          <a:xfrm>
            <a:off x="289143" y="29499"/>
            <a:ext cx="1557402" cy="622961"/>
            <a:chOff x="4186" y="1876887"/>
            <a:chExt cx="1557402" cy="622961"/>
          </a:xfrm>
        </p:grpSpPr>
        <p:sp>
          <p:nvSpPr>
            <p:cNvPr id="69" name="Chevron 68"/>
            <p:cNvSpPr/>
            <p:nvPr userDrawn="1"/>
          </p:nvSpPr>
          <p:spPr>
            <a:xfrm>
              <a:off x="4186" y="1876887"/>
              <a:ext cx="1557402" cy="622961"/>
            </a:xfrm>
            <a:prstGeom prst="chevron">
              <a:avLst/>
            </a:prstGeom>
          </p:spPr>
          <p:style>
            <a:lnRef idx="1">
              <a:schemeClr val="accent1"/>
            </a:lnRef>
            <a:fillRef idx="3">
              <a:schemeClr val="accent1"/>
            </a:fillRef>
            <a:effectRef idx="2">
              <a:schemeClr val="accent1"/>
            </a:effectRef>
            <a:fontRef idx="minor">
              <a:schemeClr val="lt1"/>
            </a:fontRef>
          </p:style>
        </p:sp>
        <p:sp>
          <p:nvSpPr>
            <p:cNvPr id="70" name="Chevron 4"/>
            <p:cNvSpPr/>
            <p:nvPr userDrawn="1"/>
          </p:nvSpPr>
          <p:spPr>
            <a:xfrm>
              <a:off x="315667"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Entrée</a:t>
              </a:r>
              <a:endParaRPr lang="fr-FR" sz="1100" dirty="0">
                <a:solidFill>
                  <a:prstClr val="white"/>
                </a:solidFill>
                <a:latin typeface="Calibri"/>
              </a:endParaRPr>
            </a:p>
          </p:txBody>
        </p:sp>
      </p:grpSp>
      <p:grpSp>
        <p:nvGrpSpPr>
          <p:cNvPr id="54" name="Grouper 53"/>
          <p:cNvGrpSpPr/>
          <p:nvPr userDrawn="1"/>
        </p:nvGrpSpPr>
        <p:grpSpPr>
          <a:xfrm>
            <a:off x="1690805" y="29499"/>
            <a:ext cx="1557402" cy="622961"/>
            <a:chOff x="1405848" y="1876887"/>
            <a:chExt cx="1557402" cy="622961"/>
          </a:xfrm>
        </p:grpSpPr>
        <p:sp>
          <p:nvSpPr>
            <p:cNvPr id="67" name="Chevron 66"/>
            <p:cNvSpPr/>
            <p:nvPr userDrawn="1"/>
          </p:nvSpPr>
          <p:spPr>
            <a:xfrm>
              <a:off x="1405848" y="1876887"/>
              <a:ext cx="1557402" cy="622961"/>
            </a:xfrm>
            <a:prstGeom prst="chevron">
              <a:avLst/>
            </a:prstGeom>
          </p:spPr>
          <p:style>
            <a:lnRef idx="1">
              <a:schemeClr val="accent2"/>
            </a:lnRef>
            <a:fillRef idx="3">
              <a:schemeClr val="accent2"/>
            </a:fillRef>
            <a:effectRef idx="2">
              <a:schemeClr val="accent2"/>
            </a:effectRef>
            <a:fontRef idx="minor">
              <a:schemeClr val="lt1"/>
            </a:fontRef>
          </p:style>
        </p:sp>
        <p:sp>
          <p:nvSpPr>
            <p:cNvPr id="68" name="Chevron 6"/>
            <p:cNvSpPr/>
            <p:nvPr userDrawn="1"/>
          </p:nvSpPr>
          <p:spPr>
            <a:xfrm>
              <a:off x="1717329"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Prescription</a:t>
              </a:r>
              <a:endParaRPr lang="fr-FR" sz="1100" dirty="0">
                <a:solidFill>
                  <a:prstClr val="white"/>
                </a:solidFill>
                <a:latin typeface="Calibri"/>
              </a:endParaRPr>
            </a:p>
          </p:txBody>
        </p:sp>
      </p:grpSp>
      <p:grpSp>
        <p:nvGrpSpPr>
          <p:cNvPr id="55" name="Grouper 54"/>
          <p:cNvGrpSpPr/>
          <p:nvPr userDrawn="1"/>
        </p:nvGrpSpPr>
        <p:grpSpPr>
          <a:xfrm>
            <a:off x="3092468" y="29499"/>
            <a:ext cx="1557402" cy="622961"/>
            <a:chOff x="2807511" y="1876887"/>
            <a:chExt cx="1557402" cy="622961"/>
          </a:xfrm>
        </p:grpSpPr>
        <p:sp>
          <p:nvSpPr>
            <p:cNvPr id="65" name="Chevron 64"/>
            <p:cNvSpPr/>
            <p:nvPr userDrawn="1"/>
          </p:nvSpPr>
          <p:spPr>
            <a:xfrm>
              <a:off x="2807511" y="1876887"/>
              <a:ext cx="1557402" cy="622961"/>
            </a:xfrm>
            <a:prstGeom prst="chevron">
              <a:avLst/>
            </a:prstGeom>
          </p:spPr>
          <p:style>
            <a:lnRef idx="1">
              <a:schemeClr val="accent3"/>
            </a:lnRef>
            <a:fillRef idx="3">
              <a:schemeClr val="accent3"/>
            </a:fillRef>
            <a:effectRef idx="2">
              <a:schemeClr val="accent3"/>
            </a:effectRef>
            <a:fontRef idx="minor">
              <a:schemeClr val="lt1"/>
            </a:fontRef>
          </p:style>
        </p:sp>
        <p:sp>
          <p:nvSpPr>
            <p:cNvPr id="66" name="Chevron 8"/>
            <p:cNvSpPr/>
            <p:nvPr userDrawn="1"/>
          </p:nvSpPr>
          <p:spPr>
            <a:xfrm>
              <a:off x="3118992"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Dispensation</a:t>
              </a:r>
              <a:endParaRPr lang="fr-FR" sz="1100" dirty="0">
                <a:solidFill>
                  <a:prstClr val="white"/>
                </a:solidFill>
                <a:latin typeface="Calibri"/>
              </a:endParaRPr>
            </a:p>
          </p:txBody>
        </p:sp>
      </p:grpSp>
      <p:grpSp>
        <p:nvGrpSpPr>
          <p:cNvPr id="56" name="Grouper 55"/>
          <p:cNvGrpSpPr/>
          <p:nvPr userDrawn="1"/>
        </p:nvGrpSpPr>
        <p:grpSpPr>
          <a:xfrm>
            <a:off x="4494130" y="29499"/>
            <a:ext cx="1557402" cy="622961"/>
            <a:chOff x="4209173" y="1876887"/>
            <a:chExt cx="1557402" cy="622961"/>
          </a:xfrm>
        </p:grpSpPr>
        <p:sp>
          <p:nvSpPr>
            <p:cNvPr id="63" name="Chevron 62"/>
            <p:cNvSpPr/>
            <p:nvPr userDrawn="1"/>
          </p:nvSpPr>
          <p:spPr>
            <a:xfrm>
              <a:off x="4209173" y="1876887"/>
              <a:ext cx="1557402" cy="622961"/>
            </a:xfrm>
            <a:prstGeom prst="chevron">
              <a:avLst/>
            </a:prstGeom>
          </p:spPr>
          <p:style>
            <a:lnRef idx="1">
              <a:schemeClr val="accent6"/>
            </a:lnRef>
            <a:fillRef idx="3">
              <a:schemeClr val="accent6"/>
            </a:fillRef>
            <a:effectRef idx="2">
              <a:schemeClr val="accent6"/>
            </a:effectRef>
            <a:fontRef idx="minor">
              <a:schemeClr val="lt1"/>
            </a:fontRef>
          </p:style>
        </p:sp>
        <p:sp>
          <p:nvSpPr>
            <p:cNvPr id="64" name="Chevron 10"/>
            <p:cNvSpPr/>
            <p:nvPr userDrawn="1"/>
          </p:nvSpPr>
          <p:spPr>
            <a:xfrm>
              <a:off x="4520654"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Administration</a:t>
              </a:r>
              <a:endParaRPr lang="fr-FR" sz="1100" dirty="0">
                <a:solidFill>
                  <a:prstClr val="white"/>
                </a:solidFill>
                <a:latin typeface="Calibri"/>
              </a:endParaRPr>
            </a:p>
          </p:txBody>
        </p:sp>
      </p:grpSp>
      <p:grpSp>
        <p:nvGrpSpPr>
          <p:cNvPr id="57" name="Grouper 56"/>
          <p:cNvGrpSpPr/>
          <p:nvPr userDrawn="1"/>
        </p:nvGrpSpPr>
        <p:grpSpPr>
          <a:xfrm>
            <a:off x="5895792" y="29499"/>
            <a:ext cx="1557402" cy="622961"/>
            <a:chOff x="5610835" y="1876887"/>
            <a:chExt cx="1557402" cy="622961"/>
          </a:xfrm>
        </p:grpSpPr>
        <p:sp>
          <p:nvSpPr>
            <p:cNvPr id="61" name="Chevron 60"/>
            <p:cNvSpPr/>
            <p:nvPr userDrawn="1"/>
          </p:nvSpPr>
          <p:spPr>
            <a:xfrm>
              <a:off x="5610835" y="1876887"/>
              <a:ext cx="1557402" cy="622961"/>
            </a:xfrm>
            <a:prstGeom prst="chevron">
              <a:avLst/>
            </a:prstGeom>
          </p:spPr>
          <p:style>
            <a:lnRef idx="1">
              <a:schemeClr val="accent5"/>
            </a:lnRef>
            <a:fillRef idx="3">
              <a:schemeClr val="accent5"/>
            </a:fillRef>
            <a:effectRef idx="2">
              <a:schemeClr val="accent5"/>
            </a:effectRef>
            <a:fontRef idx="minor">
              <a:schemeClr val="lt1"/>
            </a:fontRef>
          </p:style>
        </p:sp>
        <p:sp>
          <p:nvSpPr>
            <p:cNvPr id="62" name="Chevron 12"/>
            <p:cNvSpPr/>
            <p:nvPr userDrawn="1"/>
          </p:nvSpPr>
          <p:spPr>
            <a:xfrm>
              <a:off x="5922316"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Suivi et réévaluation</a:t>
              </a:r>
              <a:endParaRPr lang="fr-FR" sz="1100" dirty="0">
                <a:solidFill>
                  <a:prstClr val="white"/>
                </a:solidFill>
                <a:latin typeface="Calibri"/>
              </a:endParaRPr>
            </a:p>
          </p:txBody>
        </p:sp>
      </p:grpSp>
      <p:grpSp>
        <p:nvGrpSpPr>
          <p:cNvPr id="58" name="Grouper 57"/>
          <p:cNvGrpSpPr/>
          <p:nvPr userDrawn="1"/>
        </p:nvGrpSpPr>
        <p:grpSpPr>
          <a:xfrm>
            <a:off x="7297454" y="29499"/>
            <a:ext cx="1557402" cy="622961"/>
            <a:chOff x="7012497" y="1876887"/>
            <a:chExt cx="1557402" cy="622961"/>
          </a:xfrm>
        </p:grpSpPr>
        <p:sp>
          <p:nvSpPr>
            <p:cNvPr id="59" name="Chevron 58"/>
            <p:cNvSpPr/>
            <p:nvPr userDrawn="1"/>
          </p:nvSpPr>
          <p:spPr>
            <a:xfrm>
              <a:off x="7012497" y="1876887"/>
              <a:ext cx="1557402" cy="622961"/>
            </a:xfrm>
            <a:prstGeom prst="chevron">
              <a:avLst/>
            </a:prstGeom>
          </p:spPr>
          <p:style>
            <a:lnRef idx="1">
              <a:schemeClr val="accent4"/>
            </a:lnRef>
            <a:fillRef idx="3">
              <a:schemeClr val="accent4"/>
            </a:fillRef>
            <a:effectRef idx="2">
              <a:schemeClr val="accent4"/>
            </a:effectRef>
            <a:fontRef idx="minor">
              <a:schemeClr val="lt1"/>
            </a:fontRef>
          </p:style>
        </p:sp>
        <p:sp>
          <p:nvSpPr>
            <p:cNvPr id="60" name="Chevron 14"/>
            <p:cNvSpPr/>
            <p:nvPr userDrawn="1"/>
          </p:nvSpPr>
          <p:spPr>
            <a:xfrm>
              <a:off x="7323978" y="1876887"/>
              <a:ext cx="934441" cy="622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algn="ctr" defTabSz="488950" fontAlgn="base">
                <a:lnSpc>
                  <a:spcPct val="90000"/>
                </a:lnSpc>
                <a:spcBef>
                  <a:spcPct val="0"/>
                </a:spcBef>
                <a:spcAft>
                  <a:spcPct val="35000"/>
                </a:spcAft>
              </a:pPr>
              <a:r>
                <a:rPr lang="fr-FR" sz="1100" dirty="0" smtClean="0">
                  <a:solidFill>
                    <a:prstClr val="white"/>
                  </a:solidFill>
                  <a:latin typeface="Calibri"/>
                </a:rPr>
                <a:t>Sortie</a:t>
              </a:r>
              <a:endParaRPr lang="fr-FR" sz="1100" dirty="0">
                <a:solidFill>
                  <a:prstClr val="white"/>
                </a:solidFill>
                <a:latin typeface="Calibri"/>
              </a:endParaRPr>
            </a:p>
          </p:txBody>
        </p:sp>
      </p:grpSp>
    </p:spTree>
    <p:extLst>
      <p:ext uri="{BB962C8B-B14F-4D97-AF65-F5344CB8AC3E}">
        <p14:creationId xmlns:p14="http://schemas.microsoft.com/office/powerpoint/2010/main" val="416162524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2BB2138E-B9E2-E048-B939-63A97841C797}" type="slidenum">
              <a:rPr lang="fr-FR" smtClean="0">
                <a:solidFill>
                  <a:srgbClr val="000000"/>
                </a:solidFill>
                <a:latin typeface="Arial" charset="0"/>
                <a:ea typeface="ＭＳ Ｐゴシック" charset="0"/>
              </a:rPr>
              <a:pPr defTabSz="914400" fontAlgn="base">
                <a:spcBef>
                  <a:spcPct val="0"/>
                </a:spcBef>
                <a:spcAft>
                  <a:spcPct val="0"/>
                </a:spcAft>
              </a:pPr>
              <a:t>‹#›</a:t>
            </a:fld>
            <a:endParaRPr lang="fr-FR"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94983179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E00D425-8693-4474-B61F-4062C1A18665}" type="datetimeFigureOut">
              <a:rPr lang="fr-FR" smtClean="0">
                <a:solidFill>
                  <a:prstClr val="black">
                    <a:tint val="75000"/>
                  </a:prstClr>
                </a:solidFill>
                <a:latin typeface="Calibri"/>
              </a:rPr>
              <a:pPr defTabSz="914400"/>
              <a:t>16/05/2014</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04F6A66-EECF-407D-911C-5C101447C858}" type="slidenum">
              <a:rPr lang="fr-FR" smtClean="0">
                <a:solidFill>
                  <a:prstClr val="black">
                    <a:tint val="75000"/>
                  </a:prstClr>
                </a:solidFill>
                <a:latin typeface="Calibri"/>
              </a:rPr>
              <a:pPr defTabSz="914400"/>
              <a:t>‹#›</a:t>
            </a:fld>
            <a:endParaRPr lang="fr-FR">
              <a:solidFill>
                <a:prstClr val="black">
                  <a:tint val="75000"/>
                </a:prstClr>
              </a:solidFill>
              <a:latin typeface="Calibri"/>
            </a:endParaRPr>
          </a:p>
        </p:txBody>
      </p:sp>
    </p:spTree>
    <p:extLst>
      <p:ext uri="{BB962C8B-B14F-4D97-AF65-F5344CB8AC3E}">
        <p14:creationId xmlns:p14="http://schemas.microsoft.com/office/powerpoint/2010/main" val="16947518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8878888" y="6405563"/>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3316" name="Title Placeholder 1"/>
          <p:cNvSpPr>
            <a:spLocks noGrp="1"/>
          </p:cNvSpPr>
          <p:nvPr>
            <p:ph type="title"/>
          </p:nvPr>
        </p:nvSpPr>
        <p:spPr bwMode="auto">
          <a:xfrm>
            <a:off x="914400" y="42863"/>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13317" name="Text Placeholder 2"/>
          <p:cNvSpPr>
            <a:spLocks noGrp="1"/>
          </p:cNvSpPr>
          <p:nvPr>
            <p:ph type="body" idx="1"/>
          </p:nvPr>
        </p:nvSpPr>
        <p:spPr bwMode="auto">
          <a:xfrm>
            <a:off x="914400" y="1412875"/>
            <a:ext cx="731520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2" name="Slide Number Placeholder 7"/>
          <p:cNvSpPr txBox="1">
            <a:spLocks/>
          </p:cNvSpPr>
          <p:nvPr userDrawn="1"/>
        </p:nvSpPr>
        <p:spPr>
          <a:xfrm>
            <a:off x="8599488" y="692150"/>
            <a:ext cx="941387" cy="301625"/>
          </a:xfrm>
          <a:prstGeom prst="rect">
            <a:avLst/>
          </a:prstGeom>
        </p:spPr>
        <p:txBody>
          <a:bodyPr/>
          <a:lstStyle>
            <a:defPPr>
              <a:defRPr lang="fr-FR"/>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907CD3A-8D7D-48C6-98AC-9DC132DEA37D}" type="slidenum">
              <a:rPr lang="fr-FR" sz="1800" smtClean="0">
                <a:solidFill>
                  <a:srgbClr val="FFFFFF"/>
                </a:solidFill>
                <a:latin typeface="Cambria"/>
              </a:rPr>
              <a:pPr>
                <a:defRPr/>
              </a:pPr>
              <a:t>‹#›</a:t>
            </a:fld>
            <a:endParaRPr lang="fr-FR" dirty="0">
              <a:solidFill>
                <a:srgbClr val="FFFFFF"/>
              </a:solidFill>
              <a:latin typeface="Cambria"/>
            </a:endParaRPr>
          </a:p>
        </p:txBody>
      </p:sp>
      <p:graphicFrame>
        <p:nvGraphicFramePr>
          <p:cNvPr id="9" name="Diagramme 8"/>
          <p:cNvGraphicFramePr/>
          <p:nvPr userDrawn="1"/>
        </p:nvGraphicFramePr>
        <p:xfrm>
          <a:off x="0" y="0"/>
          <a:ext cx="899592" cy="685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4800864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mbria" pitchFamily="18" charset="0"/>
        </a:defRPr>
      </a:lvl2pPr>
      <a:lvl3pPr algn="l" rtl="0" eaLnBrk="0" fontAlgn="base" hangingPunct="0">
        <a:spcBef>
          <a:spcPct val="0"/>
        </a:spcBef>
        <a:spcAft>
          <a:spcPct val="0"/>
        </a:spcAft>
        <a:defRPr sz="4000">
          <a:solidFill>
            <a:schemeClr val="tx2"/>
          </a:solidFill>
          <a:latin typeface="Cambria" pitchFamily="18" charset="0"/>
        </a:defRPr>
      </a:lvl3pPr>
      <a:lvl4pPr algn="l" rtl="0" eaLnBrk="0" fontAlgn="base" hangingPunct="0">
        <a:spcBef>
          <a:spcPct val="0"/>
        </a:spcBef>
        <a:spcAft>
          <a:spcPct val="0"/>
        </a:spcAft>
        <a:defRPr sz="4000">
          <a:solidFill>
            <a:schemeClr val="tx2"/>
          </a:solidFill>
          <a:latin typeface="Cambria" pitchFamily="18" charset="0"/>
        </a:defRPr>
      </a:lvl4pPr>
      <a:lvl5pPr algn="l" rtl="0" eaLnBrk="0" fontAlgn="base" hangingPunct="0">
        <a:spcBef>
          <a:spcPct val="0"/>
        </a:spcBef>
        <a:spcAft>
          <a:spcPct val="0"/>
        </a:spcAft>
        <a:defRPr sz="40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8878888" y="6405563"/>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11" name="Rectangle 10"/>
          <p:cNvSpPr/>
          <p:nvPr/>
        </p:nvSpPr>
        <p:spPr>
          <a:xfrm>
            <a:off x="8604250"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
        <p:nvSpPr>
          <p:cNvPr id="25604" name="Title Placeholder 1"/>
          <p:cNvSpPr>
            <a:spLocks noGrp="1"/>
          </p:cNvSpPr>
          <p:nvPr>
            <p:ph type="title"/>
          </p:nvPr>
        </p:nvSpPr>
        <p:spPr bwMode="auto">
          <a:xfrm>
            <a:off x="914400" y="42863"/>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25605" name="Text Placeholder 2"/>
          <p:cNvSpPr>
            <a:spLocks noGrp="1"/>
          </p:cNvSpPr>
          <p:nvPr>
            <p:ph type="body" idx="1"/>
          </p:nvPr>
        </p:nvSpPr>
        <p:spPr bwMode="auto">
          <a:xfrm>
            <a:off x="914400" y="1412875"/>
            <a:ext cx="731520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2" name="Slide Number Placeholder 7"/>
          <p:cNvSpPr txBox="1">
            <a:spLocks/>
          </p:cNvSpPr>
          <p:nvPr userDrawn="1"/>
        </p:nvSpPr>
        <p:spPr>
          <a:xfrm>
            <a:off x="8599488" y="692150"/>
            <a:ext cx="941387" cy="301625"/>
          </a:xfrm>
          <a:prstGeom prst="rect">
            <a:avLst/>
          </a:prstGeom>
        </p:spPr>
        <p:txBody>
          <a:bodyPr/>
          <a:lstStyle>
            <a:defPPr>
              <a:defRPr lang="fr-FR"/>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749D90-EB56-4D2A-97AE-89BBF97AF21F}" type="slidenum">
              <a:rPr lang="fr-FR" sz="1800" smtClean="0">
                <a:solidFill>
                  <a:srgbClr val="FFFFFF"/>
                </a:solidFill>
                <a:latin typeface="Cambria"/>
              </a:rPr>
              <a:pPr>
                <a:defRPr/>
              </a:pPr>
              <a:t>‹#›</a:t>
            </a:fld>
            <a:endParaRPr lang="fr-FR" sz="1800" dirty="0">
              <a:solidFill>
                <a:srgbClr val="FFFFFF"/>
              </a:solidFill>
              <a:latin typeface="Cambria"/>
            </a:endParaRPr>
          </a:p>
        </p:txBody>
      </p:sp>
      <p:graphicFrame>
        <p:nvGraphicFramePr>
          <p:cNvPr id="16" name="Diagramme 15"/>
          <p:cNvGraphicFramePr/>
          <p:nvPr userDrawn="1"/>
        </p:nvGraphicFramePr>
        <p:xfrm>
          <a:off x="0" y="0"/>
          <a:ext cx="899592" cy="685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3461866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mbria" pitchFamily="18" charset="0"/>
        </a:defRPr>
      </a:lvl2pPr>
      <a:lvl3pPr algn="l" rtl="0" eaLnBrk="0" fontAlgn="base" hangingPunct="0">
        <a:spcBef>
          <a:spcPct val="0"/>
        </a:spcBef>
        <a:spcAft>
          <a:spcPct val="0"/>
        </a:spcAft>
        <a:defRPr sz="4000">
          <a:solidFill>
            <a:schemeClr val="tx2"/>
          </a:solidFill>
          <a:latin typeface="Cambria" pitchFamily="18" charset="0"/>
        </a:defRPr>
      </a:lvl3pPr>
      <a:lvl4pPr algn="l" rtl="0" eaLnBrk="0" fontAlgn="base" hangingPunct="0">
        <a:spcBef>
          <a:spcPct val="0"/>
        </a:spcBef>
        <a:spcAft>
          <a:spcPct val="0"/>
        </a:spcAft>
        <a:defRPr sz="4000">
          <a:solidFill>
            <a:schemeClr val="tx2"/>
          </a:solidFill>
          <a:latin typeface="Cambria" pitchFamily="18" charset="0"/>
        </a:defRPr>
      </a:lvl4pPr>
      <a:lvl5pPr algn="l" rtl="0" eaLnBrk="0" fontAlgn="base" hangingPunct="0">
        <a:spcBef>
          <a:spcPct val="0"/>
        </a:spcBef>
        <a:spcAft>
          <a:spcPct val="0"/>
        </a:spcAft>
        <a:defRPr sz="40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2.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96.xml"/><Relationship Id="rId2"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2.jpeg"/><Relationship Id="rId3"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Parcours médicamenteux du patient : c’est vraiment flux!</a:t>
            </a:r>
          </a:p>
        </p:txBody>
      </p:sp>
      <p:sp>
        <p:nvSpPr>
          <p:cNvPr id="3" name="Sous-titre 2"/>
          <p:cNvSpPr>
            <a:spLocks noGrp="1"/>
          </p:cNvSpPr>
          <p:nvPr>
            <p:ph type="subTitle" idx="1"/>
          </p:nvPr>
        </p:nvSpPr>
        <p:spPr/>
        <p:txBody>
          <a:bodyPr/>
          <a:lstStyle/>
          <a:p>
            <a:r>
              <a:rPr lang="fr-FR" dirty="0" smtClean="0"/>
              <a:t>André RIEUTORD</a:t>
            </a:r>
            <a:endParaRPr lang="fr-FR" dirty="0"/>
          </a:p>
        </p:txBody>
      </p:sp>
    </p:spTree>
    <p:extLst>
      <p:ext uri="{BB962C8B-B14F-4D97-AF65-F5344CB8AC3E}">
        <p14:creationId xmlns:p14="http://schemas.microsoft.com/office/powerpoint/2010/main" val="24699597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 poser un DMI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49485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032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ChangeArrowheads="1"/>
          </p:cNvSpPr>
          <p:nvPr/>
        </p:nvSpPr>
        <p:spPr bwMode="auto">
          <a:xfrm>
            <a:off x="0" y="2174875"/>
            <a:ext cx="365125" cy="460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Lst>
        </p:spPr>
        <p:txBody>
          <a:bodyPr wrap="none" lIns="270000" anchor="ctr">
            <a:spAutoFit/>
          </a:bodyPr>
          <a:lstStyle/>
          <a:p>
            <a:endParaRPr lang="fr-FR"/>
          </a:p>
        </p:txBody>
      </p:sp>
      <p:sp>
        <p:nvSpPr>
          <p:cNvPr id="5124" name="Titre 1"/>
          <p:cNvSpPr>
            <a:spLocks noGrp="1"/>
          </p:cNvSpPr>
          <p:nvPr>
            <p:ph type="title"/>
          </p:nvPr>
        </p:nvSpPr>
        <p:spPr/>
        <p:txBody>
          <a:bodyPr>
            <a:normAutofit/>
          </a:bodyPr>
          <a:lstStyle/>
          <a:p>
            <a:pPr algn="ctr"/>
            <a:r>
              <a:rPr lang="fr-FR" dirty="0">
                <a:latin typeface="Arial" charset="0"/>
              </a:rPr>
              <a:t>Flux de Consignation dans SAP</a:t>
            </a:r>
          </a:p>
        </p:txBody>
      </p:sp>
      <p:sp>
        <p:nvSpPr>
          <p:cNvPr id="2" name="Espace réservé du contenu 1"/>
          <p:cNvSpPr>
            <a:spLocks noGrp="1"/>
          </p:cNvSpPr>
          <p:nvPr>
            <p:ph idx="1"/>
          </p:nvPr>
        </p:nvSpPr>
        <p:spPr/>
        <p:txBody>
          <a:bodyPr/>
          <a:lstStyle/>
          <a:p>
            <a:endParaRPr lang="fr-FR" dirty="0"/>
          </a:p>
        </p:txBody>
      </p:sp>
      <p:sp>
        <p:nvSpPr>
          <p:cNvPr id="4" name="Rectangle à coins arrondis 3"/>
          <p:cNvSpPr/>
          <p:nvPr/>
        </p:nvSpPr>
        <p:spPr bwMode="auto">
          <a:xfrm>
            <a:off x="354013" y="2703513"/>
            <a:ext cx="1439862" cy="661987"/>
          </a:xfrm>
          <a:prstGeom prst="roundRect">
            <a:avLst/>
          </a:prstGeom>
          <a:solidFill>
            <a:schemeClr val="accent1">
              <a:lumMod val="40000"/>
              <a:lumOff val="60000"/>
              <a:alpha val="50000"/>
            </a:schemeClr>
          </a:solidFill>
          <a:ln>
            <a:solidFill>
              <a:schemeClr val="tx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r>
              <a:rPr lang="fr-FR" sz="1100">
                <a:solidFill>
                  <a:schemeClr val="tx1"/>
                </a:solidFill>
                <a:latin typeface="Arial" charset="0"/>
                <a:ea typeface="ＭＳ Ｐゴシック" charset="0"/>
              </a:rPr>
              <a:t>Demande d</a:t>
            </a:r>
            <a:r>
              <a:rPr lang="ja-JP" altLang="fr-FR" sz="1100">
                <a:solidFill>
                  <a:schemeClr val="tx1"/>
                </a:solidFill>
                <a:latin typeface="Arial" charset="0"/>
                <a:ea typeface="ＭＳ Ｐゴシック" charset="0"/>
              </a:rPr>
              <a:t>’</a:t>
            </a:r>
            <a:r>
              <a:rPr lang="fr-FR" sz="1100">
                <a:solidFill>
                  <a:schemeClr val="tx1"/>
                </a:solidFill>
                <a:latin typeface="Arial" charset="0"/>
                <a:ea typeface="ＭＳ Ｐゴシック" charset="0"/>
              </a:rPr>
              <a:t>achat</a:t>
            </a:r>
          </a:p>
          <a:p>
            <a:pPr algn="ctr"/>
            <a:r>
              <a:rPr lang="fr-FR" sz="1100">
                <a:solidFill>
                  <a:schemeClr val="tx1"/>
                </a:solidFill>
                <a:latin typeface="Arial" charset="0"/>
                <a:ea typeface="ＭＳ Ｐゴシック" charset="0"/>
              </a:rPr>
              <a:t>« Consignation »</a:t>
            </a:r>
          </a:p>
          <a:p>
            <a:pPr algn="ctr"/>
            <a:r>
              <a:rPr lang="fr-FR" sz="1100">
                <a:solidFill>
                  <a:schemeClr val="tx1"/>
                </a:solidFill>
                <a:latin typeface="Arial" charset="0"/>
                <a:ea typeface="ＭＳ Ｐゴシック" charset="0"/>
              </a:rPr>
              <a:t>(non valorisée)</a:t>
            </a:r>
          </a:p>
        </p:txBody>
      </p:sp>
      <p:sp>
        <p:nvSpPr>
          <p:cNvPr id="19" name="Rectangle à coins arrondis 18"/>
          <p:cNvSpPr/>
          <p:nvPr/>
        </p:nvSpPr>
        <p:spPr bwMode="auto">
          <a:xfrm>
            <a:off x="2074863" y="2703513"/>
            <a:ext cx="1439862" cy="661987"/>
          </a:xfrm>
          <a:prstGeom prst="roundRect">
            <a:avLst/>
          </a:prstGeom>
          <a:solidFill>
            <a:schemeClr val="accent1">
              <a:lumMod val="40000"/>
              <a:lumOff val="60000"/>
              <a:alpha val="50000"/>
            </a:schemeClr>
          </a:solidFill>
          <a:ln>
            <a:solidFill>
              <a:schemeClr val="tx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r>
              <a:rPr lang="fr-FR" sz="1100">
                <a:solidFill>
                  <a:schemeClr val="tx1"/>
                </a:solidFill>
                <a:latin typeface="Arial" charset="0"/>
                <a:ea typeface="ＭＳ Ｐゴシック" charset="0"/>
              </a:rPr>
              <a:t>Validation DA</a:t>
            </a:r>
          </a:p>
          <a:p>
            <a:pPr algn="ctr"/>
            <a:r>
              <a:rPr lang="fr-FR" sz="1100">
                <a:solidFill>
                  <a:schemeClr val="tx1"/>
                </a:solidFill>
                <a:latin typeface="Arial" charset="0"/>
                <a:ea typeface="ＭＳ Ｐゴシック" charset="0"/>
              </a:rPr>
              <a:t>« Consignation »</a:t>
            </a:r>
          </a:p>
          <a:p>
            <a:pPr algn="ctr"/>
            <a:r>
              <a:rPr lang="fr-FR" sz="1100">
                <a:solidFill>
                  <a:schemeClr val="tx1"/>
                </a:solidFill>
                <a:latin typeface="Arial" charset="0"/>
                <a:ea typeface="ＭＳ Ｐゴシック" charset="0"/>
              </a:rPr>
              <a:t>(non valorisée)</a:t>
            </a:r>
          </a:p>
        </p:txBody>
      </p:sp>
      <p:sp>
        <p:nvSpPr>
          <p:cNvPr id="21" name="Rectangle à coins arrondis 20"/>
          <p:cNvSpPr/>
          <p:nvPr/>
        </p:nvSpPr>
        <p:spPr bwMode="auto">
          <a:xfrm>
            <a:off x="3803650" y="2703513"/>
            <a:ext cx="1592263" cy="661987"/>
          </a:xfrm>
          <a:prstGeom prst="roundRect">
            <a:avLst/>
          </a:prstGeom>
          <a:solidFill>
            <a:schemeClr val="accent1">
              <a:lumMod val="40000"/>
              <a:lumOff val="60000"/>
              <a:alpha val="50000"/>
            </a:schemeClr>
          </a:solidFill>
          <a:ln>
            <a:solidFill>
              <a:schemeClr val="tx2"/>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r>
              <a:rPr lang="fr-FR" sz="1100">
                <a:solidFill>
                  <a:schemeClr val="tx1"/>
                </a:solidFill>
                <a:latin typeface="Arial" charset="0"/>
                <a:ea typeface="ＭＳ Ｐゴシック" charset="0"/>
              </a:rPr>
              <a:t>Commande d</a:t>
            </a:r>
            <a:r>
              <a:rPr lang="ja-JP" altLang="fr-FR" sz="1100">
                <a:solidFill>
                  <a:schemeClr val="tx1"/>
                </a:solidFill>
                <a:latin typeface="Arial" charset="0"/>
                <a:ea typeface="ＭＳ Ｐゴシック" charset="0"/>
              </a:rPr>
              <a:t>’</a:t>
            </a:r>
            <a:r>
              <a:rPr lang="fr-FR" sz="1100">
                <a:solidFill>
                  <a:schemeClr val="tx1"/>
                </a:solidFill>
                <a:latin typeface="Arial" charset="0"/>
                <a:ea typeface="ＭＳ Ｐゴシック" charset="0"/>
              </a:rPr>
              <a:t>achat</a:t>
            </a:r>
          </a:p>
          <a:p>
            <a:pPr algn="ctr"/>
            <a:r>
              <a:rPr lang="fr-FR" sz="1100">
                <a:solidFill>
                  <a:schemeClr val="tx1"/>
                </a:solidFill>
                <a:latin typeface="Arial" charset="0"/>
                <a:ea typeface="ＭＳ Ｐゴシック" charset="0"/>
              </a:rPr>
              <a:t>« Consignation »</a:t>
            </a:r>
          </a:p>
          <a:p>
            <a:pPr algn="ctr"/>
            <a:r>
              <a:rPr lang="fr-FR" sz="1100">
                <a:solidFill>
                  <a:schemeClr val="tx1"/>
                </a:solidFill>
                <a:latin typeface="Arial" charset="0"/>
                <a:ea typeface="ＭＳ Ｐゴシック" charset="0"/>
              </a:rPr>
              <a:t>(non valorisée)</a:t>
            </a:r>
          </a:p>
        </p:txBody>
      </p:sp>
      <p:sp>
        <p:nvSpPr>
          <p:cNvPr id="22" name="Rectangle à coins arrondis 21"/>
          <p:cNvSpPr/>
          <p:nvPr/>
        </p:nvSpPr>
        <p:spPr bwMode="auto">
          <a:xfrm>
            <a:off x="5683250" y="2682875"/>
            <a:ext cx="1439863" cy="681038"/>
          </a:xfrm>
          <a:prstGeom prst="roundRect">
            <a:avLst/>
          </a:prstGeom>
          <a:solidFill>
            <a:srgbClr val="92D050">
              <a:alpha val="25000"/>
            </a:srgbClr>
          </a:solidFill>
          <a:ln>
            <a:solidFill>
              <a:srgbClr val="00B05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r>
              <a:rPr lang="fr-FR" sz="1100">
                <a:solidFill>
                  <a:schemeClr val="tx1"/>
                </a:solidFill>
                <a:latin typeface="Arial" charset="0"/>
                <a:ea typeface="ＭＳ Ｐゴシック" charset="0"/>
              </a:rPr>
              <a:t>Réception </a:t>
            </a:r>
          </a:p>
          <a:p>
            <a:pPr algn="ctr"/>
            <a:r>
              <a:rPr lang="fr-FR" sz="1100">
                <a:solidFill>
                  <a:schemeClr val="tx1"/>
                </a:solidFill>
                <a:latin typeface="Arial" charset="0"/>
                <a:ea typeface="ＭＳ Ｐゴシック" charset="0"/>
              </a:rPr>
              <a:t>« Consignation »</a:t>
            </a:r>
          </a:p>
          <a:p>
            <a:pPr algn="ctr"/>
            <a:r>
              <a:rPr lang="fr-FR" sz="1100">
                <a:solidFill>
                  <a:schemeClr val="tx1"/>
                </a:solidFill>
                <a:latin typeface="Arial" charset="0"/>
                <a:ea typeface="ＭＳ Ｐゴシック" charset="0"/>
              </a:rPr>
              <a:t>(non valorisée)</a:t>
            </a:r>
          </a:p>
        </p:txBody>
      </p:sp>
      <p:sp>
        <p:nvSpPr>
          <p:cNvPr id="23" name="Rectangle à coins arrondis 22"/>
          <p:cNvSpPr/>
          <p:nvPr/>
        </p:nvSpPr>
        <p:spPr bwMode="auto">
          <a:xfrm>
            <a:off x="7402513" y="2682875"/>
            <a:ext cx="1439862" cy="681038"/>
          </a:xfrm>
          <a:prstGeom prst="roundRect">
            <a:avLst/>
          </a:prstGeom>
          <a:solidFill>
            <a:srgbClr val="FB7235">
              <a:alpha val="28000"/>
            </a:srgbClr>
          </a:solidFill>
          <a:ln>
            <a:solidFill>
              <a:srgbClr val="FB7235"/>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r>
              <a:rPr lang="fr-FR" sz="1100">
                <a:solidFill>
                  <a:schemeClr val="tx1"/>
                </a:solidFill>
                <a:latin typeface="Arial" charset="0"/>
                <a:ea typeface="ＭＳ Ｐゴシック" charset="0"/>
              </a:rPr>
              <a:t>Sortie de stock </a:t>
            </a:r>
          </a:p>
          <a:p>
            <a:pPr algn="ctr"/>
            <a:r>
              <a:rPr lang="fr-FR" sz="1100">
                <a:solidFill>
                  <a:schemeClr val="tx1"/>
                </a:solidFill>
                <a:latin typeface="Arial" charset="0"/>
                <a:ea typeface="ＭＳ Ｐゴシック" charset="0"/>
              </a:rPr>
              <a:t>« Consignation »</a:t>
            </a:r>
          </a:p>
          <a:p>
            <a:pPr algn="ctr"/>
            <a:r>
              <a:rPr lang="fr-FR" sz="1100">
                <a:solidFill>
                  <a:schemeClr val="tx1"/>
                </a:solidFill>
                <a:latin typeface="Arial" charset="0"/>
                <a:ea typeface="ＭＳ Ｐゴシック" charset="0"/>
              </a:rPr>
              <a:t>(non valorisée)</a:t>
            </a:r>
          </a:p>
        </p:txBody>
      </p:sp>
      <p:cxnSp>
        <p:nvCxnSpPr>
          <p:cNvPr id="6" name="Connecteur droit avec flèche 5"/>
          <p:cNvCxnSpPr>
            <a:cxnSpLocks noChangeShapeType="1"/>
            <a:stCxn id="4" idx="3"/>
            <a:endCxn id="19" idx="1"/>
          </p:cNvCxnSpPr>
          <p:nvPr/>
        </p:nvCxnSpPr>
        <p:spPr bwMode="auto">
          <a:xfrm>
            <a:off x="1793875" y="3035300"/>
            <a:ext cx="280988" cy="0"/>
          </a:xfrm>
          <a:prstGeom prst="straightConnector1">
            <a:avLst/>
          </a:prstGeom>
          <a:noFill/>
          <a:ln w="25400">
            <a:solidFill>
              <a:schemeClr val="tx2"/>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Connecteur droit avec flèche 26"/>
          <p:cNvCxnSpPr>
            <a:cxnSpLocks noChangeShapeType="1"/>
          </p:cNvCxnSpPr>
          <p:nvPr/>
        </p:nvCxnSpPr>
        <p:spPr bwMode="auto">
          <a:xfrm>
            <a:off x="5402263" y="3035300"/>
            <a:ext cx="280987" cy="0"/>
          </a:xfrm>
          <a:prstGeom prst="straightConnector1">
            <a:avLst/>
          </a:prstGeom>
          <a:noFill/>
          <a:ln w="25400">
            <a:solidFill>
              <a:srgbClr val="00B05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Connecteur droit avec flèche 27"/>
          <p:cNvCxnSpPr>
            <a:cxnSpLocks noChangeShapeType="1"/>
          </p:cNvCxnSpPr>
          <p:nvPr/>
        </p:nvCxnSpPr>
        <p:spPr bwMode="auto">
          <a:xfrm>
            <a:off x="3514725" y="3035300"/>
            <a:ext cx="280988" cy="0"/>
          </a:xfrm>
          <a:prstGeom prst="straightConnector1">
            <a:avLst/>
          </a:prstGeom>
          <a:noFill/>
          <a:ln w="25400">
            <a:solidFill>
              <a:schemeClr val="tx2"/>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Rectangle à coins arrondis 29"/>
          <p:cNvSpPr/>
          <p:nvPr/>
        </p:nvSpPr>
        <p:spPr bwMode="auto">
          <a:xfrm>
            <a:off x="7402513" y="1771650"/>
            <a:ext cx="1439862" cy="515938"/>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defRPr/>
            </a:pPr>
            <a:r>
              <a:rPr lang="fr-FR" sz="1400" b="1" i="1" dirty="0">
                <a:solidFill>
                  <a:schemeClr val="tx1"/>
                </a:solidFill>
              </a:rPr>
              <a:t>Pose DMI</a:t>
            </a:r>
            <a:endParaRPr lang="fr-FR" sz="1100" dirty="0">
              <a:solidFill>
                <a:schemeClr val="tx1"/>
              </a:solidFill>
            </a:endParaRPr>
          </a:p>
          <a:p>
            <a:pPr algn="ctr">
              <a:defRPr/>
            </a:pPr>
            <a:r>
              <a:rPr lang="fr-FR" sz="1100" dirty="0">
                <a:solidFill>
                  <a:schemeClr val="tx1"/>
                </a:solidFill>
              </a:rPr>
              <a:t>Saisie dans SAG</a:t>
            </a:r>
          </a:p>
        </p:txBody>
      </p:sp>
      <p:cxnSp>
        <p:nvCxnSpPr>
          <p:cNvPr id="5134" name="Connecteur droit avec flèche 8"/>
          <p:cNvCxnSpPr>
            <a:cxnSpLocks noChangeShapeType="1"/>
            <a:stCxn id="30" idx="2"/>
            <a:endCxn id="23" idx="0"/>
          </p:cNvCxnSpPr>
          <p:nvPr/>
        </p:nvCxnSpPr>
        <p:spPr bwMode="auto">
          <a:xfrm>
            <a:off x="8121650" y="2287588"/>
            <a:ext cx="0" cy="395287"/>
          </a:xfrm>
          <a:prstGeom prst="straightConnector1">
            <a:avLst/>
          </a:prstGeom>
          <a:noFill/>
          <a:ln w="12700">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35" name="ZoneTexte 9"/>
          <p:cNvSpPr txBox="1">
            <a:spLocks noChangeArrowheads="1"/>
          </p:cNvSpPr>
          <p:nvPr/>
        </p:nvSpPr>
        <p:spPr bwMode="auto">
          <a:xfrm>
            <a:off x="6508750" y="2287588"/>
            <a:ext cx="1743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1000" b="1"/>
              <a:t>Non interfacé avec SAP</a:t>
            </a:r>
          </a:p>
        </p:txBody>
      </p:sp>
      <p:pic>
        <p:nvPicPr>
          <p:cNvPr id="513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500438"/>
            <a:ext cx="90297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37" name="ZoneTexte 42"/>
          <p:cNvSpPr txBox="1">
            <a:spLocks noChangeArrowheads="1"/>
          </p:cNvSpPr>
          <p:nvPr/>
        </p:nvSpPr>
        <p:spPr bwMode="auto">
          <a:xfrm>
            <a:off x="7305675" y="1430338"/>
            <a:ext cx="160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1000" b="1"/>
              <a:t>Prélèvement Physique</a:t>
            </a:r>
          </a:p>
        </p:txBody>
      </p:sp>
      <p:cxnSp>
        <p:nvCxnSpPr>
          <p:cNvPr id="5138" name="Connecteur en angle 30"/>
          <p:cNvCxnSpPr>
            <a:cxnSpLocks noChangeShapeType="1"/>
            <a:stCxn id="23" idx="2"/>
          </p:cNvCxnSpPr>
          <p:nvPr/>
        </p:nvCxnSpPr>
        <p:spPr bwMode="auto">
          <a:xfrm rot="5400000">
            <a:off x="4529137" y="-92074"/>
            <a:ext cx="136525" cy="7048500"/>
          </a:xfrm>
          <a:prstGeom prst="bentConnector2">
            <a:avLst/>
          </a:prstGeom>
          <a:noFill/>
          <a:ln w="25400">
            <a:solidFill>
              <a:srgbClr val="FB72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39" name="Connecteur droit avec flèche 32"/>
          <p:cNvCxnSpPr>
            <a:cxnSpLocks noChangeShapeType="1"/>
          </p:cNvCxnSpPr>
          <p:nvPr/>
        </p:nvCxnSpPr>
        <p:spPr bwMode="auto">
          <a:xfrm>
            <a:off x="1073150" y="3500438"/>
            <a:ext cx="0" cy="649287"/>
          </a:xfrm>
          <a:prstGeom prst="straightConnector1">
            <a:avLst/>
          </a:prstGeom>
          <a:noFill/>
          <a:ln w="25400">
            <a:solidFill>
              <a:srgbClr val="FB7235"/>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788000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Prescrire un médicament</a:t>
            </a:r>
            <a:endParaRPr lang="fr-FR" dirty="0"/>
          </a:p>
        </p:txBody>
      </p:sp>
      <p:sp>
        <p:nvSpPr>
          <p:cNvPr id="4" name="Espace réservé du texte 3"/>
          <p:cNvSpPr>
            <a:spLocks noGrp="1"/>
          </p:cNvSpPr>
          <p:nvPr>
            <p:ph type="body" idx="1"/>
          </p:nvPr>
        </p:nvSpPr>
        <p:spPr/>
        <p:txBody>
          <a:bodyPr/>
          <a:lstStyle/>
          <a:p>
            <a:pPr algn="ctr"/>
            <a:r>
              <a:rPr lang="fr-FR" dirty="0" smtClean="0"/>
              <a:t>SAP : 2010</a:t>
            </a:r>
            <a:endParaRPr lang="fr-FR" dirty="0"/>
          </a:p>
        </p:txBody>
      </p:sp>
      <p:pic>
        <p:nvPicPr>
          <p:cNvPr id="8" name="Espace réservé du contenu 7" descr="SAP-Logo.jpg"/>
          <p:cNvPicPr>
            <a:picLocks noGrp="1" noChangeAspect="1"/>
          </p:cNvPicPr>
          <p:nvPr>
            <p:ph sz="half" idx="2"/>
          </p:nvPr>
        </p:nvPicPr>
        <p:blipFill>
          <a:blip r:embed="rId2">
            <a:extLst>
              <a:ext uri="{28A0092B-C50C-407E-A947-70E740481C1C}">
                <a14:useLocalDpi xmlns:a14="http://schemas.microsoft.com/office/drawing/2010/main" val="0"/>
              </a:ext>
            </a:extLst>
          </a:blip>
          <a:srcRect t="-29426" b="-29426"/>
          <a:stretch>
            <a:fillRect/>
          </a:stretch>
        </p:blipFill>
        <p:spPr>
          <a:xfrm>
            <a:off x="457200" y="2186525"/>
            <a:ext cx="4040188" cy="3951288"/>
          </a:xfrm>
        </p:spPr>
      </p:pic>
      <p:sp>
        <p:nvSpPr>
          <p:cNvPr id="6" name="Espace réservé du texte 5"/>
          <p:cNvSpPr>
            <a:spLocks noGrp="1"/>
          </p:cNvSpPr>
          <p:nvPr>
            <p:ph type="body" sz="quarter" idx="3"/>
          </p:nvPr>
        </p:nvSpPr>
        <p:spPr/>
        <p:txBody>
          <a:bodyPr/>
          <a:lstStyle/>
          <a:p>
            <a:pPr algn="ctr"/>
            <a:r>
              <a:rPr lang="fr-FR" dirty="0" smtClean="0"/>
              <a:t>SIH : </a:t>
            </a:r>
            <a:r>
              <a:rPr lang="fr-FR" dirty="0" err="1" smtClean="0"/>
              <a:t>Phedra</a:t>
            </a:r>
            <a:endParaRPr lang="fr-FR" dirty="0"/>
          </a:p>
        </p:txBody>
      </p:sp>
      <p:pic>
        <p:nvPicPr>
          <p:cNvPr id="11" name="Espace réservé du contenu 10"/>
          <p:cNvPicPr>
            <a:picLocks noGrp="1" noChangeAspect="1"/>
          </p:cNvPicPr>
          <p:nvPr>
            <p:ph sz="quarter" idx="4"/>
          </p:nvPr>
        </p:nvPicPr>
        <p:blipFill>
          <a:blip r:embed="rId3"/>
          <a:srcRect t="-35916" b="-35916"/>
          <a:stretch>
            <a:fillRect/>
          </a:stretch>
        </p:blipFill>
        <p:spPr>
          <a:xfrm>
            <a:off x="4645025" y="2133600"/>
            <a:ext cx="4041775" cy="3951288"/>
          </a:xfrm>
        </p:spPr>
      </p:pic>
    </p:spTree>
    <p:extLst>
      <p:ext uri="{BB962C8B-B14F-4D97-AF65-F5344CB8AC3E}">
        <p14:creationId xmlns:p14="http://schemas.microsoft.com/office/powerpoint/2010/main" val="2605803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17"/>
          <p:cNvSpPr>
            <a:spLocks noChangeArrowheads="1"/>
          </p:cNvSpPr>
          <p:nvPr/>
        </p:nvSpPr>
        <p:spPr bwMode="auto">
          <a:xfrm>
            <a:off x="2411413" y="1052513"/>
            <a:ext cx="1728787" cy="576262"/>
          </a:xfrm>
          <a:prstGeom prst="rect">
            <a:avLst/>
          </a:prstGeom>
          <a:solidFill>
            <a:schemeClr val="accent1"/>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defTabSz="914400" fontAlgn="base">
              <a:spcBef>
                <a:spcPct val="0"/>
              </a:spcBef>
              <a:spcAft>
                <a:spcPct val="0"/>
              </a:spcAft>
            </a:pPr>
            <a:r>
              <a:rPr lang="fr-FR" smtClean="0">
                <a:solidFill>
                  <a:srgbClr val="000000"/>
                </a:solidFill>
                <a:latin typeface="Book Antiqua" charset="0"/>
                <a:ea typeface="ＭＳ Ｐゴシック" charset="0"/>
              </a:rPr>
              <a:t>THESORIMED</a:t>
            </a:r>
          </a:p>
        </p:txBody>
      </p:sp>
      <p:sp>
        <p:nvSpPr>
          <p:cNvPr id="3090" name="Rectangle 18"/>
          <p:cNvSpPr>
            <a:spLocks noChangeArrowheads="1"/>
          </p:cNvSpPr>
          <p:nvPr/>
        </p:nvSpPr>
        <p:spPr bwMode="auto">
          <a:xfrm>
            <a:off x="2627313" y="2133600"/>
            <a:ext cx="1223962" cy="649288"/>
          </a:xfrm>
          <a:prstGeom prst="rect">
            <a:avLst/>
          </a:prstGeom>
          <a:solidFill>
            <a:schemeClr val="accent1"/>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defTabSz="914400" fontAlgn="base">
              <a:spcBef>
                <a:spcPct val="0"/>
              </a:spcBef>
              <a:spcAft>
                <a:spcPct val="0"/>
              </a:spcAft>
            </a:pPr>
            <a:r>
              <a:rPr lang="fr-FR" smtClean="0">
                <a:solidFill>
                  <a:srgbClr val="000000"/>
                </a:solidFill>
                <a:latin typeface="Book Antiqua" charset="0"/>
                <a:ea typeface="ＭＳ Ｐゴシック" charset="0"/>
              </a:rPr>
              <a:t>PHEDRA</a:t>
            </a:r>
          </a:p>
        </p:txBody>
      </p:sp>
      <p:sp>
        <p:nvSpPr>
          <p:cNvPr id="3091" name="Rectangle 19"/>
          <p:cNvSpPr>
            <a:spLocks noChangeArrowheads="1"/>
          </p:cNvSpPr>
          <p:nvPr/>
        </p:nvSpPr>
        <p:spPr bwMode="auto">
          <a:xfrm>
            <a:off x="2627313" y="4005263"/>
            <a:ext cx="1223962" cy="576262"/>
          </a:xfrm>
          <a:prstGeom prst="rect">
            <a:avLst/>
          </a:prstGeom>
          <a:solidFill>
            <a:schemeClr val="accent1"/>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defTabSz="914400" fontAlgn="base">
              <a:spcBef>
                <a:spcPct val="0"/>
              </a:spcBef>
              <a:spcAft>
                <a:spcPct val="0"/>
              </a:spcAft>
            </a:pPr>
            <a:r>
              <a:rPr lang="fr-FR" smtClean="0">
                <a:solidFill>
                  <a:srgbClr val="000000"/>
                </a:solidFill>
                <a:latin typeface="Book Antiqua" charset="0"/>
                <a:ea typeface="ＭＳ Ｐゴシック" charset="0"/>
              </a:rPr>
              <a:t>SAP</a:t>
            </a:r>
          </a:p>
        </p:txBody>
      </p:sp>
      <p:sp>
        <p:nvSpPr>
          <p:cNvPr id="3097" name="Rectangle 25"/>
          <p:cNvSpPr>
            <a:spLocks noChangeArrowheads="1"/>
          </p:cNvSpPr>
          <p:nvPr/>
        </p:nvSpPr>
        <p:spPr bwMode="auto">
          <a:xfrm>
            <a:off x="5076825" y="1484313"/>
            <a:ext cx="33115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sz="1600" smtClean="0">
                <a:solidFill>
                  <a:srgbClr val="FF0000"/>
                </a:solidFill>
                <a:latin typeface="Arial" charset="0"/>
                <a:ea typeface="ＭＳ Ｐゴシック" charset="0"/>
              </a:rPr>
              <a:t>PARAMETRAGE</a:t>
            </a:r>
            <a:r>
              <a:rPr lang="fr-FR" sz="1400" smtClean="0">
                <a:solidFill>
                  <a:srgbClr val="000000"/>
                </a:solidFill>
                <a:latin typeface="Arial" charset="0"/>
                <a:ea typeface="ＭＳ Ｐゴシック" charset="0"/>
              </a:rPr>
              <a:t> </a:t>
            </a:r>
            <a:r>
              <a:rPr lang="fr-FR" sz="1600" smtClean="0">
                <a:solidFill>
                  <a:srgbClr val="FF0000"/>
                </a:solidFill>
                <a:latin typeface="Arial" charset="0"/>
                <a:ea typeface="ＭＳ Ｐゴシック" charset="0"/>
              </a:rPr>
              <a:t>DANS PHEDRA</a:t>
            </a:r>
          </a:p>
          <a:p>
            <a:pPr algn="ctr" defTabSz="914400" fontAlgn="base">
              <a:spcBef>
                <a:spcPct val="0"/>
              </a:spcBef>
              <a:spcAft>
                <a:spcPct val="0"/>
              </a:spcAft>
            </a:pPr>
            <a:r>
              <a:rPr lang="fr-FR" sz="1400" smtClean="0">
                <a:solidFill>
                  <a:srgbClr val="000000"/>
                </a:solidFill>
                <a:latin typeface="Arial" charset="0"/>
                <a:ea typeface="ＭＳ Ｐゴシック" charset="0"/>
              </a:rPr>
              <a:t>DIFFERENT SELON :</a:t>
            </a:r>
          </a:p>
          <a:p>
            <a:pPr algn="ctr" defTabSz="914400" fontAlgn="base">
              <a:spcBef>
                <a:spcPct val="0"/>
              </a:spcBef>
              <a:spcAft>
                <a:spcPct val="0"/>
              </a:spcAft>
            </a:pPr>
            <a:r>
              <a:rPr lang="fr-FR" sz="1400" smtClean="0">
                <a:solidFill>
                  <a:srgbClr val="000000"/>
                </a:solidFill>
                <a:latin typeface="Arial" charset="0"/>
                <a:ea typeface="ＭＳ Ｐゴシック" charset="0"/>
              </a:rPr>
              <a:t>NOMINATIF</a:t>
            </a:r>
          </a:p>
          <a:p>
            <a:pPr algn="ctr" defTabSz="914400" fontAlgn="base">
              <a:spcBef>
                <a:spcPct val="0"/>
              </a:spcBef>
              <a:spcAft>
                <a:spcPct val="0"/>
              </a:spcAft>
            </a:pPr>
            <a:r>
              <a:rPr lang="fr-FR" sz="1400" smtClean="0">
                <a:solidFill>
                  <a:srgbClr val="000000"/>
                </a:solidFill>
                <a:latin typeface="Arial" charset="0"/>
                <a:ea typeface="ＭＳ Ｐゴシック" charset="0"/>
              </a:rPr>
              <a:t>COMMANDE MED DOTATION</a:t>
            </a:r>
          </a:p>
          <a:p>
            <a:pPr algn="ctr" defTabSz="914400" fontAlgn="base">
              <a:spcBef>
                <a:spcPct val="0"/>
              </a:spcBef>
              <a:spcAft>
                <a:spcPct val="0"/>
              </a:spcAft>
            </a:pPr>
            <a:r>
              <a:rPr lang="fr-FR" sz="1400" smtClean="0">
                <a:solidFill>
                  <a:srgbClr val="000000"/>
                </a:solidFill>
                <a:latin typeface="Arial" charset="0"/>
                <a:ea typeface="ＭＳ Ｐゴシック" charset="0"/>
              </a:rPr>
              <a:t>RETROCESSION</a:t>
            </a:r>
          </a:p>
        </p:txBody>
      </p:sp>
      <p:sp>
        <p:nvSpPr>
          <p:cNvPr id="3102" name="Rectangle 30"/>
          <p:cNvSpPr>
            <a:spLocks noChangeArrowheads="1"/>
          </p:cNvSpPr>
          <p:nvPr/>
        </p:nvSpPr>
        <p:spPr bwMode="auto">
          <a:xfrm>
            <a:off x="179388" y="2924175"/>
            <a:ext cx="1655762"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sz="1400" smtClean="0">
                <a:solidFill>
                  <a:srgbClr val="000000"/>
                </a:solidFill>
                <a:latin typeface="Arial" charset="0"/>
                <a:ea typeface="ＭＳ Ｐゴシック" charset="0"/>
              </a:rPr>
              <a:t>INTERFACE AUTO</a:t>
            </a:r>
          </a:p>
          <a:p>
            <a:pPr algn="ctr" defTabSz="914400" fontAlgn="base">
              <a:spcBef>
                <a:spcPct val="0"/>
              </a:spcBef>
              <a:spcAft>
                <a:spcPct val="0"/>
              </a:spcAft>
            </a:pPr>
            <a:r>
              <a:rPr lang="fr-FR" sz="1200" smtClean="0">
                <a:solidFill>
                  <a:srgbClr val="000000"/>
                </a:solidFill>
                <a:latin typeface="Arial" charset="0"/>
                <a:ea typeface="ＭＳ Ｐゴシック" charset="0"/>
              </a:rPr>
              <a:t>Mise à jour 3X par jour</a:t>
            </a:r>
          </a:p>
          <a:p>
            <a:pPr algn="ctr" defTabSz="914400" fontAlgn="base">
              <a:spcBef>
                <a:spcPct val="0"/>
              </a:spcBef>
              <a:spcAft>
                <a:spcPct val="0"/>
              </a:spcAft>
            </a:pPr>
            <a:r>
              <a:rPr lang="fr-FR" sz="1400" smtClean="0">
                <a:solidFill>
                  <a:srgbClr val="000000"/>
                </a:solidFill>
                <a:latin typeface="Arial" charset="0"/>
                <a:ea typeface="ＭＳ Ｐゴシック" charset="0"/>
              </a:rPr>
              <a:t>Prix – Statut …</a:t>
            </a:r>
          </a:p>
        </p:txBody>
      </p:sp>
      <p:sp>
        <p:nvSpPr>
          <p:cNvPr id="3103" name="AutoShape 31"/>
          <p:cNvSpPr>
            <a:spLocks noChangeArrowheads="1"/>
          </p:cNvSpPr>
          <p:nvPr/>
        </p:nvSpPr>
        <p:spPr bwMode="auto">
          <a:xfrm rot="16200000">
            <a:off x="1188244" y="2996407"/>
            <a:ext cx="2232025" cy="64928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05" name="AutoShape 33"/>
          <p:cNvSpPr>
            <a:spLocks noChangeArrowheads="1"/>
          </p:cNvSpPr>
          <p:nvPr/>
        </p:nvSpPr>
        <p:spPr bwMode="auto">
          <a:xfrm rot="5400000">
            <a:off x="3419475" y="2781300"/>
            <a:ext cx="1441450" cy="8636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1 h 21600"/>
              <a:gd name="T6" fmla="*/ 2699 w 21600"/>
              <a:gd name="T7" fmla="*/ 10799 h 21600"/>
              <a:gd name="T8" fmla="*/ 10800 w 21600"/>
              <a:gd name="T9" fmla="*/ 53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06" name="Rectangle 34"/>
          <p:cNvSpPr>
            <a:spLocks noChangeArrowheads="1"/>
          </p:cNvSpPr>
          <p:nvPr/>
        </p:nvSpPr>
        <p:spPr bwMode="auto">
          <a:xfrm>
            <a:off x="5076825" y="2781300"/>
            <a:ext cx="3309938"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fr-FR" smtClean="0">
              <a:solidFill>
                <a:srgbClr val="000000"/>
              </a:solidFill>
              <a:latin typeface="Arial" charset="0"/>
              <a:ea typeface="ＭＳ Ｐゴシック" charset="0"/>
            </a:endParaRPr>
          </a:p>
          <a:p>
            <a:pPr algn="ctr" defTabSz="914400" fontAlgn="base">
              <a:spcBef>
                <a:spcPct val="0"/>
              </a:spcBef>
              <a:spcAft>
                <a:spcPct val="0"/>
              </a:spcAft>
            </a:pPr>
            <a:r>
              <a:rPr lang="fr-FR" smtClean="0">
                <a:solidFill>
                  <a:srgbClr val="000000"/>
                </a:solidFill>
                <a:latin typeface="Arial" charset="0"/>
                <a:ea typeface="ＭＳ Ｐゴシック" charset="0"/>
              </a:rPr>
              <a:t>INTERFACE </a:t>
            </a:r>
          </a:p>
          <a:p>
            <a:pPr algn="ctr" defTabSz="914400" fontAlgn="base">
              <a:spcBef>
                <a:spcPct val="0"/>
              </a:spcBef>
              <a:spcAft>
                <a:spcPct val="0"/>
              </a:spcAft>
            </a:pPr>
            <a:r>
              <a:rPr lang="fr-FR" smtClean="0">
                <a:solidFill>
                  <a:srgbClr val="000000"/>
                </a:solidFill>
                <a:latin typeface="Arial" charset="0"/>
                <a:ea typeface="ＭＳ Ｐゴシック" charset="0"/>
              </a:rPr>
              <a:t>Déclenché par validation </a:t>
            </a:r>
          </a:p>
          <a:p>
            <a:pPr algn="ctr" defTabSz="914400" fontAlgn="base">
              <a:spcBef>
                <a:spcPct val="0"/>
              </a:spcBef>
              <a:spcAft>
                <a:spcPct val="0"/>
              </a:spcAft>
            </a:pPr>
            <a:r>
              <a:rPr lang="fr-FR" smtClean="0">
                <a:solidFill>
                  <a:srgbClr val="000000"/>
                </a:solidFill>
                <a:latin typeface="Arial" charset="0"/>
                <a:ea typeface="ＭＳ Ｐゴシック" charset="0"/>
              </a:rPr>
              <a:t>dans Phedra </a:t>
            </a:r>
          </a:p>
          <a:p>
            <a:pPr algn="ct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07" name="AutoShape 35"/>
          <p:cNvSpPr>
            <a:spLocks noChangeArrowheads="1"/>
          </p:cNvSpPr>
          <p:nvPr/>
        </p:nvSpPr>
        <p:spPr bwMode="auto">
          <a:xfrm rot="-932926">
            <a:off x="3906838" y="1825625"/>
            <a:ext cx="1152525" cy="381000"/>
          </a:xfrm>
          <a:prstGeom prst="rightArrow">
            <a:avLst>
              <a:gd name="adj1" fmla="val 50000"/>
              <a:gd name="adj2" fmla="val 756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08" name="AutoShape 36"/>
          <p:cNvSpPr>
            <a:spLocks noChangeArrowheads="1"/>
          </p:cNvSpPr>
          <p:nvPr/>
        </p:nvSpPr>
        <p:spPr bwMode="auto">
          <a:xfrm>
            <a:off x="4716463" y="2997200"/>
            <a:ext cx="288925" cy="48577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12" name="Rectangle 40"/>
          <p:cNvSpPr>
            <a:spLocks noChangeArrowheads="1"/>
          </p:cNvSpPr>
          <p:nvPr/>
        </p:nvSpPr>
        <p:spPr bwMode="auto">
          <a:xfrm rot="5400000">
            <a:off x="5831681" y="3393282"/>
            <a:ext cx="6048375"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b="1" smtClean="0">
                <a:solidFill>
                  <a:srgbClr val="000000"/>
                </a:solidFill>
                <a:latin typeface="Arial" charset="0"/>
                <a:ea typeface="ＭＳ Ｐゴシック" charset="0"/>
              </a:rPr>
              <a:t>FILIERE</a:t>
            </a:r>
            <a:r>
              <a:rPr lang="fr-FR" smtClean="0">
                <a:solidFill>
                  <a:srgbClr val="000000"/>
                </a:solidFill>
                <a:latin typeface="Arial" charset="0"/>
                <a:ea typeface="ＭＳ Ｐゴシック" charset="0"/>
              </a:rPr>
              <a:t> </a:t>
            </a:r>
            <a:r>
              <a:rPr lang="fr-FR" b="1" smtClean="0">
                <a:solidFill>
                  <a:srgbClr val="000000"/>
                </a:solidFill>
                <a:latin typeface="Arial" charset="0"/>
                <a:ea typeface="ＭＳ Ｐゴシック" charset="0"/>
              </a:rPr>
              <a:t>ARTICLE</a:t>
            </a:r>
          </a:p>
        </p:txBody>
      </p:sp>
      <p:sp>
        <p:nvSpPr>
          <p:cNvPr id="3114" name="Rectangle 42"/>
          <p:cNvSpPr>
            <a:spLocks noChangeArrowheads="1"/>
          </p:cNvSpPr>
          <p:nvPr/>
        </p:nvSpPr>
        <p:spPr bwMode="auto">
          <a:xfrm>
            <a:off x="107950" y="5445125"/>
            <a:ext cx="3240088"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sz="1600" smtClean="0">
                <a:solidFill>
                  <a:srgbClr val="FF0000"/>
                </a:solidFill>
                <a:latin typeface="Arial" charset="0"/>
                <a:ea typeface="ＭＳ Ｐゴシック" charset="0"/>
              </a:rPr>
              <a:t>PARAMETRAGE</a:t>
            </a:r>
            <a:r>
              <a:rPr lang="fr-FR" sz="1400" smtClean="0">
                <a:solidFill>
                  <a:srgbClr val="000000"/>
                </a:solidFill>
                <a:latin typeface="Arial" charset="0"/>
                <a:ea typeface="ＭＳ Ｐゴシック" charset="0"/>
              </a:rPr>
              <a:t> </a:t>
            </a:r>
            <a:r>
              <a:rPr lang="fr-FR" sz="1600" smtClean="0">
                <a:solidFill>
                  <a:srgbClr val="FF0000"/>
                </a:solidFill>
                <a:latin typeface="Arial" charset="0"/>
                <a:ea typeface="ＭＳ Ｐゴシック" charset="0"/>
              </a:rPr>
              <a:t>DANS SAP</a:t>
            </a:r>
          </a:p>
          <a:p>
            <a:pPr algn="ctr" defTabSz="914400" fontAlgn="base">
              <a:spcBef>
                <a:spcPct val="0"/>
              </a:spcBef>
              <a:spcAft>
                <a:spcPct val="0"/>
              </a:spcAft>
            </a:pPr>
            <a:r>
              <a:rPr lang="fr-FR" sz="1400" smtClean="0">
                <a:solidFill>
                  <a:srgbClr val="000000"/>
                </a:solidFill>
                <a:latin typeface="Arial" charset="0"/>
                <a:ea typeface="ＭＳ Ｐゴシック" charset="0"/>
              </a:rPr>
              <a:t>DIFFERENT SELON :</a:t>
            </a:r>
          </a:p>
          <a:p>
            <a:pPr algn="ctr" defTabSz="914400" fontAlgn="base">
              <a:spcBef>
                <a:spcPct val="0"/>
              </a:spcBef>
              <a:spcAft>
                <a:spcPct val="0"/>
              </a:spcAft>
            </a:pPr>
            <a:r>
              <a:rPr lang="fr-FR" sz="1400" smtClean="0">
                <a:solidFill>
                  <a:srgbClr val="000000"/>
                </a:solidFill>
                <a:latin typeface="Arial" charset="0"/>
                <a:ea typeface="ＭＳ Ｐゴシック" charset="0"/>
              </a:rPr>
              <a:t>AGEPS – GRP – DEMANDE D</a:t>
            </a:r>
            <a:r>
              <a:rPr lang="ja-JP" altLang="fr-FR" sz="1400" smtClean="0">
                <a:solidFill>
                  <a:srgbClr val="000000"/>
                </a:solidFill>
                <a:latin typeface="Arial"/>
                <a:ea typeface="ＭＳ Ｐゴシック" charset="0"/>
              </a:rPr>
              <a:t>’</a:t>
            </a:r>
            <a:r>
              <a:rPr lang="fr-FR" sz="1400" smtClean="0">
                <a:solidFill>
                  <a:srgbClr val="000000"/>
                </a:solidFill>
                <a:latin typeface="Arial" charset="0"/>
                <a:ea typeface="ＭＳ Ｐゴシック" charset="0"/>
              </a:rPr>
              <a:t>ACHAT</a:t>
            </a:r>
          </a:p>
          <a:p>
            <a:pPr algn="ctr" defTabSz="914400" fontAlgn="base">
              <a:spcBef>
                <a:spcPct val="0"/>
              </a:spcBef>
              <a:spcAft>
                <a:spcPct val="0"/>
              </a:spcAft>
            </a:pPr>
            <a:r>
              <a:rPr lang="fr-FR" sz="1400" smtClean="0">
                <a:solidFill>
                  <a:srgbClr val="000000"/>
                </a:solidFill>
                <a:latin typeface="Arial" charset="0"/>
                <a:ea typeface="ＭＳ Ｐゴシック" charset="0"/>
              </a:rPr>
              <a:t>ACTIVE OU NON</a:t>
            </a:r>
          </a:p>
        </p:txBody>
      </p:sp>
      <p:sp>
        <p:nvSpPr>
          <p:cNvPr id="3115" name="Oval 43"/>
          <p:cNvSpPr>
            <a:spLocks noChangeArrowheads="1"/>
          </p:cNvSpPr>
          <p:nvPr/>
        </p:nvSpPr>
        <p:spPr bwMode="auto">
          <a:xfrm>
            <a:off x="4643438" y="4868863"/>
            <a:ext cx="2879725" cy="100806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sz="1400" smtClean="0">
                <a:solidFill>
                  <a:srgbClr val="000000"/>
                </a:solidFill>
                <a:latin typeface="Arial" charset="0"/>
                <a:ea typeface="ＭＳ Ｐゴシック" charset="0"/>
              </a:rPr>
              <a:t>REFERENTIEL EXCEL MEAB</a:t>
            </a:r>
          </a:p>
        </p:txBody>
      </p:sp>
      <p:sp>
        <p:nvSpPr>
          <p:cNvPr id="3116" name="AutoShape 44"/>
          <p:cNvSpPr>
            <a:spLocks noChangeArrowheads="1"/>
          </p:cNvSpPr>
          <p:nvPr/>
        </p:nvSpPr>
        <p:spPr bwMode="auto">
          <a:xfrm rot="-2752302">
            <a:off x="1167607" y="4744243"/>
            <a:ext cx="831850" cy="360363"/>
          </a:xfrm>
          <a:prstGeom prst="leftArrow">
            <a:avLst>
              <a:gd name="adj1" fmla="val 50000"/>
              <a:gd name="adj2" fmla="val 5770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18" name="AutoShape 46"/>
          <p:cNvSpPr>
            <a:spLocks noChangeArrowheads="1"/>
          </p:cNvSpPr>
          <p:nvPr/>
        </p:nvSpPr>
        <p:spPr bwMode="auto">
          <a:xfrm>
            <a:off x="3132138" y="1700213"/>
            <a:ext cx="215900" cy="288925"/>
          </a:xfrm>
          <a:prstGeom prst="downArrow">
            <a:avLst>
              <a:gd name="adj1" fmla="val 50000"/>
              <a:gd name="adj2" fmla="val 334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19" name="Oval 47"/>
          <p:cNvSpPr>
            <a:spLocks noChangeArrowheads="1"/>
          </p:cNvSpPr>
          <p:nvPr/>
        </p:nvSpPr>
        <p:spPr bwMode="auto">
          <a:xfrm>
            <a:off x="3851275" y="5589588"/>
            <a:ext cx="2736850" cy="100806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sz="1400" smtClean="0">
                <a:solidFill>
                  <a:srgbClr val="000000"/>
                </a:solidFill>
                <a:latin typeface="Arial" charset="0"/>
                <a:ea typeface="ＭＳ Ｐゴシック" charset="0"/>
              </a:rPr>
              <a:t>REFERENTIEL PAPIER MEAB</a:t>
            </a:r>
          </a:p>
        </p:txBody>
      </p:sp>
      <p:sp>
        <p:nvSpPr>
          <p:cNvPr id="3120" name="Oval 48"/>
          <p:cNvSpPr>
            <a:spLocks noChangeArrowheads="1"/>
          </p:cNvSpPr>
          <p:nvPr/>
        </p:nvSpPr>
        <p:spPr bwMode="auto">
          <a:xfrm>
            <a:off x="2771775" y="3284538"/>
            <a:ext cx="914400" cy="3603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fr-FR" sz="1400" smtClean="0">
                <a:solidFill>
                  <a:srgbClr val="000000"/>
                </a:solidFill>
                <a:latin typeface="Arial" charset="0"/>
                <a:ea typeface="ＭＳ Ｐゴシック" charset="0"/>
              </a:rPr>
              <a:t>IDOCS</a:t>
            </a:r>
          </a:p>
        </p:txBody>
      </p:sp>
      <p:sp>
        <p:nvSpPr>
          <p:cNvPr id="3121" name="AutoShape 49"/>
          <p:cNvSpPr>
            <a:spLocks noChangeArrowheads="1"/>
          </p:cNvSpPr>
          <p:nvPr/>
        </p:nvSpPr>
        <p:spPr bwMode="auto">
          <a:xfrm>
            <a:off x="2484438" y="2997200"/>
            <a:ext cx="360362" cy="288925"/>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
        <p:nvSpPr>
          <p:cNvPr id="3122" name="AutoShape 50"/>
          <p:cNvSpPr>
            <a:spLocks noChangeArrowheads="1"/>
          </p:cNvSpPr>
          <p:nvPr/>
        </p:nvSpPr>
        <p:spPr bwMode="auto">
          <a:xfrm>
            <a:off x="2843213" y="2924175"/>
            <a:ext cx="360362" cy="288925"/>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fr-FR"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40953430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2032000" y="0"/>
            <a:ext cx="5059504" cy="6858000"/>
          </a:xfrm>
          <a:prstGeom prst="rect">
            <a:avLst/>
          </a:prstGeom>
        </p:spPr>
      </p:pic>
    </p:spTree>
    <p:extLst>
      <p:ext uri="{BB962C8B-B14F-4D97-AF65-F5344CB8AC3E}">
        <p14:creationId xmlns:p14="http://schemas.microsoft.com/office/powerpoint/2010/main" val="9423118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REX (1)</a:t>
            </a:r>
            <a:endParaRPr lang="fr-FR" dirty="0"/>
          </a:p>
        </p:txBody>
      </p:sp>
      <p:sp>
        <p:nvSpPr>
          <p:cNvPr id="3" name="Espace réservé du contenu 2"/>
          <p:cNvSpPr>
            <a:spLocks noGrp="1"/>
          </p:cNvSpPr>
          <p:nvPr>
            <p:ph idx="1"/>
          </p:nvPr>
        </p:nvSpPr>
        <p:spPr/>
        <p:txBody>
          <a:bodyPr/>
          <a:lstStyle/>
          <a:p>
            <a:r>
              <a:rPr lang="fr-FR" dirty="0" smtClean="0"/>
              <a:t>SAP nécessite culture processus</a:t>
            </a:r>
          </a:p>
          <a:p>
            <a:r>
              <a:rPr lang="fr-FR" dirty="0" smtClean="0"/>
              <a:t>Assimiler processus SAP</a:t>
            </a:r>
          </a:p>
          <a:p>
            <a:r>
              <a:rPr lang="fr-FR" dirty="0" smtClean="0"/>
              <a:t>Accompagner le changement</a:t>
            </a:r>
          </a:p>
          <a:p>
            <a:pPr lvl="1"/>
            <a:r>
              <a:rPr lang="fr-FR" dirty="0" smtClean="0"/>
              <a:t>Donner du sens</a:t>
            </a:r>
          </a:p>
          <a:p>
            <a:pPr lvl="1"/>
            <a:r>
              <a:rPr lang="fr-FR" dirty="0"/>
              <a:t>Contraintes / opportunités</a:t>
            </a:r>
          </a:p>
          <a:p>
            <a:pPr lvl="1"/>
            <a:r>
              <a:rPr lang="fr-FR" dirty="0" smtClean="0"/>
              <a:t>Formateurs – praticiens expert SAP</a:t>
            </a:r>
          </a:p>
          <a:p>
            <a:r>
              <a:rPr lang="fr-FR" dirty="0" smtClean="0"/>
              <a:t>Engagement de la direction</a:t>
            </a:r>
          </a:p>
          <a:p>
            <a:endParaRPr lang="fr-FR" dirty="0" smtClean="0"/>
          </a:p>
          <a:p>
            <a:endParaRPr lang="fr-FR" dirty="0"/>
          </a:p>
        </p:txBody>
      </p:sp>
    </p:spTree>
    <p:extLst>
      <p:ext uri="{BB962C8B-B14F-4D97-AF65-F5344CB8AC3E}">
        <p14:creationId xmlns:p14="http://schemas.microsoft.com/office/powerpoint/2010/main" val="9995756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REX (2) : SAP sous/mal-utilisé</a:t>
            </a:r>
            <a:endParaRPr lang="fr-FR" dirty="0"/>
          </a:p>
        </p:txBody>
      </p:sp>
      <p:sp>
        <p:nvSpPr>
          <p:cNvPr id="3" name="Espace réservé du texte 2"/>
          <p:cNvSpPr>
            <a:spLocks noGrp="1"/>
          </p:cNvSpPr>
          <p:nvPr>
            <p:ph type="body" idx="1"/>
          </p:nvPr>
        </p:nvSpPr>
        <p:spPr/>
        <p:txBody>
          <a:bodyPr/>
          <a:lstStyle/>
          <a:p>
            <a:r>
              <a:rPr lang="fr-FR" dirty="0" smtClean="0"/>
              <a:t>2010-2012</a:t>
            </a:r>
            <a:endParaRPr lang="fr-FR" dirty="0"/>
          </a:p>
        </p:txBody>
      </p:sp>
      <p:sp>
        <p:nvSpPr>
          <p:cNvPr id="4" name="Espace réservé du contenu 3"/>
          <p:cNvSpPr>
            <a:spLocks noGrp="1"/>
          </p:cNvSpPr>
          <p:nvPr>
            <p:ph sz="half" idx="2"/>
          </p:nvPr>
        </p:nvSpPr>
        <p:spPr/>
        <p:txBody>
          <a:bodyPr/>
          <a:lstStyle/>
          <a:p>
            <a:r>
              <a:rPr lang="fr-FR" dirty="0" smtClean="0"/>
              <a:t>Conflit </a:t>
            </a:r>
            <a:r>
              <a:rPr lang="fr-FR" dirty="0"/>
              <a:t>SAP-</a:t>
            </a:r>
            <a:r>
              <a:rPr lang="fr-FR" dirty="0" err="1"/>
              <a:t>Phedra</a:t>
            </a:r>
            <a:endParaRPr lang="fr-FR" dirty="0"/>
          </a:p>
          <a:p>
            <a:r>
              <a:rPr lang="fr-FR" dirty="0" smtClean="0"/>
              <a:t>Stock : 1100 </a:t>
            </a:r>
            <a:r>
              <a:rPr lang="fr-FR" dirty="0"/>
              <a:t>K€</a:t>
            </a:r>
            <a:endParaRPr lang="fr-FR" dirty="0" smtClean="0"/>
          </a:p>
          <a:p>
            <a:r>
              <a:rPr lang="fr-FR" dirty="0" smtClean="0"/>
              <a:t>Douchettes : placard</a:t>
            </a:r>
          </a:p>
          <a:p>
            <a:r>
              <a:rPr lang="fr-FR" dirty="0" smtClean="0"/>
              <a:t>Inventaire : Ecart 3,5 %</a:t>
            </a:r>
          </a:p>
          <a:p>
            <a:pPr lvl="1"/>
            <a:endParaRPr lang="fr-FR" dirty="0" smtClean="0"/>
          </a:p>
        </p:txBody>
      </p:sp>
      <p:sp>
        <p:nvSpPr>
          <p:cNvPr id="5" name="Espace réservé du texte 4"/>
          <p:cNvSpPr>
            <a:spLocks noGrp="1"/>
          </p:cNvSpPr>
          <p:nvPr>
            <p:ph type="body" sz="quarter" idx="3"/>
          </p:nvPr>
        </p:nvSpPr>
        <p:spPr/>
        <p:txBody>
          <a:bodyPr/>
          <a:lstStyle/>
          <a:p>
            <a:r>
              <a:rPr lang="fr-FR" dirty="0" smtClean="0"/>
              <a:t>2013-</a:t>
            </a:r>
            <a:endParaRPr lang="fr-FR" dirty="0"/>
          </a:p>
        </p:txBody>
      </p:sp>
      <p:sp>
        <p:nvSpPr>
          <p:cNvPr id="6" name="Espace réservé du contenu 5"/>
          <p:cNvSpPr>
            <a:spLocks noGrp="1"/>
          </p:cNvSpPr>
          <p:nvPr>
            <p:ph sz="quarter" idx="4"/>
          </p:nvPr>
        </p:nvSpPr>
        <p:spPr/>
        <p:txBody>
          <a:bodyPr/>
          <a:lstStyle/>
          <a:p>
            <a:r>
              <a:rPr lang="fr-FR" dirty="0" smtClean="0"/>
              <a:t>Référentiel tenu en temps réel</a:t>
            </a:r>
          </a:p>
          <a:p>
            <a:r>
              <a:rPr lang="fr-FR" dirty="0" smtClean="0"/>
              <a:t>Stock &lt; 850 K€</a:t>
            </a:r>
          </a:p>
          <a:p>
            <a:r>
              <a:rPr lang="fr-FR" dirty="0" smtClean="0"/>
              <a:t>Démarrage CBN</a:t>
            </a:r>
          </a:p>
          <a:p>
            <a:r>
              <a:rPr lang="fr-FR" dirty="0" smtClean="0"/>
              <a:t>Inventaire : écart 0,7 %</a:t>
            </a:r>
          </a:p>
          <a:p>
            <a:endParaRPr lang="fr-FR" dirty="0" smtClean="0"/>
          </a:p>
          <a:p>
            <a:endParaRPr lang="fr-FR" dirty="0"/>
          </a:p>
        </p:txBody>
      </p:sp>
    </p:spTree>
    <p:extLst>
      <p:ext uri="{BB962C8B-B14F-4D97-AF65-F5344CB8AC3E}">
        <p14:creationId xmlns:p14="http://schemas.microsoft.com/office/powerpoint/2010/main" val="31477966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ctrTitle"/>
          </p:nvPr>
        </p:nvSpPr>
        <p:spPr bwMode="auto">
          <a:xfrm>
            <a:off x="420688" y="449263"/>
            <a:ext cx="7808912" cy="1087437"/>
          </a:xfrm>
          <a:noFill/>
          <a:extLst>
            <a:ext uri="{909E8E84-426E-40dd-AFC4-6F175D3DCCD1}">
              <a14:hiddenFill xmlns:a14="http://schemas.microsoft.com/office/drawing/2010/main">
                <a:solidFill>
                  <a:srgbClr val="262626">
                    <a:alpha val="70195"/>
                  </a:srgbClr>
                </a:solidFill>
              </a14:hiddenFill>
            </a:ext>
          </a:extLst>
        </p:spPr>
        <p:txBody>
          <a:bodyPr wrap="square" numCol="1" compatLnSpc="1">
            <a:prstTxWarp prst="textNoShape">
              <a:avLst/>
            </a:prstTxWarp>
            <a:normAutofit fontScale="90000"/>
          </a:bodyPr>
          <a:lstStyle/>
          <a:p>
            <a:r>
              <a:rPr lang="fr-FR" dirty="0">
                <a:latin typeface="+mn-lt"/>
                <a:ea typeface="ＭＳ Ｐゴシック" charset="0"/>
              </a:rPr>
              <a:t>Patient et </a:t>
            </a:r>
            <a:r>
              <a:rPr lang="fr-FR" dirty="0" smtClean="0">
                <a:latin typeface="+mn-lt"/>
                <a:ea typeface="ＭＳ Ｐゴシック" charset="0"/>
              </a:rPr>
              <a:t>parcours médicamenteux</a:t>
            </a:r>
            <a:endParaRPr lang="fr-FR" dirty="0">
              <a:latin typeface="+mn-lt"/>
              <a:ea typeface="ＭＳ Ｐゴシック" charset="0"/>
            </a:endParaRPr>
          </a:p>
        </p:txBody>
      </p:sp>
      <p:sp>
        <p:nvSpPr>
          <p:cNvPr id="2" name="Sous-titre 1"/>
          <p:cNvSpPr>
            <a:spLocks noGrp="1"/>
          </p:cNvSpPr>
          <p:nvPr>
            <p:ph type="subTitle" idx="1"/>
          </p:nvPr>
        </p:nvSpPr>
        <p:spPr/>
        <p:txBody>
          <a:bodyPr/>
          <a:lstStyle/>
          <a:p>
            <a:endParaRPr lang="fr-FR"/>
          </a:p>
        </p:txBody>
      </p:sp>
      <p:graphicFrame>
        <p:nvGraphicFramePr>
          <p:cNvPr id="7" name="Espace réservé pour une image  8"/>
          <p:cNvGraphicFramePr>
            <a:graphicFrameLocks/>
          </p:cNvGraphicFramePr>
          <p:nvPr>
            <p:extLst>
              <p:ext uri="{D42A27DB-BD31-4B8C-83A1-F6EECF244321}">
                <p14:modId xmlns:p14="http://schemas.microsoft.com/office/powerpoint/2010/main" val="2255114254"/>
              </p:ext>
            </p:extLst>
          </p:nvPr>
        </p:nvGraphicFramePr>
        <p:xfrm>
          <a:off x="284163" y="1843001"/>
          <a:ext cx="8574087" cy="437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èche courbée vers la droite 7"/>
          <p:cNvSpPr>
            <a:spLocks noChangeArrowheads="1"/>
          </p:cNvSpPr>
          <p:nvPr/>
        </p:nvSpPr>
        <p:spPr bwMode="auto">
          <a:xfrm rot="3163597">
            <a:off x="261937" y="2225589"/>
            <a:ext cx="739775" cy="1428750"/>
          </a:xfrm>
          <a:prstGeom prst="curvedRightArrow">
            <a:avLst>
              <a:gd name="adj1" fmla="val 24982"/>
              <a:gd name="adj2" fmla="val 49946"/>
              <a:gd name="adj3" fmla="val 25000"/>
            </a:avLst>
          </a:prstGeom>
          <a:gradFill rotWithShape="1">
            <a:gsLst>
              <a:gs pos="0">
                <a:srgbClr val="A93221"/>
              </a:gs>
              <a:gs pos="100000">
                <a:srgbClr val="CB1D00"/>
              </a:gs>
            </a:gsLst>
            <a:lin ang="16200000"/>
          </a:gradFill>
          <a:ln w="12700">
            <a:solidFill>
              <a:srgbClr val="A62F0E"/>
            </a:solidFill>
            <a:miter lim="800000"/>
            <a:headEnd/>
            <a:tailEnd/>
          </a:ln>
          <a:effectLst>
            <a:outerShdw blurRad="63500" dist="25400" dir="6599969" sx="100999" sy="100999" rotWithShape="0">
              <a:srgbClr val="000000">
                <a:alpha val="75000"/>
              </a:srgbClr>
            </a:outerShdw>
          </a:effectLst>
        </p:spPr>
        <p:txBody>
          <a:bodyPr anchor="ctr"/>
          <a:lstStyle/>
          <a:p>
            <a:pPr algn="ctr" defTabSz="914400">
              <a:defRPr/>
            </a:pPr>
            <a:endParaRPr lang="fr-FR">
              <a:solidFill>
                <a:prstClr val="black"/>
              </a:solidFill>
              <a:latin typeface="Calibri"/>
              <a:ea typeface="ＭＳ Ｐゴシック" charset="0"/>
            </a:endParaRPr>
          </a:p>
        </p:txBody>
      </p:sp>
      <p:grpSp>
        <p:nvGrpSpPr>
          <p:cNvPr id="9" name="Grouper 8"/>
          <p:cNvGrpSpPr>
            <a:grpSpLocks/>
          </p:cNvGrpSpPr>
          <p:nvPr/>
        </p:nvGrpSpPr>
        <p:grpSpPr bwMode="auto">
          <a:xfrm>
            <a:off x="419100" y="2663738"/>
            <a:ext cx="3362325" cy="368300"/>
            <a:chOff x="418633" y="2837934"/>
            <a:chExt cx="3362412" cy="369332"/>
          </a:xfrm>
        </p:grpSpPr>
        <p:sp>
          <p:nvSpPr>
            <p:cNvPr id="10" name="ZoneTexte 12"/>
            <p:cNvSpPr txBox="1">
              <a:spLocks noChangeArrowheads="1"/>
            </p:cNvSpPr>
            <p:nvPr/>
          </p:nvSpPr>
          <p:spPr bwMode="auto">
            <a:xfrm>
              <a:off x="1424661" y="2837934"/>
              <a:ext cx="2356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spcBef>
                  <a:spcPct val="0"/>
                </a:spcBef>
                <a:spcAft>
                  <a:spcPct val="0"/>
                </a:spcAft>
              </a:pPr>
              <a:r>
                <a:rPr lang="fr-FR">
                  <a:solidFill>
                    <a:prstClr val="black"/>
                  </a:solidFill>
                </a:rPr>
                <a:t>Patient « programmé »</a:t>
              </a:r>
            </a:p>
          </p:txBody>
        </p:sp>
        <p:sp>
          <p:nvSpPr>
            <p:cNvPr id="11" name="ZoneTexte 23"/>
            <p:cNvSpPr txBox="1">
              <a:spLocks noChangeArrowheads="1"/>
            </p:cNvSpPr>
            <p:nvPr/>
          </p:nvSpPr>
          <p:spPr bwMode="auto">
            <a:xfrm>
              <a:off x="418633" y="2837934"/>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spcBef>
                  <a:spcPct val="0"/>
                </a:spcBef>
                <a:spcAft>
                  <a:spcPct val="0"/>
                </a:spcAft>
              </a:pPr>
              <a:r>
                <a:rPr lang="fr-FR">
                  <a:solidFill>
                    <a:prstClr val="black"/>
                  </a:solidFill>
                </a:rPr>
                <a:t>40%</a:t>
              </a:r>
            </a:p>
          </p:txBody>
        </p:sp>
      </p:grpSp>
      <p:sp>
        <p:nvSpPr>
          <p:cNvPr id="12" name="Flèche courbée vers la gauche 11"/>
          <p:cNvSpPr>
            <a:spLocks noChangeArrowheads="1"/>
          </p:cNvSpPr>
          <p:nvPr/>
        </p:nvSpPr>
        <p:spPr bwMode="auto">
          <a:xfrm rot="8072340">
            <a:off x="249237" y="4429038"/>
            <a:ext cx="760413" cy="1484313"/>
          </a:xfrm>
          <a:prstGeom prst="curvedLeftArrow">
            <a:avLst>
              <a:gd name="adj1" fmla="val 25014"/>
              <a:gd name="adj2" fmla="val 50047"/>
              <a:gd name="adj3" fmla="val 25000"/>
            </a:avLst>
          </a:prstGeom>
          <a:gradFill rotWithShape="1">
            <a:gsLst>
              <a:gs pos="0">
                <a:srgbClr val="A93221"/>
              </a:gs>
              <a:gs pos="100000">
                <a:srgbClr val="CB1D00"/>
              </a:gs>
            </a:gsLst>
            <a:lin ang="16200000"/>
          </a:gradFill>
          <a:ln w="12700">
            <a:solidFill>
              <a:srgbClr val="A62F0E"/>
            </a:solidFill>
            <a:miter lim="800000"/>
            <a:headEnd/>
            <a:tailEnd/>
          </a:ln>
          <a:effectLst>
            <a:outerShdw blurRad="63500" dist="25400" dir="6599969" sx="100999" sy="100999" rotWithShape="0">
              <a:srgbClr val="000000">
                <a:alpha val="75000"/>
              </a:srgbClr>
            </a:outerShdw>
          </a:effectLst>
        </p:spPr>
        <p:txBody>
          <a:bodyPr anchor="ctr"/>
          <a:lstStyle/>
          <a:p>
            <a:pPr algn="ctr" defTabSz="914400">
              <a:defRPr/>
            </a:pPr>
            <a:endParaRPr lang="fr-FR">
              <a:solidFill>
                <a:prstClr val="black"/>
              </a:solidFill>
              <a:latin typeface="Calibri"/>
              <a:ea typeface="ＭＳ Ｐゴシック" charset="0"/>
            </a:endParaRPr>
          </a:p>
        </p:txBody>
      </p:sp>
      <p:grpSp>
        <p:nvGrpSpPr>
          <p:cNvPr id="13" name="Grouper 12"/>
          <p:cNvGrpSpPr>
            <a:grpSpLocks/>
          </p:cNvGrpSpPr>
          <p:nvPr/>
        </p:nvGrpSpPr>
        <p:grpSpPr bwMode="auto">
          <a:xfrm>
            <a:off x="393700" y="5038638"/>
            <a:ext cx="2905125" cy="393700"/>
            <a:chOff x="393233" y="5212834"/>
            <a:chExt cx="2904844" cy="394732"/>
          </a:xfrm>
        </p:grpSpPr>
        <p:sp>
          <p:nvSpPr>
            <p:cNvPr id="14" name="ZoneTexte 15"/>
            <p:cNvSpPr txBox="1">
              <a:spLocks noChangeArrowheads="1"/>
            </p:cNvSpPr>
            <p:nvPr/>
          </p:nvSpPr>
          <p:spPr bwMode="auto">
            <a:xfrm>
              <a:off x="1424660" y="5238234"/>
              <a:ext cx="1873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spcBef>
                  <a:spcPct val="0"/>
                </a:spcBef>
                <a:spcAft>
                  <a:spcPct val="0"/>
                </a:spcAft>
              </a:pPr>
              <a:r>
                <a:rPr lang="fr-FR">
                  <a:solidFill>
                    <a:prstClr val="black"/>
                  </a:solidFill>
                </a:rPr>
                <a:t>Patient « urgent »</a:t>
              </a:r>
            </a:p>
          </p:txBody>
        </p:sp>
        <p:sp>
          <p:nvSpPr>
            <p:cNvPr id="15" name="ZoneTexte 24"/>
            <p:cNvSpPr txBox="1">
              <a:spLocks noChangeArrowheads="1"/>
            </p:cNvSpPr>
            <p:nvPr/>
          </p:nvSpPr>
          <p:spPr bwMode="auto">
            <a:xfrm>
              <a:off x="393233" y="5212834"/>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spcBef>
                  <a:spcPct val="0"/>
                </a:spcBef>
                <a:spcAft>
                  <a:spcPct val="0"/>
                </a:spcAft>
              </a:pPr>
              <a:r>
                <a:rPr lang="fr-FR">
                  <a:solidFill>
                    <a:prstClr val="black"/>
                  </a:solidFill>
                </a:rPr>
                <a:t>60%</a:t>
              </a:r>
            </a:p>
          </p:txBody>
        </p:sp>
      </p:grpSp>
    </p:spTree>
    <p:extLst>
      <p:ext uri="{BB962C8B-B14F-4D97-AF65-F5344CB8AC3E}">
        <p14:creationId xmlns:p14="http://schemas.microsoft.com/office/powerpoint/2010/main" val="3785856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7">
                                            <p:graphicEl>
                                              <a:dgm id="{3A6A6C7B-FD87-904A-833B-2AD65A0F25F7}"/>
                                            </p:graphic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7">
                                            <p:graphicEl>
                                              <a:dgm id="{06EE7666-F5CB-3F44-8CC6-D71C4DE9E398}"/>
                                            </p:graphicEl>
                                          </p:spTgt>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7">
                                            <p:graphicEl>
                                              <a:dgm id="{DFBCECA7-3D3C-F54A-8457-B6EB24B0CB32}"/>
                                            </p:graphicEl>
                                          </p:spTgt>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7">
                                            <p:graphicEl>
                                              <a:dgm id="{C754E0BC-B811-7E4F-A796-F184105E0A18}"/>
                                            </p:graphicEl>
                                          </p:spTgt>
                                        </p:tgtEl>
                                        <p:attrNameLst>
                                          <p:attrName>style.visibility</p:attrName>
                                        </p:attrNameLst>
                                      </p:cBhvr>
                                      <p:to>
                                        <p:strVal val="visible"/>
                                      </p:to>
                                    </p:set>
                                  </p:childTnLst>
                                </p:cTn>
                              </p:par>
                              <p:par>
                                <p:cTn id="13" presetID="1" presetClass="entr" presetSubtype="0" fill="hold" grpId="0" nodeType="withEffect">
                                  <p:stCondLst>
                                    <p:cond delay="2500"/>
                                  </p:stCondLst>
                                  <p:childTnLst>
                                    <p:set>
                                      <p:cBhvr>
                                        <p:cTn id="14" dur="1" fill="hold">
                                          <p:stCondLst>
                                            <p:cond delay="0"/>
                                          </p:stCondLst>
                                        </p:cTn>
                                        <p:tgtEl>
                                          <p:spTgt spid="7">
                                            <p:graphicEl>
                                              <a:dgm id="{F31CE8F8-8689-E64B-BD79-257B576D8FB6}"/>
                                            </p:graphicEl>
                                          </p:spTgt>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7">
                                            <p:graphicEl>
                                              <a:dgm id="{AAD37A97-040D-2B45-91AC-D59EB9718EB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800" decel="100000"/>
                                        <p:tgtEl>
                                          <p:spTgt spid="8"/>
                                        </p:tgtEl>
                                      </p:cBhvr>
                                    </p:animEffect>
                                    <p:anim calcmode="lin" valueType="num">
                                      <p:cBhvr>
                                        <p:cTn id="22" dur="800" decel="100000" fill="hold"/>
                                        <p:tgtEl>
                                          <p:spTgt spid="8"/>
                                        </p:tgtEl>
                                        <p:attrNameLst>
                                          <p:attrName>style.rotation</p:attrName>
                                        </p:attrNameLst>
                                      </p:cBhvr>
                                      <p:tavLst>
                                        <p:tav tm="0">
                                          <p:val>
                                            <p:fltVal val="-90"/>
                                          </p:val>
                                        </p:tav>
                                        <p:tav tm="100000">
                                          <p:val>
                                            <p:fltVal val="0"/>
                                          </p:val>
                                        </p:tav>
                                      </p:tavLst>
                                    </p:anim>
                                    <p:anim calcmode="lin" valueType="num">
                                      <p:cBhvr>
                                        <p:cTn id="23" dur="800" decel="100000" fill="hold"/>
                                        <p:tgtEl>
                                          <p:spTgt spid="8"/>
                                        </p:tgtEl>
                                        <p:attrNameLst>
                                          <p:attrName>ppt_x</p:attrName>
                                        </p:attrNameLst>
                                      </p:cBhvr>
                                      <p:tavLst>
                                        <p:tav tm="0">
                                          <p:val>
                                            <p:strVal val="#ppt_x+0.4"/>
                                          </p:val>
                                        </p:tav>
                                        <p:tav tm="100000">
                                          <p:val>
                                            <p:strVal val="#ppt_x-0.05"/>
                                          </p:val>
                                        </p:tav>
                                      </p:tavLst>
                                    </p:anim>
                                    <p:anim calcmode="lin" valueType="num">
                                      <p:cBhvr>
                                        <p:cTn id="24" dur="800" decel="100000" fill="hold"/>
                                        <p:tgtEl>
                                          <p:spTgt spid="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7" presetID="1" presetClass="entr" presetSubtype="0" fill="hold" nodeType="withEffect">
                                  <p:stCondLst>
                                    <p:cond delay="10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Scale>
                                      <p:cBhvr>
                                        <p:cTn id="3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2"/>
                                        </p:tgtEl>
                                        <p:attrNameLst>
                                          <p:attrName>ppt_x</p:attrName>
                                          <p:attrName>ppt_y</p:attrName>
                                        </p:attrNameLst>
                                      </p:cBhvr>
                                    </p:animMotion>
                                    <p:animEffect transition="in" filter="fade">
                                      <p:cBhvr>
                                        <p:cTn id="35" dur="1000"/>
                                        <p:tgtEl>
                                          <p:spTgt spid="12"/>
                                        </p:tgtEl>
                                      </p:cBhvr>
                                    </p:animEffect>
                                  </p:childTnLst>
                                </p:cTn>
                              </p:par>
                              <p:par>
                                <p:cTn id="36" presetID="1" presetClass="entr" presetSubtype="0" fill="hold" nodeType="withEffect">
                                  <p:stCondLst>
                                    <p:cond delay="100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000" dirty="0" smtClean="0"/>
              <a:t>Historique médicamenteux : recueil exhaustif de l’ensemble des traitements pris par le patient</a:t>
            </a:r>
          </a:p>
          <a:p>
            <a:endParaRPr lang="fr-FR" sz="2000" dirty="0" smtClean="0"/>
          </a:p>
          <a:p>
            <a:r>
              <a:rPr lang="fr-FR" sz="2000" dirty="0" smtClean="0"/>
              <a:t>Objectif : s’assurer que le patient recevra les bons traitements à l’admission</a:t>
            </a:r>
          </a:p>
          <a:p>
            <a:endParaRPr lang="fr-FR" sz="2000" dirty="0" smtClean="0"/>
          </a:p>
          <a:p>
            <a:r>
              <a:rPr lang="fr-FR" sz="2000" dirty="0" smtClean="0"/>
              <a:t>Sources :</a:t>
            </a:r>
          </a:p>
          <a:p>
            <a:pPr lvl="1"/>
            <a:r>
              <a:rPr lang="fr-FR" sz="1600" dirty="0" smtClean="0"/>
              <a:t>Ordonnances</a:t>
            </a:r>
          </a:p>
          <a:p>
            <a:pPr lvl="1"/>
            <a:r>
              <a:rPr lang="fr-FR" sz="1600" dirty="0" smtClean="0"/>
              <a:t>Appel au médecin traitant, pharmacien d’officine, maison de retraite</a:t>
            </a:r>
          </a:p>
          <a:p>
            <a:pPr lvl="1"/>
            <a:r>
              <a:rPr lang="fr-FR" sz="1600" dirty="0" smtClean="0"/>
              <a:t>Entretien avec le patient</a:t>
            </a:r>
          </a:p>
          <a:p>
            <a:pPr marL="457200" lvl="1" indent="0">
              <a:buNone/>
            </a:pPr>
            <a:endParaRPr lang="fr-FR" sz="1600" dirty="0" smtClean="0"/>
          </a:p>
          <a:p>
            <a:pPr marL="457200" lvl="1" indent="0">
              <a:buNone/>
            </a:pPr>
            <a:endParaRPr lang="fr-FR" sz="1600" dirty="0"/>
          </a:p>
          <a:p>
            <a:pPr marL="0" indent="0">
              <a:buNone/>
            </a:pPr>
            <a:endParaRPr lang="fr-FR" sz="2000" dirty="0"/>
          </a:p>
        </p:txBody>
      </p:sp>
      <p:sp>
        <p:nvSpPr>
          <p:cNvPr id="5" name="ZoneTexte 4"/>
          <p:cNvSpPr txBox="1"/>
          <p:nvPr/>
        </p:nvSpPr>
        <p:spPr>
          <a:xfrm>
            <a:off x="284163" y="606780"/>
            <a:ext cx="8570693" cy="830997"/>
          </a:xfrm>
          <a:prstGeom prst="rect">
            <a:avLst/>
          </a:prstGeom>
          <a:noFill/>
        </p:spPr>
        <p:txBody>
          <a:bodyPr wrap="square" rtlCol="0">
            <a:spAutoFit/>
          </a:bodyPr>
          <a:lstStyle/>
          <a:p>
            <a:pPr defTabSz="914400" fontAlgn="base">
              <a:spcBef>
                <a:spcPct val="0"/>
              </a:spcBef>
              <a:spcAft>
                <a:spcPct val="0"/>
              </a:spcAft>
            </a:pPr>
            <a:r>
              <a:rPr lang="fr-FR" sz="2800" dirty="0" smtClean="0">
                <a:solidFill>
                  <a:srgbClr val="FFFFFF"/>
                </a:solidFill>
                <a:latin typeface="Calibri"/>
                <a:ea typeface="ＭＳ Ｐゴシック" charset="0"/>
              </a:rPr>
              <a:t>Le parcours du patient de chirurgie</a:t>
            </a:r>
          </a:p>
          <a:p>
            <a:pPr defTabSz="914400" fontAlgn="base">
              <a:spcBef>
                <a:spcPct val="0"/>
              </a:spcBef>
              <a:spcAft>
                <a:spcPct val="0"/>
              </a:spcAft>
            </a:pPr>
            <a:r>
              <a:rPr lang="fr-FR" sz="2000" dirty="0" smtClean="0">
                <a:solidFill>
                  <a:srgbClr val="FFFFFF"/>
                </a:solidFill>
                <a:latin typeface="Calibri"/>
                <a:ea typeface="ＭＳ Ｐゴシック" charset="0"/>
              </a:rPr>
              <a:t>Les Historiques Médicamenteux</a:t>
            </a:r>
            <a:endParaRPr lang="fr-FR" sz="2000" dirty="0">
              <a:solidFill>
                <a:srgbClr val="FFFFFF"/>
              </a:solidFill>
              <a:latin typeface="Calibri"/>
              <a:ea typeface="ＭＳ Ｐゴシック" charset="0"/>
            </a:endParaRPr>
          </a:p>
        </p:txBody>
      </p:sp>
      <p:sp>
        <p:nvSpPr>
          <p:cNvPr id="6" name="Flèche vers la droite 5"/>
          <p:cNvSpPr/>
          <p:nvPr/>
        </p:nvSpPr>
        <p:spPr>
          <a:xfrm>
            <a:off x="1143000" y="5446876"/>
            <a:ext cx="1382889"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a:solidFill>
                <a:prstClr val="white"/>
              </a:solidFill>
              <a:latin typeface="Calibri"/>
            </a:endParaRPr>
          </a:p>
        </p:txBody>
      </p:sp>
      <p:sp>
        <p:nvSpPr>
          <p:cNvPr id="7" name="Rectangle 6"/>
          <p:cNvSpPr/>
          <p:nvPr/>
        </p:nvSpPr>
        <p:spPr>
          <a:xfrm>
            <a:off x="2892777" y="5446876"/>
            <a:ext cx="5009445" cy="50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fr-FR" dirty="0" smtClean="0">
                <a:solidFill>
                  <a:prstClr val="white"/>
                </a:solidFill>
                <a:latin typeface="Calibri"/>
              </a:rPr>
              <a:t>Réduction des erreurs de prescription d’entrée</a:t>
            </a:r>
            <a:endParaRPr lang="fr-FR" dirty="0">
              <a:solidFill>
                <a:prstClr val="white"/>
              </a:solidFill>
              <a:latin typeface="Calibri"/>
            </a:endParaRPr>
          </a:p>
        </p:txBody>
      </p:sp>
    </p:spTree>
    <p:extLst>
      <p:ext uri="{BB962C8B-B14F-4D97-AF65-F5344CB8AC3E}">
        <p14:creationId xmlns:p14="http://schemas.microsoft.com/office/powerpoint/2010/main" val="36259069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000" dirty="0" smtClean="0"/>
              <a:t>Depuis 2011 : chirurgie orthopédique et viscérale</a:t>
            </a:r>
          </a:p>
          <a:p>
            <a:pPr>
              <a:buFont typeface="Arial" charset="0"/>
              <a:buChar char="•"/>
            </a:pPr>
            <a:r>
              <a:rPr lang="fr-FR" sz="2000" dirty="0" smtClean="0"/>
              <a:t>En moyenne 140 HM/mois</a:t>
            </a:r>
          </a:p>
          <a:p>
            <a:pPr>
              <a:buFont typeface="Arial" charset="0"/>
              <a:buChar char="•"/>
            </a:pPr>
            <a:r>
              <a:rPr lang="fr-FR" sz="2000" dirty="0" smtClean="0"/>
              <a:t>Tous les patients hospitalisés &lt; 72h</a:t>
            </a:r>
          </a:p>
          <a:p>
            <a:pPr marL="0" indent="0">
              <a:buNone/>
            </a:pPr>
            <a:endParaRPr lang="fr-FR" sz="2000" dirty="0"/>
          </a:p>
        </p:txBody>
      </p:sp>
      <p:sp>
        <p:nvSpPr>
          <p:cNvPr id="5" name="ZoneTexte 4"/>
          <p:cNvSpPr txBox="1"/>
          <p:nvPr/>
        </p:nvSpPr>
        <p:spPr>
          <a:xfrm>
            <a:off x="284163" y="606780"/>
            <a:ext cx="8570693" cy="830997"/>
          </a:xfrm>
          <a:prstGeom prst="rect">
            <a:avLst/>
          </a:prstGeom>
          <a:noFill/>
        </p:spPr>
        <p:txBody>
          <a:bodyPr wrap="square" rtlCol="0">
            <a:spAutoFit/>
          </a:bodyPr>
          <a:lstStyle/>
          <a:p>
            <a:pPr defTabSz="914400" fontAlgn="base">
              <a:spcBef>
                <a:spcPct val="0"/>
              </a:spcBef>
              <a:spcAft>
                <a:spcPct val="0"/>
              </a:spcAft>
            </a:pPr>
            <a:r>
              <a:rPr lang="fr-FR" sz="2800" dirty="0" smtClean="0">
                <a:solidFill>
                  <a:srgbClr val="FFFFFF"/>
                </a:solidFill>
                <a:latin typeface="Calibri"/>
                <a:ea typeface="ＭＳ Ｐゴシック" charset="0"/>
              </a:rPr>
              <a:t>Le parcours du patient de chirurgie</a:t>
            </a:r>
          </a:p>
          <a:p>
            <a:pPr defTabSz="914400" fontAlgn="base">
              <a:spcBef>
                <a:spcPct val="0"/>
              </a:spcBef>
              <a:spcAft>
                <a:spcPct val="0"/>
              </a:spcAft>
            </a:pPr>
            <a:r>
              <a:rPr lang="fr-FR" sz="2000" dirty="0" smtClean="0">
                <a:solidFill>
                  <a:srgbClr val="FFFFFF"/>
                </a:solidFill>
                <a:latin typeface="Calibri"/>
                <a:ea typeface="ＭＳ Ｐゴシック" charset="0"/>
              </a:rPr>
              <a:t>Les Historiques Médicamenteux</a:t>
            </a:r>
            <a:endParaRPr lang="fr-FR" sz="2000" dirty="0">
              <a:solidFill>
                <a:srgbClr val="FFFFFF"/>
              </a:solidFill>
              <a:latin typeface="Calibri"/>
              <a:ea typeface="ＭＳ Ｐゴシック" charset="0"/>
            </a:endParaRPr>
          </a:p>
        </p:txBody>
      </p:sp>
      <p:sp>
        <p:nvSpPr>
          <p:cNvPr id="3" name="Rectangle 2"/>
          <p:cNvSpPr/>
          <p:nvPr/>
        </p:nvSpPr>
        <p:spPr>
          <a:xfrm>
            <a:off x="451556" y="3330222"/>
            <a:ext cx="2032000" cy="733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fr-FR" dirty="0" smtClean="0">
                <a:solidFill>
                  <a:prstClr val="white"/>
                </a:solidFill>
                <a:latin typeface="Calibri"/>
              </a:rPr>
              <a:t>PERENNE</a:t>
            </a:r>
            <a:endParaRPr lang="fr-FR" dirty="0">
              <a:solidFill>
                <a:prstClr val="white"/>
              </a:solidFill>
              <a:latin typeface="Calibri"/>
            </a:endParaRPr>
          </a:p>
        </p:txBody>
      </p:sp>
      <p:sp>
        <p:nvSpPr>
          <p:cNvPr id="8" name="Rectangle 7"/>
          <p:cNvSpPr/>
          <p:nvPr/>
        </p:nvSpPr>
        <p:spPr>
          <a:xfrm>
            <a:off x="3045179" y="3330222"/>
            <a:ext cx="2032000" cy="7337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fontAlgn="base">
              <a:spcBef>
                <a:spcPct val="0"/>
              </a:spcBef>
              <a:spcAft>
                <a:spcPct val="0"/>
              </a:spcAft>
            </a:pPr>
            <a:r>
              <a:rPr lang="fr-FR" dirty="0" smtClean="0">
                <a:solidFill>
                  <a:prstClr val="white"/>
                </a:solidFill>
                <a:latin typeface="Calibri"/>
              </a:rPr>
              <a:t>QUANTITATIF</a:t>
            </a:r>
            <a:endParaRPr lang="fr-FR" dirty="0">
              <a:solidFill>
                <a:prstClr val="white"/>
              </a:solidFill>
              <a:latin typeface="Calibri"/>
            </a:endParaRPr>
          </a:p>
        </p:txBody>
      </p:sp>
      <p:sp>
        <p:nvSpPr>
          <p:cNvPr id="9" name="Rectangle 8"/>
          <p:cNvSpPr/>
          <p:nvPr/>
        </p:nvSpPr>
        <p:spPr>
          <a:xfrm>
            <a:off x="6822856" y="3330222"/>
            <a:ext cx="2032000" cy="7337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fontAlgn="base">
              <a:spcBef>
                <a:spcPct val="0"/>
              </a:spcBef>
              <a:spcAft>
                <a:spcPct val="0"/>
              </a:spcAft>
            </a:pPr>
            <a:r>
              <a:rPr lang="fr-FR" dirty="0" smtClean="0">
                <a:solidFill>
                  <a:prstClr val="white"/>
                </a:solidFill>
                <a:latin typeface="Calibri"/>
              </a:rPr>
              <a:t>QUALITATIF</a:t>
            </a:r>
            <a:endParaRPr lang="fr-FR" dirty="0">
              <a:solidFill>
                <a:prstClr val="white"/>
              </a:solidFill>
              <a:latin typeface="Calibri"/>
            </a:endParaRPr>
          </a:p>
        </p:txBody>
      </p:sp>
      <p:sp>
        <p:nvSpPr>
          <p:cNvPr id="4" name="Flèche vers la droite 3"/>
          <p:cNvSpPr/>
          <p:nvPr/>
        </p:nvSpPr>
        <p:spPr>
          <a:xfrm>
            <a:off x="5334000" y="3527778"/>
            <a:ext cx="1284111" cy="35277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fontAlgn="base">
              <a:spcBef>
                <a:spcPct val="0"/>
              </a:spcBef>
              <a:spcAft>
                <a:spcPct val="0"/>
              </a:spcAft>
            </a:pPr>
            <a:endParaRPr lang="fr-FR">
              <a:solidFill>
                <a:prstClr val="white"/>
              </a:solidFill>
              <a:latin typeface="Calibri"/>
            </a:endParaRPr>
          </a:p>
        </p:txBody>
      </p:sp>
      <p:sp>
        <p:nvSpPr>
          <p:cNvPr id="10" name="ZoneTexte 9"/>
          <p:cNvSpPr txBox="1"/>
          <p:nvPr/>
        </p:nvSpPr>
        <p:spPr>
          <a:xfrm>
            <a:off x="6498775" y="4292502"/>
            <a:ext cx="2624191" cy="1077218"/>
          </a:xfrm>
          <a:prstGeom prst="rect">
            <a:avLst/>
          </a:prstGeom>
          <a:noFill/>
        </p:spPr>
        <p:txBody>
          <a:bodyPr wrap="square" rtlCol="0">
            <a:spAutoFit/>
          </a:bodyPr>
          <a:lstStyle/>
          <a:p>
            <a:pPr marL="285750" indent="-285750" defTabSz="914400" fontAlgn="base">
              <a:spcBef>
                <a:spcPct val="0"/>
              </a:spcBef>
              <a:spcAft>
                <a:spcPct val="0"/>
              </a:spcAft>
              <a:buFont typeface="Arial"/>
              <a:buChar char="•"/>
            </a:pPr>
            <a:r>
              <a:rPr lang="fr-FR" sz="1600" dirty="0" smtClean="0">
                <a:solidFill>
                  <a:prstClr val="black"/>
                </a:solidFill>
                <a:latin typeface="Calibri"/>
                <a:ea typeface="ＭＳ Ｐゴシック" charset="0"/>
              </a:rPr>
              <a:t>Cibler les patients à risque</a:t>
            </a:r>
          </a:p>
          <a:p>
            <a:pPr marL="285750" indent="-285750" defTabSz="914400" fontAlgn="base">
              <a:spcBef>
                <a:spcPct val="0"/>
              </a:spcBef>
              <a:spcAft>
                <a:spcPct val="0"/>
              </a:spcAft>
              <a:buFont typeface="Arial"/>
              <a:buChar char="•"/>
            </a:pPr>
            <a:r>
              <a:rPr lang="fr-FR" sz="1600" dirty="0" smtClean="0">
                <a:solidFill>
                  <a:prstClr val="black"/>
                </a:solidFill>
                <a:latin typeface="Calibri"/>
                <a:ea typeface="ＭＳ Ｐゴシック" charset="0"/>
              </a:rPr>
              <a:t>Kit de formation pour les externes</a:t>
            </a:r>
            <a:endParaRPr lang="fr-FR" sz="1600" dirty="0">
              <a:solidFill>
                <a:prstClr val="black"/>
              </a:solidFill>
              <a:latin typeface="Calibri"/>
              <a:ea typeface="ＭＳ Ｐゴシック" charset="0"/>
            </a:endParaRPr>
          </a:p>
        </p:txBody>
      </p:sp>
      <p:sp>
        <p:nvSpPr>
          <p:cNvPr id="11" name="ZoneTexte 10"/>
          <p:cNvSpPr txBox="1"/>
          <p:nvPr/>
        </p:nvSpPr>
        <p:spPr>
          <a:xfrm>
            <a:off x="2621849" y="4292502"/>
            <a:ext cx="3185487" cy="1169551"/>
          </a:xfrm>
          <a:prstGeom prst="rect">
            <a:avLst/>
          </a:prstGeom>
          <a:noFill/>
        </p:spPr>
        <p:txBody>
          <a:bodyPr wrap="square" rtlCol="0">
            <a:spAutoFit/>
          </a:bodyPr>
          <a:lstStyle/>
          <a:p>
            <a:pPr marL="285750" indent="-285750" defTabSz="914400" fontAlgn="base">
              <a:spcBef>
                <a:spcPct val="0"/>
              </a:spcBef>
              <a:spcAft>
                <a:spcPct val="0"/>
              </a:spcAft>
              <a:buFont typeface="Arial"/>
              <a:buChar char="•"/>
            </a:pPr>
            <a:r>
              <a:rPr lang="fr-FR" sz="1600" dirty="0" smtClean="0">
                <a:solidFill>
                  <a:prstClr val="black"/>
                </a:solidFill>
                <a:latin typeface="Calibri"/>
                <a:ea typeface="ＭＳ Ｐゴシック" charset="0"/>
              </a:rPr>
              <a:t>Indicateurs de performance :</a:t>
            </a:r>
          </a:p>
          <a:p>
            <a:pPr defTabSz="914400" fontAlgn="base">
              <a:spcBef>
                <a:spcPct val="0"/>
              </a:spcBef>
              <a:spcAft>
                <a:spcPct val="0"/>
              </a:spcAft>
            </a:pPr>
            <a:endParaRPr lang="fr-FR" sz="800" dirty="0" smtClean="0">
              <a:solidFill>
                <a:prstClr val="black"/>
              </a:solidFill>
              <a:latin typeface="Calibri"/>
              <a:ea typeface="ＭＳ Ｐゴシック" charset="0"/>
            </a:endParaRPr>
          </a:p>
          <a:p>
            <a:pPr lvl="1" defTabSz="914400" fontAlgn="base">
              <a:spcBef>
                <a:spcPct val="0"/>
              </a:spcBef>
              <a:spcAft>
                <a:spcPct val="0"/>
              </a:spcAft>
              <a:buFont typeface="Wingdings" charset="0"/>
              <a:buChar char="ü"/>
            </a:pPr>
            <a:r>
              <a:rPr lang="fr-FR" sz="1600" dirty="0" smtClean="0">
                <a:solidFill>
                  <a:prstClr val="black"/>
                </a:solidFill>
                <a:latin typeface="Calibri"/>
                <a:ea typeface="ＭＳ Ｐゴシック" charset="0"/>
              </a:rPr>
              <a:t> HM &lt; 24h : 70%</a:t>
            </a:r>
          </a:p>
          <a:p>
            <a:pPr lvl="1" defTabSz="914400" fontAlgn="base">
              <a:spcBef>
                <a:spcPct val="0"/>
              </a:spcBef>
              <a:spcAft>
                <a:spcPct val="0"/>
              </a:spcAft>
              <a:buFont typeface="Wingdings" charset="0"/>
              <a:buChar char="ü"/>
            </a:pPr>
            <a:r>
              <a:rPr lang="fr-FR" sz="1600" dirty="0" smtClean="0">
                <a:solidFill>
                  <a:prstClr val="black"/>
                </a:solidFill>
                <a:latin typeface="Calibri"/>
                <a:ea typeface="ＭＳ Ｐゴシック" charset="0"/>
              </a:rPr>
              <a:t> HM &lt; 72h : 90%</a:t>
            </a:r>
          </a:p>
          <a:p>
            <a:pPr marL="285750" indent="-285750" defTabSz="914400" fontAlgn="base">
              <a:spcBef>
                <a:spcPct val="0"/>
              </a:spcBef>
              <a:spcAft>
                <a:spcPct val="0"/>
              </a:spcAft>
              <a:buFont typeface="Arial"/>
              <a:buChar char="•"/>
            </a:pPr>
            <a:endParaRPr lang="fr-FR" sz="1400" dirty="0">
              <a:solidFill>
                <a:prstClr val="black"/>
              </a:solidFill>
              <a:latin typeface="Calibri"/>
              <a:ea typeface="ＭＳ Ｐゴシック" charset="0"/>
            </a:endParaRPr>
          </a:p>
        </p:txBody>
      </p:sp>
    </p:spTree>
    <p:extLst>
      <p:ext uri="{BB962C8B-B14F-4D97-AF65-F5344CB8AC3E}">
        <p14:creationId xmlns:p14="http://schemas.microsoft.com/office/powerpoint/2010/main" val="27463247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a:t>
            </a:r>
            <a:endParaRPr lang="fr-FR" dirty="0"/>
          </a:p>
        </p:txBody>
      </p:sp>
      <p:sp>
        <p:nvSpPr>
          <p:cNvPr id="3" name="Espace réservé du texte 2"/>
          <p:cNvSpPr>
            <a:spLocks noGrp="1"/>
          </p:cNvSpPr>
          <p:nvPr>
            <p:ph type="body" idx="1"/>
          </p:nvPr>
        </p:nvSpPr>
        <p:spPr/>
        <p:txBody>
          <a:bodyPr/>
          <a:lstStyle/>
          <a:p>
            <a:endParaRPr lang="fr-FR" dirty="0"/>
          </a:p>
        </p:txBody>
      </p:sp>
      <p:sp>
        <p:nvSpPr>
          <p:cNvPr id="5" name="Espace réservé du texte 4"/>
          <p:cNvSpPr>
            <a:spLocks noGrp="1"/>
          </p:cNvSpPr>
          <p:nvPr>
            <p:ph type="body" sz="quarter" idx="3"/>
          </p:nvPr>
        </p:nvSpPr>
        <p:spPr/>
        <p:txBody>
          <a:bodyPr/>
          <a:lstStyle/>
          <a:p>
            <a:endParaRPr lang="fr-FR"/>
          </a:p>
        </p:txBody>
      </p:sp>
      <p:sp>
        <p:nvSpPr>
          <p:cNvPr id="8" name="Rectangle 7"/>
          <p:cNvSpPr/>
          <p:nvPr/>
        </p:nvSpPr>
        <p:spPr>
          <a:xfrm>
            <a:off x="1726596" y="4309214"/>
            <a:ext cx="2261697" cy="306782"/>
          </a:xfrm>
          <a:prstGeom prst="rect">
            <a:avLst/>
          </a:prstGeom>
          <a:blipFill rotWithShape="1">
            <a:blip r:embed="rId3">
              <a:alphaModFix amt="57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sz="half" idx="2"/>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spTree>
    <p:extLst>
      <p:ext uri="{BB962C8B-B14F-4D97-AF65-F5344CB8AC3E}">
        <p14:creationId xmlns:p14="http://schemas.microsoft.com/office/powerpoint/2010/main" val="27917316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4163" y="606780"/>
            <a:ext cx="8570693" cy="830997"/>
          </a:xfrm>
          <a:prstGeom prst="rect">
            <a:avLst/>
          </a:prstGeom>
          <a:noFill/>
        </p:spPr>
        <p:txBody>
          <a:bodyPr wrap="square" rtlCol="0">
            <a:spAutoFit/>
          </a:bodyPr>
          <a:lstStyle/>
          <a:p>
            <a:pPr defTabSz="914400" fontAlgn="base">
              <a:spcBef>
                <a:spcPct val="0"/>
              </a:spcBef>
              <a:spcAft>
                <a:spcPct val="0"/>
              </a:spcAft>
            </a:pPr>
            <a:r>
              <a:rPr lang="fr-FR" sz="2800" dirty="0" smtClean="0">
                <a:solidFill>
                  <a:srgbClr val="FFFFFF"/>
                </a:solidFill>
                <a:latin typeface="Calibri"/>
                <a:ea typeface="ＭＳ Ｐゴシック" charset="0"/>
              </a:rPr>
              <a:t>Le parcours du patient de chirurgie</a:t>
            </a:r>
          </a:p>
          <a:p>
            <a:pPr defTabSz="914400" fontAlgn="base">
              <a:spcBef>
                <a:spcPct val="0"/>
              </a:spcBef>
              <a:spcAft>
                <a:spcPct val="0"/>
              </a:spcAft>
            </a:pPr>
            <a:r>
              <a:rPr lang="fr-FR" sz="2000" dirty="0" smtClean="0">
                <a:solidFill>
                  <a:srgbClr val="FFFFFF"/>
                </a:solidFill>
                <a:latin typeface="Calibri"/>
                <a:ea typeface="ＭＳ Ｐゴシック" charset="0"/>
              </a:rPr>
              <a:t>Les patients de chirurgie programmée</a:t>
            </a:r>
            <a:endParaRPr lang="fr-FR" sz="2000" dirty="0">
              <a:solidFill>
                <a:srgbClr val="FFFFFF"/>
              </a:solidFill>
              <a:latin typeface="Calibri"/>
              <a:ea typeface="ＭＳ Ｐゴシック" charset="0"/>
            </a:endParaRPr>
          </a:p>
        </p:txBody>
      </p:sp>
      <p:sp>
        <p:nvSpPr>
          <p:cNvPr id="12" name="Content Placeholder 2"/>
          <p:cNvSpPr txBox="1">
            <a:spLocks/>
          </p:cNvSpPr>
          <p:nvPr/>
        </p:nvSpPr>
        <p:spPr bwMode="auto">
          <a:xfrm>
            <a:off x="254000" y="1825453"/>
            <a:ext cx="8890000" cy="4360862"/>
          </a:xfrm>
          <a:prstGeom prst="rect">
            <a:avLst/>
          </a:prstGeom>
          <a:noFill/>
          <a:ln>
            <a:noFill/>
          </a:ln>
          <a:extLst/>
        </p:spPr>
        <p:txBody>
          <a:bodyPr>
            <a:normAutofit/>
          </a:bodyPr>
          <a:lstStyle>
            <a:lvl1pPr marL="342900" indent="-342900">
              <a:defRPr>
                <a:solidFill>
                  <a:schemeClr val="tx1"/>
                </a:solidFill>
                <a:latin typeface="Calibri" charset="0"/>
                <a:ea typeface="ＭＳ Ｐゴシック" charset="0"/>
              </a:defRPr>
            </a:lvl1pPr>
            <a:lvl2pPr marL="685800" indent="-336550">
              <a:defRPr>
                <a:solidFill>
                  <a:schemeClr val="tx1"/>
                </a:solidFill>
                <a:latin typeface="Calibri" charset="0"/>
                <a:ea typeface="ＭＳ Ｐゴシック" charset="0"/>
              </a:defRPr>
            </a:lvl2pPr>
            <a:lvl3pPr marL="984250" indent="-28575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lnSpc>
                <a:spcPct val="70000"/>
              </a:lnSpc>
              <a:spcBef>
                <a:spcPts val="2000"/>
              </a:spcBef>
              <a:spcAft>
                <a:spcPct val="0"/>
              </a:spcAft>
              <a:buFont typeface="Arial" charset="0"/>
              <a:buChar char="•"/>
            </a:pPr>
            <a:r>
              <a:rPr lang="fr-FR" sz="2000" b="1" dirty="0">
                <a:solidFill>
                  <a:srgbClr val="000000"/>
                </a:solidFill>
                <a:latin typeface="Calibri"/>
                <a:cs typeface="Arial"/>
              </a:rPr>
              <a:t>Erreur d’administration : </a:t>
            </a:r>
            <a:r>
              <a:rPr lang="fr-FR" sz="1900" dirty="0">
                <a:solidFill>
                  <a:srgbClr val="000000"/>
                </a:solidFill>
                <a:latin typeface="Calibri"/>
                <a:cs typeface="Arial"/>
              </a:rPr>
              <a:t>en 2012 en chirurgie viscérale</a:t>
            </a:r>
            <a:endParaRPr lang="fr-FR" sz="300" dirty="0">
              <a:solidFill>
                <a:srgbClr val="000000"/>
              </a:solidFill>
              <a:latin typeface="Calibri"/>
              <a:cs typeface="Arial"/>
            </a:endParaRPr>
          </a:p>
          <a:p>
            <a:pPr lvl="1" defTabSz="914400" fontAlgn="base">
              <a:lnSpc>
                <a:spcPct val="70000"/>
              </a:lnSpc>
              <a:spcBef>
                <a:spcPts val="800"/>
              </a:spcBef>
              <a:spcAft>
                <a:spcPct val="0"/>
              </a:spcAft>
              <a:buClr>
                <a:srgbClr val="4F472E"/>
              </a:buClr>
              <a:buFont typeface="Wingdings" charset="0"/>
              <a:buChar char="è"/>
            </a:pPr>
            <a:endParaRPr lang="fr-FR" sz="800" dirty="0">
              <a:solidFill>
                <a:srgbClr val="000000"/>
              </a:solidFill>
              <a:latin typeface="Calibri"/>
              <a:cs typeface="Arial"/>
              <a:sym typeface="Wingdings" charset="0"/>
            </a:endParaRPr>
          </a:p>
          <a:p>
            <a:pPr lvl="1" defTabSz="914400" fontAlgn="base">
              <a:lnSpc>
                <a:spcPct val="70000"/>
              </a:lnSpc>
              <a:spcBef>
                <a:spcPts val="800"/>
              </a:spcBef>
              <a:spcAft>
                <a:spcPct val="0"/>
              </a:spcAft>
              <a:buFont typeface="Wingdings" charset="0"/>
              <a:buChar char="è"/>
            </a:pPr>
            <a:r>
              <a:rPr lang="fr-FR" b="1" dirty="0">
                <a:solidFill>
                  <a:srgbClr val="000000"/>
                </a:solidFill>
                <a:latin typeface="Calibri"/>
                <a:cs typeface="Arial"/>
                <a:sym typeface="Wingdings" charset="0"/>
              </a:rPr>
              <a:t>Incident : </a:t>
            </a:r>
            <a:r>
              <a:rPr lang="fr-FR" dirty="0">
                <a:solidFill>
                  <a:srgbClr val="000000"/>
                </a:solidFill>
                <a:latin typeface="Calibri"/>
                <a:cs typeface="Arial"/>
                <a:sym typeface="Wingdings" charset="0"/>
              </a:rPr>
              <a:t>Administration d’un anticoagulant la veille d’une opération programmée</a:t>
            </a:r>
          </a:p>
          <a:p>
            <a:pPr lvl="1" defTabSz="914400" fontAlgn="base">
              <a:lnSpc>
                <a:spcPct val="70000"/>
              </a:lnSpc>
              <a:spcBef>
                <a:spcPts val="800"/>
              </a:spcBef>
              <a:spcAft>
                <a:spcPct val="0"/>
              </a:spcAft>
              <a:buFont typeface="Wingdings" charset="0"/>
              <a:buChar char="è"/>
            </a:pPr>
            <a:endParaRPr lang="fr-FR" sz="800" b="1" dirty="0">
              <a:solidFill>
                <a:srgbClr val="000000"/>
              </a:solidFill>
              <a:latin typeface="Calibri"/>
              <a:cs typeface="Arial"/>
              <a:sym typeface="Wingdings" charset="0"/>
            </a:endParaRPr>
          </a:p>
          <a:p>
            <a:pPr lvl="1" defTabSz="914400" fontAlgn="base">
              <a:lnSpc>
                <a:spcPct val="70000"/>
              </a:lnSpc>
              <a:spcBef>
                <a:spcPts val="800"/>
              </a:spcBef>
              <a:spcAft>
                <a:spcPct val="0"/>
              </a:spcAft>
              <a:buFont typeface="Wingdings" charset="0"/>
              <a:buChar char="è"/>
            </a:pPr>
            <a:r>
              <a:rPr lang="fr-FR" b="1" dirty="0">
                <a:solidFill>
                  <a:srgbClr val="000000"/>
                </a:solidFill>
                <a:latin typeface="Calibri"/>
                <a:cs typeface="Arial"/>
                <a:sym typeface="Wingdings" charset="0"/>
              </a:rPr>
              <a:t>Conséquences : </a:t>
            </a:r>
          </a:p>
          <a:p>
            <a:pPr lvl="2" defTabSz="914400" fontAlgn="base">
              <a:lnSpc>
                <a:spcPct val="70000"/>
              </a:lnSpc>
              <a:spcBef>
                <a:spcPts val="800"/>
              </a:spcBef>
              <a:spcAft>
                <a:spcPct val="0"/>
              </a:spcAft>
              <a:buFontTx/>
              <a:buChar char="-"/>
            </a:pPr>
            <a:r>
              <a:rPr lang="fr-FR" dirty="0">
                <a:solidFill>
                  <a:srgbClr val="000000"/>
                </a:solidFill>
                <a:latin typeface="Calibri"/>
                <a:cs typeface="Arial"/>
                <a:sym typeface="Wingdings" charset="0"/>
              </a:rPr>
              <a:t>annulation </a:t>
            </a:r>
          </a:p>
          <a:p>
            <a:pPr lvl="2" defTabSz="914400" fontAlgn="base">
              <a:lnSpc>
                <a:spcPct val="70000"/>
              </a:lnSpc>
              <a:spcBef>
                <a:spcPts val="800"/>
              </a:spcBef>
              <a:spcAft>
                <a:spcPct val="0"/>
              </a:spcAft>
              <a:buFontTx/>
              <a:buChar char="-"/>
            </a:pPr>
            <a:r>
              <a:rPr lang="fr-FR" dirty="0">
                <a:solidFill>
                  <a:srgbClr val="000000"/>
                </a:solidFill>
                <a:latin typeface="Calibri"/>
                <a:cs typeface="Arial"/>
                <a:sym typeface="Wingdings" charset="0"/>
              </a:rPr>
              <a:t>destruction poche chimiothérapie</a:t>
            </a:r>
          </a:p>
          <a:p>
            <a:pPr lvl="2" defTabSz="914400" fontAlgn="base">
              <a:lnSpc>
                <a:spcPct val="70000"/>
              </a:lnSpc>
              <a:spcBef>
                <a:spcPts val="800"/>
              </a:spcBef>
              <a:spcAft>
                <a:spcPct val="0"/>
              </a:spcAft>
              <a:buFontTx/>
              <a:buChar char="-"/>
            </a:pPr>
            <a:r>
              <a:rPr lang="fr-FR" dirty="0">
                <a:solidFill>
                  <a:srgbClr val="000000"/>
                </a:solidFill>
                <a:latin typeface="Calibri"/>
                <a:cs typeface="Arial"/>
                <a:sym typeface="Wingdings" charset="0"/>
              </a:rPr>
              <a:t>report  =&gt;  durée hospitalisation augmentée</a:t>
            </a:r>
          </a:p>
          <a:p>
            <a:pPr lvl="2" defTabSz="914400" fontAlgn="base">
              <a:lnSpc>
                <a:spcPct val="70000"/>
              </a:lnSpc>
              <a:spcBef>
                <a:spcPts val="800"/>
              </a:spcBef>
              <a:spcAft>
                <a:spcPct val="0"/>
              </a:spcAft>
              <a:buFont typeface="Wingdings 2" charset="0"/>
              <a:buNone/>
            </a:pPr>
            <a:endParaRPr lang="fr-FR" b="1" dirty="0">
              <a:solidFill>
                <a:srgbClr val="000000"/>
              </a:solidFill>
              <a:latin typeface="Calibri"/>
              <a:cs typeface="Arial"/>
              <a:sym typeface="Wingdings" charset="0"/>
            </a:endParaRPr>
          </a:p>
          <a:p>
            <a:pPr defTabSz="914400" fontAlgn="base">
              <a:lnSpc>
                <a:spcPct val="70000"/>
              </a:lnSpc>
              <a:spcBef>
                <a:spcPts val="800"/>
              </a:spcBef>
              <a:spcAft>
                <a:spcPct val="0"/>
              </a:spcAft>
              <a:buFont typeface="Arial" charset="0"/>
              <a:buChar char="•"/>
            </a:pPr>
            <a:r>
              <a:rPr lang="fr-FR" sz="2200" b="1" dirty="0">
                <a:solidFill>
                  <a:srgbClr val="000000"/>
                </a:solidFill>
                <a:latin typeface="Calibri"/>
                <a:cs typeface="Arial"/>
              </a:rPr>
              <a:t>Pourquoi ?</a:t>
            </a:r>
          </a:p>
          <a:p>
            <a:pPr lvl="1" defTabSz="914400" fontAlgn="base">
              <a:lnSpc>
                <a:spcPct val="70000"/>
              </a:lnSpc>
              <a:spcBef>
                <a:spcPts val="1000"/>
              </a:spcBef>
              <a:spcAft>
                <a:spcPct val="0"/>
              </a:spcAft>
              <a:buFont typeface="Wingdings" charset="0"/>
              <a:buChar char="§"/>
            </a:pPr>
            <a:r>
              <a:rPr lang="fr-FR" dirty="0">
                <a:solidFill>
                  <a:srgbClr val="000000"/>
                </a:solidFill>
                <a:latin typeface="Calibri"/>
                <a:cs typeface="Arial"/>
                <a:sym typeface="Wingdings" charset="0"/>
              </a:rPr>
              <a:t>Administration par l’infirmière sans prescription</a:t>
            </a:r>
          </a:p>
          <a:p>
            <a:pPr lvl="1" defTabSz="914400" fontAlgn="base">
              <a:lnSpc>
                <a:spcPct val="70000"/>
              </a:lnSpc>
              <a:spcBef>
                <a:spcPts val="1000"/>
              </a:spcBef>
              <a:spcAft>
                <a:spcPct val="0"/>
              </a:spcAft>
              <a:buFont typeface="Wingdings" charset="0"/>
              <a:buChar char="§"/>
            </a:pPr>
            <a:r>
              <a:rPr lang="fr-FR" dirty="0">
                <a:solidFill>
                  <a:srgbClr val="000000"/>
                </a:solidFill>
                <a:latin typeface="Calibri"/>
                <a:cs typeface="Arial"/>
                <a:sym typeface="Wingdings" charset="0"/>
              </a:rPr>
              <a:t>Information non claire sur le support de consultation d’anesthésie</a:t>
            </a:r>
          </a:p>
          <a:p>
            <a:pPr defTabSz="914400" fontAlgn="base">
              <a:lnSpc>
                <a:spcPct val="70000"/>
              </a:lnSpc>
              <a:spcBef>
                <a:spcPts val="1000"/>
              </a:spcBef>
              <a:spcAft>
                <a:spcPct val="0"/>
              </a:spcAft>
              <a:buClr>
                <a:srgbClr val="9E8E5C"/>
              </a:buClr>
              <a:buFont typeface="Wingdings 2" charset="0"/>
              <a:buChar char=""/>
            </a:pPr>
            <a:endParaRPr lang="fr-FR" sz="2000" b="1" dirty="0">
              <a:solidFill>
                <a:srgbClr val="000000"/>
              </a:solidFill>
              <a:latin typeface="Calibri"/>
              <a:cs typeface="Arial"/>
            </a:endParaRPr>
          </a:p>
          <a:p>
            <a:pPr lvl="1" defTabSz="914400" fontAlgn="base">
              <a:lnSpc>
                <a:spcPct val="70000"/>
              </a:lnSpc>
              <a:spcBef>
                <a:spcPts val="600"/>
              </a:spcBef>
              <a:spcAft>
                <a:spcPct val="0"/>
              </a:spcAft>
              <a:buClr>
                <a:srgbClr val="4F472E"/>
              </a:buClr>
              <a:buFont typeface="Wingdings 2" charset="0"/>
              <a:buNone/>
            </a:pPr>
            <a:endParaRPr lang="fr-FR" sz="1000" b="1" dirty="0">
              <a:solidFill>
                <a:srgbClr val="595959"/>
              </a:solidFill>
              <a:latin typeface="Calibri"/>
              <a:cs typeface="Arial"/>
            </a:endParaRPr>
          </a:p>
          <a:p>
            <a:pPr lvl="1" defTabSz="914400" fontAlgn="base">
              <a:lnSpc>
                <a:spcPct val="70000"/>
              </a:lnSpc>
              <a:spcBef>
                <a:spcPts val="600"/>
              </a:spcBef>
              <a:spcAft>
                <a:spcPct val="0"/>
              </a:spcAft>
              <a:buClr>
                <a:srgbClr val="4F472E"/>
              </a:buClr>
              <a:buFont typeface="Wingdings 2" charset="0"/>
              <a:buNone/>
            </a:pPr>
            <a:endParaRPr lang="fr-FR" sz="1500" dirty="0">
              <a:solidFill>
                <a:srgbClr val="595959"/>
              </a:solidFill>
              <a:latin typeface="Calibri"/>
              <a:cs typeface="Arial"/>
            </a:endParaRPr>
          </a:p>
          <a:p>
            <a:pPr lvl="1" defTabSz="914400" fontAlgn="base">
              <a:lnSpc>
                <a:spcPct val="70000"/>
              </a:lnSpc>
              <a:spcBef>
                <a:spcPts val="600"/>
              </a:spcBef>
              <a:spcAft>
                <a:spcPct val="0"/>
              </a:spcAft>
              <a:buClr>
                <a:srgbClr val="4F472E"/>
              </a:buClr>
              <a:buFont typeface="Wingdings 2" charset="0"/>
              <a:buChar char=""/>
            </a:pPr>
            <a:endParaRPr lang="fr-FR" sz="1500" dirty="0">
              <a:solidFill>
                <a:srgbClr val="595959"/>
              </a:solidFill>
              <a:latin typeface="Calibri"/>
              <a:cs typeface="Arial"/>
            </a:endParaRPr>
          </a:p>
          <a:p>
            <a:pPr lvl="1" defTabSz="914400" fontAlgn="base">
              <a:lnSpc>
                <a:spcPct val="70000"/>
              </a:lnSpc>
              <a:spcBef>
                <a:spcPts val="600"/>
              </a:spcBef>
              <a:spcAft>
                <a:spcPct val="0"/>
              </a:spcAft>
              <a:buClr>
                <a:srgbClr val="4F472E"/>
              </a:buClr>
              <a:buFont typeface="Wingdings 2" charset="0"/>
              <a:buChar char=""/>
            </a:pPr>
            <a:endParaRPr lang="fr-FR" sz="1500" b="1" dirty="0">
              <a:solidFill>
                <a:srgbClr val="595959"/>
              </a:solidFill>
              <a:latin typeface="Calibri"/>
              <a:cs typeface="Arial"/>
            </a:endParaRPr>
          </a:p>
          <a:p>
            <a:pPr lvl="1" defTabSz="914400" fontAlgn="base">
              <a:lnSpc>
                <a:spcPct val="70000"/>
              </a:lnSpc>
              <a:spcBef>
                <a:spcPts val="600"/>
              </a:spcBef>
              <a:spcAft>
                <a:spcPct val="0"/>
              </a:spcAft>
              <a:buClr>
                <a:srgbClr val="4F472E"/>
              </a:buClr>
              <a:buFont typeface="Wingdings 2" charset="0"/>
              <a:buChar char=""/>
            </a:pPr>
            <a:endParaRPr lang="fr-FR" sz="1500" b="1" dirty="0">
              <a:solidFill>
                <a:srgbClr val="595959"/>
              </a:solidFill>
              <a:latin typeface="Calibri"/>
              <a:cs typeface="Arial"/>
            </a:endParaRPr>
          </a:p>
          <a:p>
            <a:pPr lvl="1" defTabSz="914400" fontAlgn="base">
              <a:lnSpc>
                <a:spcPct val="70000"/>
              </a:lnSpc>
              <a:spcBef>
                <a:spcPts val="600"/>
              </a:spcBef>
              <a:spcAft>
                <a:spcPct val="0"/>
              </a:spcAft>
              <a:buClr>
                <a:srgbClr val="4F472E"/>
              </a:buClr>
              <a:buFont typeface="Wingdings 2" charset="0"/>
              <a:buChar char=""/>
            </a:pPr>
            <a:endParaRPr lang="fr-FR" sz="1500" b="1" dirty="0">
              <a:solidFill>
                <a:srgbClr val="595959"/>
              </a:solidFill>
              <a:latin typeface="Calibri"/>
              <a:cs typeface="Arial"/>
            </a:endParaRPr>
          </a:p>
          <a:p>
            <a:pPr defTabSz="914400" fontAlgn="base">
              <a:lnSpc>
                <a:spcPct val="70000"/>
              </a:lnSpc>
              <a:spcBef>
                <a:spcPts val="2000"/>
              </a:spcBef>
              <a:spcAft>
                <a:spcPct val="0"/>
              </a:spcAft>
              <a:buClr>
                <a:srgbClr val="9E8E5C"/>
              </a:buClr>
              <a:buFont typeface="Wingdings 2" charset="0"/>
              <a:buChar char=""/>
            </a:pPr>
            <a:endParaRPr lang="fr-FR" sz="1900" b="1" dirty="0">
              <a:solidFill>
                <a:srgbClr val="595959"/>
              </a:solidFill>
              <a:latin typeface="Calibri"/>
              <a:cs typeface="Arial"/>
            </a:endParaRPr>
          </a:p>
          <a:p>
            <a:pPr lvl="1" defTabSz="914400" fontAlgn="base">
              <a:lnSpc>
                <a:spcPct val="70000"/>
              </a:lnSpc>
              <a:spcBef>
                <a:spcPts val="600"/>
              </a:spcBef>
              <a:spcAft>
                <a:spcPct val="0"/>
              </a:spcAft>
              <a:buClr>
                <a:srgbClr val="4F472E"/>
              </a:buClr>
              <a:buFont typeface="Wingdings 2" charset="0"/>
              <a:buNone/>
            </a:pPr>
            <a:endParaRPr lang="fr-FR" sz="1700" dirty="0">
              <a:solidFill>
                <a:srgbClr val="595959"/>
              </a:solidFill>
              <a:latin typeface="Calibri"/>
              <a:cs typeface="Arial"/>
              <a:sym typeface="Wingdings" charset="0"/>
            </a:endParaRPr>
          </a:p>
          <a:p>
            <a:pPr defTabSz="914400" fontAlgn="base">
              <a:lnSpc>
                <a:spcPct val="70000"/>
              </a:lnSpc>
              <a:spcBef>
                <a:spcPts val="2000"/>
              </a:spcBef>
              <a:spcAft>
                <a:spcPct val="0"/>
              </a:spcAft>
              <a:buClr>
                <a:srgbClr val="9E8E5C"/>
              </a:buClr>
              <a:buFont typeface="Wingdings 2" charset="0"/>
              <a:buNone/>
            </a:pPr>
            <a:endParaRPr lang="fr-FR" sz="1700" dirty="0">
              <a:solidFill>
                <a:srgbClr val="595959"/>
              </a:solidFill>
              <a:latin typeface="Calibri"/>
              <a:cs typeface="Arial"/>
              <a:sym typeface="Wingdings" charset="0"/>
            </a:endParaRPr>
          </a:p>
          <a:p>
            <a:pPr defTabSz="914400" fontAlgn="base">
              <a:lnSpc>
                <a:spcPct val="70000"/>
              </a:lnSpc>
              <a:spcBef>
                <a:spcPts val="2000"/>
              </a:spcBef>
              <a:spcAft>
                <a:spcPct val="0"/>
              </a:spcAft>
              <a:buClr>
                <a:srgbClr val="9E8E5C"/>
              </a:buClr>
              <a:buFont typeface="Wingdings 2" charset="0"/>
              <a:buNone/>
            </a:pPr>
            <a:endParaRPr lang="fr-FR" sz="1700" dirty="0">
              <a:solidFill>
                <a:srgbClr val="595959"/>
              </a:solidFill>
              <a:latin typeface="Calibri"/>
              <a:cs typeface="Arial"/>
              <a:sym typeface="Wingdings" charset="0"/>
            </a:endParaRPr>
          </a:p>
        </p:txBody>
      </p:sp>
    </p:spTree>
    <p:extLst>
      <p:ext uri="{BB962C8B-B14F-4D97-AF65-F5344CB8AC3E}">
        <p14:creationId xmlns:p14="http://schemas.microsoft.com/office/powerpoint/2010/main" val="22019724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84138" y="684213"/>
            <a:ext cx="8975725" cy="852487"/>
          </a:xfrm>
          <a:prstGeom prst="rect">
            <a:avLst/>
          </a:prstGeom>
          <a:noFill/>
          <a:ln>
            <a:noFill/>
          </a:ln>
          <a:extLst/>
        </p:spPr>
        <p:txBody>
          <a:bodyPr anchor="ctr">
            <a:normAutofit/>
          </a:bodyP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r>
              <a:rPr lang="fr-FR" sz="1900" b="1">
                <a:solidFill>
                  <a:srgbClr val="595959"/>
                </a:solidFill>
                <a:latin typeface="Corbel" charset="0"/>
              </a:rPr>
              <a:t>Parcours médicamenteux du patient programmé pour une chirurgie conventionnelle</a:t>
            </a:r>
          </a:p>
        </p:txBody>
      </p:sp>
      <p:grpSp>
        <p:nvGrpSpPr>
          <p:cNvPr id="25602" name="Group 18"/>
          <p:cNvGrpSpPr>
            <a:grpSpLocks/>
          </p:cNvGrpSpPr>
          <p:nvPr/>
        </p:nvGrpSpPr>
        <p:grpSpPr bwMode="auto">
          <a:xfrm>
            <a:off x="49213" y="1936750"/>
            <a:ext cx="9053512" cy="4249738"/>
            <a:chOff x="49213" y="1695449"/>
            <a:chExt cx="9054025" cy="4249739"/>
          </a:xfrm>
        </p:grpSpPr>
        <p:grpSp>
          <p:nvGrpSpPr>
            <p:cNvPr id="25605" name="Group 7"/>
            <p:cNvGrpSpPr>
              <a:grpSpLocks/>
            </p:cNvGrpSpPr>
            <p:nvPr/>
          </p:nvGrpSpPr>
          <p:grpSpPr bwMode="auto">
            <a:xfrm>
              <a:off x="1424744" y="3529032"/>
              <a:ext cx="7070135" cy="410400"/>
              <a:chOff x="1423988" y="2692400"/>
              <a:chExt cx="7070725" cy="554038"/>
            </a:xfrm>
          </p:grpSpPr>
          <p:cxnSp>
            <p:nvCxnSpPr>
              <p:cNvPr id="66" name="Straight Connector 59"/>
              <p:cNvCxnSpPr/>
              <p:nvPr/>
            </p:nvCxnSpPr>
            <p:spPr>
              <a:xfrm>
                <a:off x="3816007" y="2696659"/>
                <a:ext cx="0" cy="546494"/>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7" name="Straight Connector 60"/>
              <p:cNvCxnSpPr/>
              <p:nvPr/>
            </p:nvCxnSpPr>
            <p:spPr>
              <a:xfrm>
                <a:off x="7056549" y="2696659"/>
                <a:ext cx="0" cy="546494"/>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8" name="Straight Connector 61"/>
              <p:cNvCxnSpPr/>
              <p:nvPr/>
            </p:nvCxnSpPr>
            <p:spPr>
              <a:xfrm>
                <a:off x="7831358" y="2698802"/>
                <a:ext cx="0" cy="548638"/>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2"/>
              <p:cNvCxnSpPr/>
              <p:nvPr/>
            </p:nvCxnSpPr>
            <p:spPr>
              <a:xfrm>
                <a:off x="8495026" y="2698802"/>
                <a:ext cx="0" cy="548638"/>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3"/>
              <p:cNvCxnSpPr/>
              <p:nvPr/>
            </p:nvCxnSpPr>
            <p:spPr>
              <a:xfrm>
                <a:off x="4625746" y="2696659"/>
                <a:ext cx="0" cy="546494"/>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64"/>
              <p:cNvCxnSpPr/>
              <p:nvPr/>
            </p:nvCxnSpPr>
            <p:spPr>
              <a:xfrm>
                <a:off x="5422782" y="2696659"/>
                <a:ext cx="0" cy="546494"/>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65"/>
              <p:cNvCxnSpPr/>
              <p:nvPr/>
            </p:nvCxnSpPr>
            <p:spPr>
              <a:xfrm>
                <a:off x="6234109" y="2696659"/>
                <a:ext cx="0" cy="546494"/>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66"/>
              <p:cNvCxnSpPr/>
              <p:nvPr/>
            </p:nvCxnSpPr>
            <p:spPr>
              <a:xfrm>
                <a:off x="2212408" y="2692373"/>
                <a:ext cx="0" cy="548638"/>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67"/>
              <p:cNvCxnSpPr/>
              <p:nvPr/>
            </p:nvCxnSpPr>
            <p:spPr>
              <a:xfrm>
                <a:off x="3023734" y="2692373"/>
                <a:ext cx="0" cy="548638"/>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5" name="Straight Connector 77"/>
              <p:cNvCxnSpPr/>
              <p:nvPr/>
            </p:nvCxnSpPr>
            <p:spPr>
              <a:xfrm>
                <a:off x="1423310" y="2700945"/>
                <a:ext cx="0" cy="546494"/>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grpSp>
        <p:grpSp>
          <p:nvGrpSpPr>
            <p:cNvPr id="25606" name="Group 13"/>
            <p:cNvGrpSpPr>
              <a:grpSpLocks/>
            </p:cNvGrpSpPr>
            <p:nvPr/>
          </p:nvGrpSpPr>
          <p:grpSpPr bwMode="auto">
            <a:xfrm>
              <a:off x="1424744" y="4754619"/>
              <a:ext cx="7070135" cy="410400"/>
              <a:chOff x="1424744" y="5021319"/>
              <a:chExt cx="7070135" cy="569928"/>
            </a:xfrm>
          </p:grpSpPr>
          <p:cxnSp>
            <p:nvCxnSpPr>
              <p:cNvPr id="55" name="Straight Connector 74"/>
              <p:cNvCxnSpPr/>
              <p:nvPr/>
            </p:nvCxnSpPr>
            <p:spPr bwMode="auto">
              <a:xfrm>
                <a:off x="2233737" y="5045491"/>
                <a:ext cx="0" cy="546736"/>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25625" name="Group 8"/>
              <p:cNvGrpSpPr>
                <a:grpSpLocks/>
              </p:cNvGrpSpPr>
              <p:nvPr/>
            </p:nvGrpSpPr>
            <p:grpSpPr bwMode="auto">
              <a:xfrm>
                <a:off x="1424744" y="5021319"/>
                <a:ext cx="7070135" cy="569928"/>
                <a:chOff x="1423988" y="4095750"/>
                <a:chExt cx="7070725" cy="569913"/>
              </a:xfrm>
            </p:grpSpPr>
            <p:cxnSp>
              <p:nvCxnSpPr>
                <p:cNvPr id="57" name="Straight Connector 6"/>
                <p:cNvCxnSpPr/>
                <p:nvPr/>
              </p:nvCxnSpPr>
              <p:spPr>
                <a:xfrm>
                  <a:off x="3816007" y="4111103"/>
                  <a:ext cx="0" cy="546722"/>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2"/>
                <p:cNvCxnSpPr/>
                <p:nvPr/>
              </p:nvCxnSpPr>
              <p:spPr>
                <a:xfrm>
                  <a:off x="7005742" y="4113308"/>
                  <a:ext cx="0" cy="548926"/>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4"/>
                <p:cNvCxnSpPr/>
                <p:nvPr/>
              </p:nvCxnSpPr>
              <p:spPr>
                <a:xfrm>
                  <a:off x="7805954" y="4106694"/>
                  <a:ext cx="0" cy="548927"/>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0" name="Straight Connector 55"/>
                <p:cNvCxnSpPr/>
                <p:nvPr/>
              </p:nvCxnSpPr>
              <p:spPr>
                <a:xfrm>
                  <a:off x="8495026" y="4095672"/>
                  <a:ext cx="0" cy="548926"/>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56"/>
                <p:cNvCxnSpPr/>
                <p:nvPr/>
              </p:nvCxnSpPr>
              <p:spPr>
                <a:xfrm>
                  <a:off x="4600342" y="4106694"/>
                  <a:ext cx="0" cy="548927"/>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57"/>
                <p:cNvCxnSpPr/>
                <p:nvPr/>
              </p:nvCxnSpPr>
              <p:spPr>
                <a:xfrm>
                  <a:off x="5397379" y="4113308"/>
                  <a:ext cx="0" cy="548926"/>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58"/>
                <p:cNvCxnSpPr/>
                <p:nvPr/>
              </p:nvCxnSpPr>
              <p:spPr>
                <a:xfrm>
                  <a:off x="6216644" y="4113308"/>
                  <a:ext cx="0" cy="548926"/>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79"/>
                <p:cNvCxnSpPr/>
                <p:nvPr/>
              </p:nvCxnSpPr>
              <p:spPr>
                <a:xfrm>
                  <a:off x="1423310" y="4119921"/>
                  <a:ext cx="0" cy="546722"/>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80"/>
                <p:cNvCxnSpPr/>
                <p:nvPr/>
              </p:nvCxnSpPr>
              <p:spPr>
                <a:xfrm>
                  <a:off x="3023734" y="4113308"/>
                  <a:ext cx="0" cy="546722"/>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grpSp>
        </p:grpSp>
        <p:grpSp>
          <p:nvGrpSpPr>
            <p:cNvPr id="25607" name="Group 11"/>
            <p:cNvGrpSpPr>
              <a:grpSpLocks/>
            </p:cNvGrpSpPr>
            <p:nvPr/>
          </p:nvGrpSpPr>
          <p:grpSpPr bwMode="auto">
            <a:xfrm>
              <a:off x="55563" y="3979899"/>
              <a:ext cx="9047675" cy="727323"/>
              <a:chOff x="55563" y="4246599"/>
              <a:chExt cx="9047675" cy="727323"/>
            </a:xfrm>
          </p:grpSpPr>
          <p:grpSp>
            <p:nvGrpSpPr>
              <p:cNvPr id="43" name="Group 3"/>
              <p:cNvGrpSpPr/>
              <p:nvPr/>
            </p:nvGrpSpPr>
            <p:grpSpPr bwMode="auto">
              <a:xfrm>
                <a:off x="1077913" y="4246599"/>
                <a:ext cx="8025325" cy="727323"/>
                <a:chOff x="1077128" y="3321051"/>
                <a:chExt cx="8025994" cy="727304"/>
              </a:xfrm>
              <a:solidFill>
                <a:schemeClr val="accent4">
                  <a:lumMod val="40000"/>
                  <a:lumOff val="60000"/>
                </a:schemeClr>
              </a:solidFill>
            </p:grpSpPr>
            <p:sp>
              <p:nvSpPr>
                <p:cNvPr id="45" name="Pentagon 24"/>
                <p:cNvSpPr/>
                <p:nvPr/>
              </p:nvSpPr>
              <p:spPr bwMode="auto">
                <a:xfrm>
                  <a:off x="8239126" y="3321051"/>
                  <a:ext cx="863996" cy="719999"/>
                </a:xfrm>
                <a:prstGeom prst="homePlate">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Sortie patient</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3I</a:t>
                  </a:r>
                </a:p>
              </p:txBody>
            </p:sp>
            <p:sp>
              <p:nvSpPr>
                <p:cNvPr id="46" name="Rectangle 45"/>
                <p:cNvSpPr/>
                <p:nvPr/>
              </p:nvSpPr>
              <p:spPr bwMode="auto">
                <a:xfrm>
                  <a:off x="4238627"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a:solidFill>
                        <a:prstClr val="black"/>
                      </a:solidFill>
                      <a:latin typeface="Calibri" charset="0"/>
                      <a:ea typeface="ＭＳ Ｐゴシック" charset="0"/>
                      <a:cs typeface="ＭＳ Ｐゴシック" charset="0"/>
                    </a:rPr>
                    <a:t>C</a:t>
                  </a:r>
                  <a:r>
                    <a:rPr lang="fr-FR" sz="800" b="1" dirty="0" err="1">
                      <a:solidFill>
                        <a:prstClr val="black"/>
                      </a:solidFill>
                      <a:latin typeface="Calibri" charset="0"/>
                      <a:ea typeface="ＭＳ Ｐゴシック" charset="0"/>
                      <a:cs typeface="ＭＳ Ｐゴシック" charset="0"/>
                    </a:rPr>
                    <a:t>onsultation</a:t>
                  </a:r>
                  <a:r>
                    <a:rPr lang="fr-FR" sz="800" b="1" dirty="0">
                      <a:solidFill>
                        <a:prstClr val="black"/>
                      </a:solidFill>
                      <a:latin typeface="Calibri" charset="0"/>
                      <a:ea typeface="ＭＳ Ｐゴシック" charset="0"/>
                      <a:cs typeface="ＭＳ Ｐゴシック" charset="0"/>
                    </a:rPr>
                    <a:t> anesthésie (jusqu’à J-30)</a:t>
                  </a:r>
                </a:p>
                <a:p>
                  <a:pPr algn="ctr" defTabSz="914400">
                    <a:defRPr/>
                  </a:pPr>
                  <a:endParaRPr lang="fr-FR" sz="800" b="1" dirty="0">
                    <a:solidFill>
                      <a:prstClr val="black"/>
                    </a:solidFill>
                    <a:latin typeface="Calibri" charset="0"/>
                    <a:ea typeface="ＭＳ Ｐゴシック" charset="0"/>
                    <a:cs typeface="ＭＳ Ｐゴシック" charset="0"/>
                  </a:endParaRPr>
                </a:p>
                <a:p>
                  <a:pPr algn="ctr" defTabSz="914400">
                    <a:defRPr/>
                  </a:pPr>
                  <a:r>
                    <a:rPr lang="fr-FR" sz="800" b="1" dirty="0">
                      <a:solidFill>
                        <a:prstClr val="black"/>
                      </a:solidFill>
                      <a:latin typeface="Calibri" charset="0"/>
                      <a:ea typeface="ＭＳ Ｐゴシック" charset="0"/>
                      <a:cs typeface="ＭＳ Ｐゴシック" charset="0"/>
                    </a:rPr>
                    <a:t>5D</a:t>
                  </a:r>
                </a:p>
              </p:txBody>
            </p:sp>
            <p:sp>
              <p:nvSpPr>
                <p:cNvPr id="47" name="Rectangle 46"/>
                <p:cNvSpPr/>
                <p:nvPr/>
              </p:nvSpPr>
              <p:spPr bwMode="auto">
                <a:xfrm>
                  <a:off x="5029201"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Interrogatoire patient et/ou médecin </a:t>
                  </a:r>
                  <a:r>
                    <a:rPr lang="fr-FR" sz="800" b="1" dirty="0" err="1">
                      <a:solidFill>
                        <a:prstClr val="black"/>
                      </a:solidFill>
                      <a:latin typeface="Calibri"/>
                    </a:rPr>
                    <a:t>ttt</a:t>
                  </a:r>
                  <a:r>
                    <a:rPr lang="fr-FR" sz="800" b="1" dirty="0">
                      <a:solidFill>
                        <a:prstClr val="black"/>
                      </a:solidFill>
                      <a:latin typeface="Calibri"/>
                    </a:rPr>
                    <a:t>          J-6 à J-1</a:t>
                  </a:r>
                </a:p>
                <a:p>
                  <a:pPr algn="ctr" defTabSz="914400">
                    <a:defRPr/>
                  </a:pPr>
                  <a:r>
                    <a:rPr lang="fr-FR" sz="800" b="1" dirty="0">
                      <a:solidFill>
                        <a:prstClr val="black"/>
                      </a:solidFill>
                      <a:latin typeface="Calibri"/>
                    </a:rPr>
                    <a:t>6E </a:t>
                  </a:r>
                </a:p>
              </p:txBody>
            </p:sp>
            <p:sp>
              <p:nvSpPr>
                <p:cNvPr id="48" name="Rectangle 47"/>
                <p:cNvSpPr/>
                <p:nvPr/>
              </p:nvSpPr>
              <p:spPr bwMode="auto">
                <a:xfrm>
                  <a:off x="5822950" y="3322639"/>
                  <a:ext cx="827999"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a:solidFill>
                        <a:prstClr val="black"/>
                      </a:solidFill>
                      <a:latin typeface="Calibri"/>
                    </a:rPr>
                    <a:t>H</a:t>
                  </a:r>
                  <a:r>
                    <a:rPr lang="fr-FR" sz="800" b="1" dirty="0" err="1">
                      <a:solidFill>
                        <a:prstClr val="black"/>
                      </a:solidFill>
                      <a:latin typeface="Calibri"/>
                    </a:rPr>
                    <a:t>ospitalisation</a:t>
                  </a:r>
                  <a:r>
                    <a:rPr lang="fr-FR" sz="800" b="1" dirty="0">
                      <a:solidFill>
                        <a:prstClr val="black"/>
                      </a:solidFill>
                      <a:latin typeface="Calibri"/>
                    </a:rPr>
                    <a:t> J-1</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 6 et 7F</a:t>
                  </a:r>
                </a:p>
              </p:txBody>
            </p:sp>
            <p:sp>
              <p:nvSpPr>
                <p:cNvPr id="49" name="Rectangle 48"/>
                <p:cNvSpPr/>
                <p:nvPr/>
              </p:nvSpPr>
              <p:spPr bwMode="auto">
                <a:xfrm>
                  <a:off x="6646864"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Bloc J0</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5 et 8G</a:t>
                  </a:r>
                </a:p>
              </p:txBody>
            </p:sp>
            <p:sp>
              <p:nvSpPr>
                <p:cNvPr id="50" name="Rectangle 49"/>
                <p:cNvSpPr/>
                <p:nvPr/>
              </p:nvSpPr>
              <p:spPr bwMode="auto">
                <a:xfrm>
                  <a:off x="7445376"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a:solidFill>
                        <a:prstClr val="black"/>
                      </a:solidFill>
                      <a:latin typeface="Calibri"/>
                    </a:rPr>
                    <a:t>P</a:t>
                  </a:r>
                  <a:r>
                    <a:rPr lang="fr-FR" sz="800" b="1" dirty="0">
                      <a:solidFill>
                        <a:prstClr val="black"/>
                      </a:solidFill>
                      <a:latin typeface="Calibri"/>
                    </a:rPr>
                    <a:t>ost bloc J1</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 6 et 7H</a:t>
                  </a:r>
                </a:p>
              </p:txBody>
            </p:sp>
            <p:sp>
              <p:nvSpPr>
                <p:cNvPr id="51" name="Rectangle 50"/>
                <p:cNvSpPr/>
                <p:nvPr/>
              </p:nvSpPr>
              <p:spPr bwMode="auto">
                <a:xfrm>
                  <a:off x="1859599"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a:solidFill>
                        <a:prstClr val="black"/>
                      </a:solidFill>
                      <a:latin typeface="Calibri"/>
                    </a:rPr>
                    <a:t>P</a:t>
                  </a:r>
                  <a:r>
                    <a:rPr lang="fr-FR" sz="800" b="1" dirty="0" err="1">
                      <a:solidFill>
                        <a:prstClr val="black"/>
                      </a:solidFill>
                      <a:latin typeface="Calibri"/>
                    </a:rPr>
                    <a:t>rise</a:t>
                  </a:r>
                  <a:r>
                    <a:rPr lang="fr-FR" sz="800" b="1" dirty="0">
                      <a:solidFill>
                        <a:prstClr val="black"/>
                      </a:solidFill>
                      <a:latin typeface="Calibri"/>
                    </a:rPr>
                    <a:t> RDV chirurgien</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2</a:t>
                  </a:r>
                </a:p>
              </p:txBody>
            </p:sp>
            <p:sp>
              <p:nvSpPr>
                <p:cNvPr id="52" name="Rectangle 51"/>
                <p:cNvSpPr/>
                <p:nvPr/>
              </p:nvSpPr>
              <p:spPr bwMode="auto">
                <a:xfrm>
                  <a:off x="3446465"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Prise RDV anesthésiste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4C</a:t>
                  </a:r>
                </a:p>
              </p:txBody>
            </p:sp>
            <p:sp>
              <p:nvSpPr>
                <p:cNvPr id="53" name="Rectangle 52"/>
                <p:cNvSpPr/>
                <p:nvPr/>
              </p:nvSpPr>
              <p:spPr bwMode="auto">
                <a:xfrm>
                  <a:off x="2653349" y="3321051"/>
                  <a:ext cx="791998"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Consultation chirurgie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3B</a:t>
                  </a:r>
                </a:p>
              </p:txBody>
            </p:sp>
            <p:sp>
              <p:nvSpPr>
                <p:cNvPr id="54" name="Rectangle 53"/>
                <p:cNvSpPr/>
                <p:nvPr/>
              </p:nvSpPr>
              <p:spPr bwMode="auto">
                <a:xfrm>
                  <a:off x="1077128" y="3328356"/>
                  <a:ext cx="791996" cy="719999"/>
                </a:xfrm>
                <a:prstGeom prst="rect">
                  <a:avLst/>
                </a:prstGeom>
                <a:grpFill/>
                <a:ln>
                  <a:solidFill>
                    <a:srgbClr val="7F7F7F"/>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a:solidFill>
                        <a:prstClr val="black"/>
                      </a:solidFill>
                      <a:latin typeface="Calibri"/>
                    </a:rPr>
                    <a:t>Consultation / </a:t>
                  </a:r>
                  <a:r>
                    <a:rPr lang="en-US" sz="800" b="1" dirty="0" err="1">
                      <a:solidFill>
                        <a:prstClr val="black"/>
                      </a:solidFill>
                      <a:latin typeface="Calibri"/>
                    </a:rPr>
                    <a:t>suivi</a:t>
                  </a:r>
                  <a:r>
                    <a:rPr lang="en-US" sz="800" b="1" dirty="0">
                      <a:solidFill>
                        <a:prstClr val="black"/>
                      </a:solidFill>
                      <a:latin typeface="Calibri"/>
                    </a:rPr>
                    <a:t> du patient</a:t>
                  </a: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1A</a:t>
                  </a:r>
                </a:p>
              </p:txBody>
            </p:sp>
          </p:grpSp>
          <p:sp>
            <p:nvSpPr>
              <p:cNvPr id="44" name="Rectangle 43"/>
              <p:cNvSpPr/>
              <p:nvPr/>
            </p:nvSpPr>
            <p:spPr bwMode="auto">
              <a:xfrm>
                <a:off x="55563" y="4252913"/>
                <a:ext cx="863649" cy="71913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fr-FR" sz="1200" b="1" dirty="0">
                    <a:solidFill>
                      <a:prstClr val="black"/>
                    </a:solidFill>
                    <a:latin typeface="Calibri"/>
                  </a:rPr>
                  <a:t>ETAPES</a:t>
                </a:r>
              </a:p>
            </p:txBody>
          </p:sp>
        </p:grpSp>
        <p:grpSp>
          <p:nvGrpSpPr>
            <p:cNvPr id="25608" name="Group 10"/>
            <p:cNvGrpSpPr>
              <a:grpSpLocks/>
            </p:cNvGrpSpPr>
            <p:nvPr/>
          </p:nvGrpSpPr>
          <p:grpSpPr bwMode="auto">
            <a:xfrm>
              <a:off x="49213" y="2749550"/>
              <a:ext cx="9047677" cy="725488"/>
              <a:chOff x="49213" y="2838450"/>
              <a:chExt cx="9047677" cy="725488"/>
            </a:xfrm>
          </p:grpSpPr>
          <p:grpSp>
            <p:nvGrpSpPr>
              <p:cNvPr id="31" name="Group 4"/>
              <p:cNvGrpSpPr/>
              <p:nvPr/>
            </p:nvGrpSpPr>
            <p:grpSpPr bwMode="auto">
              <a:xfrm>
                <a:off x="1080133" y="2838450"/>
                <a:ext cx="8016757" cy="721605"/>
                <a:chOff x="1079348" y="1912939"/>
                <a:chExt cx="8017426" cy="721586"/>
              </a:xfrm>
              <a:solidFill>
                <a:schemeClr val="accent3">
                  <a:lumMod val="60000"/>
                  <a:lumOff val="40000"/>
                  <a:alpha val="84000"/>
                </a:schemeClr>
              </a:solidFill>
            </p:grpSpPr>
            <p:sp>
              <p:nvSpPr>
                <p:cNvPr id="33" name="Pentagon 35"/>
                <p:cNvSpPr/>
                <p:nvPr/>
              </p:nvSpPr>
              <p:spPr bwMode="auto">
                <a:xfrm>
                  <a:off x="8232776" y="1912939"/>
                  <a:ext cx="863998" cy="719999"/>
                </a:xfrm>
                <a:prstGeom prst="homePlate">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Chirurgien</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a:t>
                  </a:r>
                </a:p>
              </p:txBody>
            </p:sp>
            <p:sp>
              <p:nvSpPr>
                <p:cNvPr id="34" name="Rectangle 33"/>
                <p:cNvSpPr/>
                <p:nvPr/>
              </p:nvSpPr>
              <p:spPr bwMode="auto">
                <a:xfrm>
                  <a:off x="4248787"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Anesthésiste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5</a:t>
                  </a:r>
                </a:p>
              </p:txBody>
            </p:sp>
            <p:sp>
              <p:nvSpPr>
                <p:cNvPr id="35" name="Rectangle 34"/>
                <p:cNvSpPr/>
                <p:nvPr/>
              </p:nvSpPr>
              <p:spPr bwMode="auto">
                <a:xfrm>
                  <a:off x="5041902"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Pharmacien</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6</a:t>
                  </a:r>
                </a:p>
              </p:txBody>
            </p:sp>
            <p:sp>
              <p:nvSpPr>
                <p:cNvPr id="36" name="Rectangle 35"/>
                <p:cNvSpPr/>
                <p:nvPr/>
              </p:nvSpPr>
              <p:spPr bwMode="auto">
                <a:xfrm>
                  <a:off x="5838192" y="1914526"/>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Chirurgien,   IDE, Pharmacien</a:t>
                  </a: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 6 et 7</a:t>
                  </a:r>
                </a:p>
              </p:txBody>
            </p:sp>
            <p:sp>
              <p:nvSpPr>
                <p:cNvPr id="37" name="Rectangle 36"/>
                <p:cNvSpPr/>
                <p:nvPr/>
              </p:nvSpPr>
              <p:spPr bwMode="auto">
                <a:xfrm>
                  <a:off x="6635117"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 Anesthésiste IADE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5 et 8</a:t>
                  </a:r>
                </a:p>
              </p:txBody>
            </p:sp>
            <p:sp>
              <p:nvSpPr>
                <p:cNvPr id="38" name="Rectangle 37"/>
                <p:cNvSpPr/>
                <p:nvPr/>
              </p:nvSpPr>
              <p:spPr bwMode="auto">
                <a:xfrm>
                  <a:off x="7433630"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Chirurgien, IDE, Pharmacien</a:t>
                  </a: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 6 et 7</a:t>
                  </a:r>
                </a:p>
                <a:p>
                  <a:pPr algn="ctr" defTabSz="914400">
                    <a:defRPr/>
                  </a:pPr>
                  <a:endParaRPr lang="fr-FR" sz="800" b="1" dirty="0">
                    <a:solidFill>
                      <a:prstClr val="black"/>
                    </a:solidFill>
                    <a:latin typeface="Calibri"/>
                  </a:endParaRPr>
                </a:p>
              </p:txBody>
            </p:sp>
            <p:sp>
              <p:nvSpPr>
                <p:cNvPr id="39" name="Rectangle 38"/>
                <p:cNvSpPr/>
                <p:nvPr/>
              </p:nvSpPr>
              <p:spPr bwMode="auto">
                <a:xfrm>
                  <a:off x="1871347"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err="1">
                      <a:solidFill>
                        <a:prstClr val="black"/>
                      </a:solidFill>
                      <a:latin typeface="Calibri"/>
                    </a:rPr>
                    <a:t>Secrétaire</a:t>
                  </a:r>
                  <a:r>
                    <a:rPr lang="en-US" sz="800" b="1" dirty="0">
                      <a:solidFill>
                        <a:prstClr val="black"/>
                      </a:solidFill>
                      <a:latin typeface="Calibri"/>
                    </a:rPr>
                    <a:t> </a:t>
                  </a:r>
                  <a:r>
                    <a:rPr lang="en-US" sz="800" b="1" dirty="0" err="1">
                      <a:solidFill>
                        <a:prstClr val="black"/>
                      </a:solidFill>
                      <a:latin typeface="Calibri"/>
                    </a:rPr>
                    <a:t>chirurgie</a:t>
                  </a:r>
                  <a:r>
                    <a:rPr lang="en-US" sz="800" b="1" dirty="0">
                      <a:solidFill>
                        <a:prstClr val="black"/>
                      </a:solidFill>
                      <a:latin typeface="Calibri"/>
                    </a:rPr>
                    <a:t> </a:t>
                  </a:r>
                  <a:r>
                    <a:rPr lang="en-US" sz="800" b="1" dirty="0" err="1">
                      <a:solidFill>
                        <a:prstClr val="black"/>
                      </a:solidFill>
                      <a:latin typeface="Calibri"/>
                    </a:rPr>
                    <a:t>ou</a:t>
                  </a:r>
                  <a:r>
                    <a:rPr lang="en-US" sz="800" b="1" dirty="0">
                      <a:solidFill>
                        <a:prstClr val="black"/>
                      </a:solidFill>
                      <a:latin typeface="Calibri"/>
                    </a:rPr>
                    <a:t> personnel BRV</a:t>
                  </a:r>
                </a:p>
                <a:p>
                  <a:pPr algn="ctr" defTabSz="914400">
                    <a:defRPr/>
                  </a:pPr>
                  <a:r>
                    <a:rPr lang="fr-FR" sz="800" b="1" dirty="0">
                      <a:solidFill>
                        <a:prstClr val="black"/>
                      </a:solidFill>
                      <a:latin typeface="Calibri"/>
                    </a:rPr>
                    <a:t>2</a:t>
                  </a:r>
                </a:p>
              </p:txBody>
            </p:sp>
            <p:sp>
              <p:nvSpPr>
                <p:cNvPr id="40" name="Rectangle 39"/>
                <p:cNvSpPr/>
                <p:nvPr/>
              </p:nvSpPr>
              <p:spPr bwMode="auto">
                <a:xfrm>
                  <a:off x="3455672"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Personnel Policlinique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4</a:t>
                  </a:r>
                </a:p>
              </p:txBody>
            </p:sp>
            <p:sp>
              <p:nvSpPr>
                <p:cNvPr id="41" name="Rectangle 40"/>
                <p:cNvSpPr/>
                <p:nvPr/>
              </p:nvSpPr>
              <p:spPr bwMode="auto">
                <a:xfrm>
                  <a:off x="2665097"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 Chirurgien</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3</a:t>
                  </a:r>
                </a:p>
              </p:txBody>
            </p:sp>
            <p:sp>
              <p:nvSpPr>
                <p:cNvPr id="42" name="Rectangle 41"/>
                <p:cNvSpPr/>
                <p:nvPr/>
              </p:nvSpPr>
              <p:spPr bwMode="auto">
                <a:xfrm>
                  <a:off x="1079348" y="1912939"/>
                  <a:ext cx="791999" cy="719999"/>
                </a:xfrm>
                <a:prstGeom prst="rect">
                  <a:avLst/>
                </a:prstGeom>
                <a:solidFill>
                  <a:srgbClr val="F5C4CB"/>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err="1">
                      <a:solidFill>
                        <a:prstClr val="black"/>
                      </a:solidFill>
                      <a:latin typeface="Calibri"/>
                    </a:rPr>
                    <a:t>Médecin</a:t>
                  </a:r>
                  <a:r>
                    <a:rPr lang="en-US" sz="800" b="1" dirty="0">
                      <a:solidFill>
                        <a:prstClr val="black"/>
                      </a:solidFill>
                      <a:latin typeface="Calibri"/>
                    </a:rPr>
                    <a:t> </a:t>
                  </a:r>
                  <a:r>
                    <a:rPr lang="en-US" sz="800" b="1" dirty="0" err="1">
                      <a:solidFill>
                        <a:prstClr val="black"/>
                      </a:solidFill>
                      <a:latin typeface="Calibri"/>
                    </a:rPr>
                    <a:t>traitant</a:t>
                  </a:r>
                  <a:r>
                    <a:rPr lang="en-US" sz="800" b="1" dirty="0">
                      <a:solidFill>
                        <a:prstClr val="black"/>
                      </a:solidFill>
                      <a:latin typeface="Calibri"/>
                    </a:rPr>
                    <a:t> et/</a:t>
                  </a:r>
                  <a:r>
                    <a:rPr lang="en-US" sz="800" b="1" dirty="0" err="1">
                      <a:solidFill>
                        <a:prstClr val="black"/>
                      </a:solidFill>
                      <a:latin typeface="Calibri"/>
                    </a:rPr>
                    <a:t>ou</a:t>
                  </a:r>
                  <a:r>
                    <a:rPr lang="en-US" sz="800" b="1" dirty="0">
                      <a:solidFill>
                        <a:prstClr val="black"/>
                      </a:solidFill>
                      <a:latin typeface="Calibri"/>
                    </a:rPr>
                    <a:t> </a:t>
                  </a:r>
                  <a:r>
                    <a:rPr lang="en-US" sz="800" b="1" dirty="0" err="1">
                      <a:solidFill>
                        <a:prstClr val="black"/>
                      </a:solidFill>
                      <a:latin typeface="Calibri"/>
                    </a:rPr>
                    <a:t>Spécialiste</a:t>
                  </a:r>
                  <a:endParaRPr lang="en-US" sz="800" b="1" dirty="0">
                    <a:solidFill>
                      <a:prstClr val="black"/>
                    </a:solidFill>
                    <a:latin typeface="Calibri"/>
                  </a:endParaRPr>
                </a:p>
                <a:p>
                  <a:pPr algn="ctr" defTabSz="914400">
                    <a:defRPr/>
                  </a:pPr>
                  <a:endParaRPr lang="en-US" sz="800" b="1" dirty="0">
                    <a:solidFill>
                      <a:prstClr val="black"/>
                    </a:solidFill>
                    <a:latin typeface="Calibri"/>
                  </a:endParaRPr>
                </a:p>
                <a:p>
                  <a:pPr algn="ctr" defTabSz="914400">
                    <a:defRPr/>
                  </a:pPr>
                  <a:r>
                    <a:rPr lang="fr-FR" sz="800" b="1" dirty="0">
                      <a:solidFill>
                        <a:prstClr val="black"/>
                      </a:solidFill>
                      <a:latin typeface="Calibri"/>
                    </a:rPr>
                    <a:t>1</a:t>
                  </a:r>
                </a:p>
              </p:txBody>
            </p:sp>
          </p:grpSp>
          <p:sp>
            <p:nvSpPr>
              <p:cNvPr id="32" name="Rectangle 31"/>
              <p:cNvSpPr/>
              <p:nvPr/>
            </p:nvSpPr>
            <p:spPr bwMode="auto">
              <a:xfrm>
                <a:off x="49213" y="2844799"/>
                <a:ext cx="863649" cy="719138"/>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914400">
                  <a:defRPr/>
                </a:pPr>
                <a:r>
                  <a:rPr lang="fr-FR" sz="1200" b="1" dirty="0">
                    <a:solidFill>
                      <a:prstClr val="black"/>
                    </a:solidFill>
                    <a:latin typeface="Calibri"/>
                  </a:rPr>
                  <a:t>ACTEURS</a:t>
                </a:r>
              </a:p>
            </p:txBody>
          </p:sp>
        </p:grpSp>
        <p:grpSp>
          <p:nvGrpSpPr>
            <p:cNvPr id="25609" name="Group 16"/>
            <p:cNvGrpSpPr>
              <a:grpSpLocks/>
            </p:cNvGrpSpPr>
            <p:nvPr/>
          </p:nvGrpSpPr>
          <p:grpSpPr bwMode="auto">
            <a:xfrm>
              <a:off x="49213" y="5211836"/>
              <a:ext cx="9048750" cy="733352"/>
              <a:chOff x="49213" y="5592836"/>
              <a:chExt cx="9048750" cy="733352"/>
            </a:xfrm>
          </p:grpSpPr>
          <p:sp>
            <p:nvSpPr>
              <p:cNvPr id="18" name="Rectangle 17"/>
              <p:cNvSpPr/>
              <p:nvPr/>
            </p:nvSpPr>
            <p:spPr bwMode="auto">
              <a:xfrm>
                <a:off x="1860653" y="5597525"/>
                <a:ext cx="790620" cy="715963"/>
              </a:xfrm>
              <a:prstGeom prst="rect">
                <a:avLst/>
              </a:prstGeom>
              <a:solidFill>
                <a:schemeClr val="accent1">
                  <a:lumMod val="20000"/>
                  <a:lumOff val="80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Confirmation de RDV</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B </a:t>
                </a:r>
              </a:p>
            </p:txBody>
          </p:sp>
          <p:grpSp>
            <p:nvGrpSpPr>
              <p:cNvPr id="25617" name="Group 12"/>
              <p:cNvGrpSpPr>
                <a:grpSpLocks/>
              </p:cNvGrpSpPr>
              <p:nvPr/>
            </p:nvGrpSpPr>
            <p:grpSpPr bwMode="auto">
              <a:xfrm>
                <a:off x="49213" y="5592836"/>
                <a:ext cx="9048750" cy="733352"/>
                <a:chOff x="49213" y="5643636"/>
                <a:chExt cx="9048750" cy="733352"/>
              </a:xfrm>
            </p:grpSpPr>
            <p:grpSp>
              <p:nvGrpSpPr>
                <p:cNvPr id="20" name="Group 5"/>
                <p:cNvGrpSpPr/>
                <p:nvPr/>
              </p:nvGrpSpPr>
              <p:grpSpPr bwMode="auto">
                <a:xfrm>
                  <a:off x="1078544" y="5643636"/>
                  <a:ext cx="8019419" cy="723827"/>
                  <a:chOff x="1077759" y="4718051"/>
                  <a:chExt cx="8020088" cy="723808"/>
                </a:xfrm>
                <a:solidFill>
                  <a:schemeClr val="accent1">
                    <a:lumMod val="20000"/>
                    <a:lumOff val="80000"/>
                  </a:schemeClr>
                </a:solidFill>
              </p:grpSpPr>
              <p:sp>
                <p:nvSpPr>
                  <p:cNvPr id="22" name="Pentagon 45"/>
                  <p:cNvSpPr/>
                  <p:nvPr/>
                </p:nvSpPr>
                <p:spPr bwMode="auto">
                  <a:xfrm>
                    <a:off x="8197850" y="4718051"/>
                    <a:ext cx="899997" cy="719999"/>
                  </a:xfrm>
                  <a:prstGeom prst="homePlate">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Ordonnance sortie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I</a:t>
                    </a:r>
                  </a:p>
                </p:txBody>
              </p:sp>
              <p:sp>
                <p:nvSpPr>
                  <p:cNvPr id="23" name="Rectangle 22"/>
                  <p:cNvSpPr/>
                  <p:nvPr/>
                </p:nvSpPr>
                <p:spPr bwMode="auto">
                  <a:xfrm>
                    <a:off x="4189414" y="4718051"/>
                    <a:ext cx="791999"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Fiche de Consultation d’anesthésie</a:t>
                    </a: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D</a:t>
                    </a:r>
                  </a:p>
                </p:txBody>
              </p:sp>
              <p:sp>
                <p:nvSpPr>
                  <p:cNvPr id="24" name="Rectangle 23"/>
                  <p:cNvSpPr/>
                  <p:nvPr/>
                </p:nvSpPr>
                <p:spPr bwMode="auto">
                  <a:xfrm>
                    <a:off x="4960938" y="4718051"/>
                    <a:ext cx="863998"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Historique médicamenteux (HM)</a:t>
                    </a: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E</a:t>
                    </a:r>
                  </a:p>
                </p:txBody>
              </p:sp>
              <p:sp>
                <p:nvSpPr>
                  <p:cNvPr id="25" name="Rectangle 24"/>
                  <p:cNvSpPr/>
                  <p:nvPr/>
                </p:nvSpPr>
                <p:spPr bwMode="auto">
                  <a:xfrm>
                    <a:off x="5799138" y="4719639"/>
                    <a:ext cx="827998"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endParaRPr lang="en-US" sz="800" b="1" dirty="0">
                      <a:solidFill>
                        <a:prstClr val="black"/>
                      </a:solidFill>
                      <a:latin typeface="Calibri"/>
                    </a:endParaRPr>
                  </a:p>
                  <a:p>
                    <a:pPr algn="ctr" defTabSz="914400">
                      <a:defRPr/>
                    </a:pPr>
                    <a:endParaRPr lang="en-US" sz="800" b="1" dirty="0">
                      <a:solidFill>
                        <a:prstClr val="black"/>
                      </a:solidFill>
                      <a:latin typeface="Calibri"/>
                    </a:endParaRPr>
                  </a:p>
                  <a:p>
                    <a:pPr algn="ctr" defTabSz="914400">
                      <a:defRPr/>
                    </a:pPr>
                    <a:endParaRPr lang="en-US" sz="800" b="1" dirty="0">
                      <a:solidFill>
                        <a:prstClr val="black"/>
                      </a:solidFill>
                      <a:latin typeface="Calibri"/>
                    </a:endParaRPr>
                  </a:p>
                  <a:p>
                    <a:pPr algn="ctr" defTabSz="914400">
                      <a:defRPr/>
                    </a:pPr>
                    <a:endParaRPr lang="en-US" sz="800" b="1" dirty="0">
                      <a:solidFill>
                        <a:prstClr val="black"/>
                      </a:solidFill>
                      <a:latin typeface="Calibri"/>
                    </a:endParaRPr>
                  </a:p>
                  <a:p>
                    <a:pPr algn="ctr" defTabSz="914400">
                      <a:defRPr/>
                    </a:pPr>
                    <a:r>
                      <a:rPr lang="en-US" sz="800" b="1" dirty="0">
                        <a:solidFill>
                          <a:prstClr val="black"/>
                        </a:solidFill>
                        <a:latin typeface="Calibri"/>
                      </a:rPr>
                      <a:t>F</a:t>
                    </a:r>
                    <a:endParaRPr lang="fr-FR" sz="800" b="1" dirty="0">
                      <a:solidFill>
                        <a:prstClr val="black"/>
                      </a:solidFill>
                      <a:latin typeface="Calibri"/>
                    </a:endParaRPr>
                  </a:p>
                </p:txBody>
              </p:sp>
              <p:sp>
                <p:nvSpPr>
                  <p:cNvPr id="26" name="Rectangle 25"/>
                  <p:cNvSpPr/>
                  <p:nvPr/>
                </p:nvSpPr>
                <p:spPr bwMode="auto">
                  <a:xfrm>
                    <a:off x="6607176" y="4718051"/>
                    <a:ext cx="791999"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488950">
                      <a:lnSpc>
                        <a:spcPct val="90000"/>
                      </a:lnSpc>
                      <a:spcAft>
                        <a:spcPct val="35000"/>
                      </a:spcAft>
                      <a:defRPr/>
                    </a:pPr>
                    <a:r>
                      <a:rPr lang="fr-FR" sz="800" b="1" dirty="0">
                        <a:solidFill>
                          <a:prstClr val="black"/>
                        </a:solidFill>
                        <a:latin typeface="Calibri"/>
                      </a:rPr>
                      <a:t>Ordonnance protocoles d’anesthésie (24h)</a:t>
                    </a:r>
                  </a:p>
                  <a:p>
                    <a:pPr algn="ctr" defTabSz="488950">
                      <a:lnSpc>
                        <a:spcPct val="90000"/>
                      </a:lnSpc>
                      <a:spcAft>
                        <a:spcPct val="35000"/>
                      </a:spcAft>
                      <a:defRPr/>
                    </a:pPr>
                    <a:r>
                      <a:rPr lang="fr-FR" sz="800" b="1" dirty="0">
                        <a:solidFill>
                          <a:prstClr val="black"/>
                        </a:solidFill>
                        <a:latin typeface="Calibri"/>
                      </a:rPr>
                      <a:t>G</a:t>
                    </a:r>
                  </a:p>
                </p:txBody>
              </p:sp>
              <p:sp>
                <p:nvSpPr>
                  <p:cNvPr id="27" name="Rectangle 26"/>
                  <p:cNvSpPr/>
                  <p:nvPr/>
                </p:nvSpPr>
                <p:spPr bwMode="auto">
                  <a:xfrm>
                    <a:off x="7396163" y="4718051"/>
                    <a:ext cx="827998"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en-US" sz="800" b="1" dirty="0">
                        <a:solidFill>
                          <a:prstClr val="black"/>
                        </a:solidFill>
                        <a:latin typeface="Calibri"/>
                      </a:rPr>
                      <a:t>Prescription, administration </a:t>
                    </a:r>
                    <a:r>
                      <a:rPr lang="en-US" sz="800" b="1" dirty="0" err="1">
                        <a:solidFill>
                          <a:prstClr val="black"/>
                        </a:solidFill>
                        <a:latin typeface="Calibri"/>
                      </a:rPr>
                      <a:t>Phédra</a:t>
                    </a:r>
                    <a:r>
                      <a:rPr lang="en-US" sz="800" b="1" dirty="0">
                        <a:solidFill>
                          <a:prstClr val="black"/>
                        </a:solidFill>
                        <a:latin typeface="Calibri"/>
                      </a:rPr>
                      <a:t>, HM</a:t>
                    </a:r>
                  </a:p>
                  <a:p>
                    <a:pPr algn="ctr" defTabSz="914400">
                      <a:defRPr/>
                    </a:pPr>
                    <a:endParaRPr lang="en-US" sz="800" b="1" dirty="0">
                      <a:solidFill>
                        <a:prstClr val="black"/>
                      </a:solidFill>
                      <a:latin typeface="Calibri"/>
                    </a:endParaRPr>
                  </a:p>
                  <a:p>
                    <a:pPr algn="ctr" defTabSz="914400">
                      <a:defRPr/>
                    </a:pPr>
                    <a:r>
                      <a:rPr lang="en-US" sz="800" b="1" dirty="0">
                        <a:solidFill>
                          <a:prstClr val="black"/>
                        </a:solidFill>
                        <a:latin typeface="Calibri"/>
                      </a:rPr>
                      <a:t>H</a:t>
                    </a:r>
                    <a:endParaRPr lang="fr-FR" sz="800" b="1" dirty="0">
                      <a:solidFill>
                        <a:prstClr val="black"/>
                      </a:solidFill>
                      <a:latin typeface="Calibri"/>
                    </a:endParaRPr>
                  </a:p>
                </p:txBody>
              </p:sp>
              <p:sp>
                <p:nvSpPr>
                  <p:cNvPr id="28" name="Rectangle 27"/>
                  <p:cNvSpPr/>
                  <p:nvPr/>
                </p:nvSpPr>
                <p:spPr bwMode="auto">
                  <a:xfrm>
                    <a:off x="3438526" y="4718051"/>
                    <a:ext cx="791999"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Dossier d’anesthésie, Confirmation de RDV</a:t>
                    </a:r>
                  </a:p>
                  <a:p>
                    <a:pPr algn="ctr" defTabSz="914400">
                      <a:defRPr/>
                    </a:pPr>
                    <a:r>
                      <a:rPr lang="fr-FR" sz="800" b="1" dirty="0">
                        <a:solidFill>
                          <a:prstClr val="black"/>
                        </a:solidFill>
                        <a:latin typeface="Calibri"/>
                      </a:rPr>
                      <a:t>C </a:t>
                    </a:r>
                  </a:p>
                </p:txBody>
              </p:sp>
              <p:sp>
                <p:nvSpPr>
                  <p:cNvPr id="29" name="Rectangle 28"/>
                  <p:cNvSpPr/>
                  <p:nvPr/>
                </p:nvSpPr>
                <p:spPr bwMode="auto">
                  <a:xfrm>
                    <a:off x="2651126" y="4718051"/>
                    <a:ext cx="791999"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Dossier patient, IPOP</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B </a:t>
                    </a:r>
                  </a:p>
                </p:txBody>
              </p:sp>
              <p:sp>
                <p:nvSpPr>
                  <p:cNvPr id="30" name="Rectangle 29"/>
                  <p:cNvSpPr/>
                  <p:nvPr/>
                </p:nvSpPr>
                <p:spPr bwMode="auto">
                  <a:xfrm>
                    <a:off x="1077759" y="4721860"/>
                    <a:ext cx="791999" cy="719999"/>
                  </a:xfrm>
                  <a:prstGeom prst="rect">
                    <a:avLst/>
                  </a:prstGeom>
                  <a:grp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800" b="1" dirty="0">
                        <a:solidFill>
                          <a:prstClr val="black"/>
                        </a:solidFill>
                        <a:latin typeface="Calibri"/>
                      </a:rPr>
                      <a:t>Ordonnance de ville</a:t>
                    </a:r>
                  </a:p>
                  <a:p>
                    <a:pPr algn="ctr" defTabSz="914400">
                      <a:defRPr/>
                    </a:pPr>
                    <a:endParaRPr lang="fr-FR" sz="800" b="1" dirty="0">
                      <a:solidFill>
                        <a:prstClr val="black"/>
                      </a:solidFill>
                      <a:latin typeface="Calibri"/>
                    </a:endParaRPr>
                  </a:p>
                  <a:p>
                    <a:pPr algn="ctr" defTabSz="914400">
                      <a:defRPr/>
                    </a:pPr>
                    <a:endParaRPr lang="fr-FR" sz="800" b="1" dirty="0">
                      <a:solidFill>
                        <a:prstClr val="black"/>
                      </a:solidFill>
                      <a:latin typeface="Calibri"/>
                    </a:endParaRPr>
                  </a:p>
                  <a:p>
                    <a:pPr algn="ctr" defTabSz="914400">
                      <a:defRPr/>
                    </a:pPr>
                    <a:r>
                      <a:rPr lang="fr-FR" sz="800" b="1" dirty="0">
                        <a:solidFill>
                          <a:prstClr val="black"/>
                        </a:solidFill>
                        <a:latin typeface="Calibri"/>
                      </a:rPr>
                      <a:t>A</a:t>
                    </a:r>
                  </a:p>
                </p:txBody>
              </p:sp>
            </p:grpSp>
            <p:sp>
              <p:nvSpPr>
                <p:cNvPr id="21" name="Rectangle 20"/>
                <p:cNvSpPr/>
                <p:nvPr/>
              </p:nvSpPr>
              <p:spPr bwMode="auto">
                <a:xfrm>
                  <a:off x="49213" y="5657850"/>
                  <a:ext cx="863649" cy="719138"/>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914400">
                    <a:defRPr/>
                  </a:pPr>
                  <a:r>
                    <a:rPr lang="fr-FR" sz="1200" b="1" dirty="0">
                      <a:solidFill>
                        <a:prstClr val="black"/>
                      </a:solidFill>
                      <a:latin typeface="Calibri"/>
                    </a:rPr>
                    <a:t>OUTILS</a:t>
                  </a:r>
                </a:p>
              </p:txBody>
            </p:sp>
          </p:grpSp>
        </p:grpSp>
        <p:grpSp>
          <p:nvGrpSpPr>
            <p:cNvPr id="25610" name="Group 9"/>
            <p:cNvGrpSpPr>
              <a:grpSpLocks/>
            </p:cNvGrpSpPr>
            <p:nvPr/>
          </p:nvGrpSpPr>
          <p:grpSpPr bwMode="auto">
            <a:xfrm>
              <a:off x="55563" y="1695449"/>
              <a:ext cx="9039107" cy="574676"/>
              <a:chOff x="55563" y="1441449"/>
              <a:chExt cx="9039107" cy="574676"/>
            </a:xfrm>
          </p:grpSpPr>
          <p:grpSp>
            <p:nvGrpSpPr>
              <p:cNvPr id="13" name="Group 75"/>
              <p:cNvGrpSpPr/>
              <p:nvPr/>
            </p:nvGrpSpPr>
            <p:grpSpPr bwMode="auto">
              <a:xfrm>
                <a:off x="1077913" y="1441449"/>
                <a:ext cx="8016757" cy="574675"/>
                <a:chOff x="1092049" y="1925639"/>
                <a:chExt cx="8017426" cy="574660"/>
              </a:xfrm>
              <a:solidFill>
                <a:schemeClr val="accent3">
                  <a:lumMod val="60000"/>
                  <a:lumOff val="40000"/>
                  <a:alpha val="84000"/>
                </a:schemeClr>
              </a:solidFill>
            </p:grpSpPr>
            <p:sp>
              <p:nvSpPr>
                <p:cNvPr id="15" name="Pentagon 83"/>
                <p:cNvSpPr/>
                <p:nvPr/>
              </p:nvSpPr>
              <p:spPr bwMode="auto">
                <a:xfrm>
                  <a:off x="5839857" y="1925639"/>
                  <a:ext cx="3269618" cy="574660"/>
                </a:xfrm>
                <a:prstGeom prst="homePlate">
                  <a:avLst/>
                </a:prstGeom>
                <a:solidFill>
                  <a:schemeClr val="accent2">
                    <a:lumMod val="60000"/>
                    <a:lumOff val="40000"/>
                  </a:schemeClr>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1200" b="1">
                      <a:solidFill>
                        <a:prstClr val="black"/>
                      </a:solidFill>
                      <a:latin typeface="Calibri"/>
                    </a:rPr>
                    <a:t>HOSPITALISATION</a:t>
                  </a:r>
                  <a:endParaRPr lang="fr-FR" sz="1200" b="1" dirty="0">
                    <a:solidFill>
                      <a:prstClr val="black"/>
                    </a:solidFill>
                    <a:latin typeface="Calibri"/>
                  </a:endParaRPr>
                </a:p>
              </p:txBody>
            </p:sp>
            <p:sp>
              <p:nvSpPr>
                <p:cNvPr id="16" name="Rectangle 15"/>
                <p:cNvSpPr/>
                <p:nvPr/>
              </p:nvSpPr>
              <p:spPr bwMode="auto">
                <a:xfrm>
                  <a:off x="1884048" y="1925639"/>
                  <a:ext cx="3955809" cy="574660"/>
                </a:xfrm>
                <a:prstGeom prst="rect">
                  <a:avLst/>
                </a:prstGeom>
                <a:solidFill>
                  <a:schemeClr val="accent2">
                    <a:lumMod val="60000"/>
                    <a:lumOff val="40000"/>
                  </a:schemeClr>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1200" b="1" dirty="0">
                      <a:solidFill>
                        <a:prstClr val="black"/>
                      </a:solidFill>
                      <a:latin typeface="Calibri"/>
                    </a:rPr>
                    <a:t>CONSULTATION</a:t>
                  </a:r>
                </a:p>
              </p:txBody>
            </p:sp>
            <p:sp>
              <p:nvSpPr>
                <p:cNvPr id="17" name="Rectangle 16"/>
                <p:cNvSpPr/>
                <p:nvPr/>
              </p:nvSpPr>
              <p:spPr bwMode="auto">
                <a:xfrm>
                  <a:off x="1092049" y="1925639"/>
                  <a:ext cx="791999" cy="574660"/>
                </a:xfrm>
                <a:prstGeom prst="rect">
                  <a:avLst/>
                </a:prstGeom>
                <a:solidFill>
                  <a:schemeClr val="accent2">
                    <a:lumMod val="60000"/>
                    <a:lumOff val="40000"/>
                  </a:schemeClr>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r>
                    <a:rPr lang="fr-FR" sz="1200" b="1" dirty="0">
                      <a:solidFill>
                        <a:prstClr val="black"/>
                      </a:solidFill>
                      <a:latin typeface="Calibri"/>
                    </a:rPr>
                    <a:t>VILLE</a:t>
                  </a:r>
                </a:p>
              </p:txBody>
            </p:sp>
          </p:grpSp>
          <p:sp>
            <p:nvSpPr>
              <p:cNvPr id="14" name="Rectangle 13"/>
              <p:cNvSpPr/>
              <p:nvPr/>
            </p:nvSpPr>
            <p:spPr bwMode="auto">
              <a:xfrm>
                <a:off x="55563" y="1444624"/>
                <a:ext cx="863649" cy="571500"/>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defTabSz="914400">
                  <a:defRPr/>
                </a:pPr>
                <a:r>
                  <a:rPr lang="fr-FR" sz="1200" b="1" dirty="0">
                    <a:solidFill>
                      <a:prstClr val="black"/>
                    </a:solidFill>
                    <a:latin typeface="Calibri"/>
                  </a:rPr>
                  <a:t>SECTEURS</a:t>
                </a:r>
              </a:p>
            </p:txBody>
          </p:sp>
        </p:grpSp>
        <p:grpSp>
          <p:nvGrpSpPr>
            <p:cNvPr id="25611" name="Group 7"/>
            <p:cNvGrpSpPr>
              <a:grpSpLocks/>
            </p:cNvGrpSpPr>
            <p:nvPr/>
          </p:nvGrpSpPr>
          <p:grpSpPr bwMode="auto">
            <a:xfrm>
              <a:off x="1866818" y="2308226"/>
              <a:ext cx="3954457" cy="379413"/>
              <a:chOff x="1868470" y="2879702"/>
              <a:chExt cx="3954403" cy="379403"/>
            </a:xfrm>
          </p:grpSpPr>
          <p:cxnSp>
            <p:nvCxnSpPr>
              <p:cNvPr id="11" name="Straight Connector 107"/>
              <p:cNvCxnSpPr/>
              <p:nvPr/>
            </p:nvCxnSpPr>
            <p:spPr>
              <a:xfrm>
                <a:off x="5823288" y="2879700"/>
                <a:ext cx="0" cy="376228"/>
              </a:xfrm>
              <a:prstGeom prst="line">
                <a:avLst/>
              </a:prstGeom>
              <a:ln w="3175" cap="flat"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08"/>
              <p:cNvCxnSpPr/>
              <p:nvPr/>
            </p:nvCxnSpPr>
            <p:spPr>
              <a:xfrm>
                <a:off x="1868655" y="2879700"/>
                <a:ext cx="0" cy="379403"/>
              </a:xfrm>
              <a:prstGeom prst="line">
                <a:avLst/>
              </a:prstGeom>
              <a:ln w="3175"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grpSp>
      </p:grpSp>
      <p:sp>
        <p:nvSpPr>
          <p:cNvPr id="76" name="Rectangle 75"/>
          <p:cNvSpPr/>
          <p:nvPr/>
        </p:nvSpPr>
        <p:spPr>
          <a:xfrm>
            <a:off x="5811838" y="3776663"/>
            <a:ext cx="1584325" cy="2789237"/>
          </a:xfrm>
          <a:prstGeom prst="rect">
            <a:avLst/>
          </a:prstGeom>
          <a:noFill/>
          <a:ln w="57150" cmpd="sng"/>
        </p:spPr>
        <p:style>
          <a:lnRef idx="2">
            <a:schemeClr val="accent1"/>
          </a:lnRef>
          <a:fillRef idx="1">
            <a:schemeClr val="lt1"/>
          </a:fillRef>
          <a:effectRef idx="0">
            <a:schemeClr val="accent1"/>
          </a:effectRef>
          <a:fontRef idx="minor">
            <a:schemeClr val="dk1"/>
          </a:fontRef>
        </p:style>
        <p:txBody>
          <a:bodyPr anchor="ctr"/>
          <a:lstStyle/>
          <a:p>
            <a:pPr algn="ctr" defTabSz="914400">
              <a:defRPr/>
            </a:pPr>
            <a:endParaRPr lang="fr-FR">
              <a:solidFill>
                <a:prstClr val="black"/>
              </a:solidFill>
              <a:latin typeface="Calibri"/>
            </a:endParaRPr>
          </a:p>
        </p:txBody>
      </p:sp>
      <p:sp>
        <p:nvSpPr>
          <p:cNvPr id="77" name="Rectangle 76"/>
          <p:cNvSpPr/>
          <p:nvPr/>
        </p:nvSpPr>
        <p:spPr>
          <a:xfrm>
            <a:off x="7445375" y="3776663"/>
            <a:ext cx="793750" cy="2789237"/>
          </a:xfrm>
          <a:prstGeom prst="rect">
            <a:avLst/>
          </a:prstGeom>
          <a:noFill/>
          <a:ln w="57150" cmpd="sng"/>
        </p:spPr>
        <p:style>
          <a:lnRef idx="2">
            <a:schemeClr val="accent1"/>
          </a:lnRef>
          <a:fillRef idx="1">
            <a:schemeClr val="lt1"/>
          </a:fillRef>
          <a:effectRef idx="0">
            <a:schemeClr val="accent1"/>
          </a:effectRef>
          <a:fontRef idx="minor">
            <a:schemeClr val="dk1"/>
          </a:fontRef>
        </p:style>
        <p:txBody>
          <a:bodyPr anchor="ctr"/>
          <a:lstStyle/>
          <a:p>
            <a:pPr algn="ctr" defTabSz="914400">
              <a:defRPr/>
            </a:pPr>
            <a:endParaRPr lang="fr-FR">
              <a:solidFill>
                <a:prstClr val="black"/>
              </a:solidFill>
              <a:latin typeface="Calibri"/>
            </a:endParaRPr>
          </a:p>
        </p:txBody>
      </p:sp>
    </p:spTree>
    <p:extLst>
      <p:ext uri="{BB962C8B-B14F-4D97-AF65-F5344CB8AC3E}">
        <p14:creationId xmlns:p14="http://schemas.microsoft.com/office/powerpoint/2010/main" val="3574410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13-03-11 Fiche de recueil historiqu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477978"/>
            <a:ext cx="4846211" cy="6858000"/>
          </a:xfrm>
          <a:prstGeom prst="rect">
            <a:avLst/>
          </a:prstGeom>
        </p:spPr>
      </p:pic>
    </p:spTree>
    <p:extLst>
      <p:ext uri="{BB962C8B-B14F-4D97-AF65-F5344CB8AC3E}">
        <p14:creationId xmlns:p14="http://schemas.microsoft.com/office/powerpoint/2010/main" val="23797119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p:nvPr>
        </p:nvSpPr>
        <p:spPr/>
        <p:txBody>
          <a:bodyPr/>
          <a:lstStyle/>
          <a:p>
            <a:pPr eaLnBrk="1" hangingPunct="1"/>
            <a:r>
              <a:rPr lang="fr-FR" i="1" smtClean="0"/>
              <a:t>La Conciliation des Traitements Médicamenteux</a:t>
            </a:r>
          </a:p>
        </p:txBody>
      </p:sp>
      <p:grpSp>
        <p:nvGrpSpPr>
          <p:cNvPr id="65538" name="Groupe 31"/>
          <p:cNvGrpSpPr>
            <a:grpSpLocks/>
          </p:cNvGrpSpPr>
          <p:nvPr/>
        </p:nvGrpSpPr>
        <p:grpSpPr bwMode="auto">
          <a:xfrm>
            <a:off x="900113" y="1296988"/>
            <a:ext cx="8102600" cy="4757737"/>
            <a:chOff x="323528" y="1370074"/>
            <a:chExt cx="8864985" cy="5293113"/>
          </a:xfrm>
        </p:grpSpPr>
        <p:sp>
          <p:nvSpPr>
            <p:cNvPr id="33" name="Rectangle 32"/>
            <p:cNvSpPr/>
            <p:nvPr/>
          </p:nvSpPr>
          <p:spPr>
            <a:xfrm>
              <a:off x="481583" y="3860328"/>
              <a:ext cx="5670881" cy="2802859"/>
            </a:xfrm>
            <a:prstGeom prst="rect">
              <a:avLst/>
            </a:prstGeom>
            <a:solidFill>
              <a:srgbClr val="00B050">
                <a:alpha val="49804"/>
              </a:srgbClr>
            </a:solidFill>
            <a:ln w="19050" cap="flat" cmpd="sng" algn="ctr">
              <a:solidFill>
                <a:sysClr val="window" lastClr="FFFFFF">
                  <a:lumMod val="50000"/>
                </a:sysClr>
              </a:solidFill>
              <a:prstDash val="solid"/>
            </a:ln>
            <a:effectLst/>
          </p:spPr>
          <p:txBody>
            <a:bodyPr anchor="ctr"/>
            <a:lstStyle/>
            <a:p>
              <a:pPr algn="ctr" defTabSz="914400">
                <a:defRPr/>
              </a:pPr>
              <a:endParaRPr lang="fr-FR" kern="0" dirty="0">
                <a:solidFill>
                  <a:prstClr val="white"/>
                </a:solidFill>
                <a:latin typeface="Calibri"/>
              </a:endParaRPr>
            </a:p>
          </p:txBody>
        </p:sp>
        <p:sp>
          <p:nvSpPr>
            <p:cNvPr id="34" name="ZoneTexte 33"/>
            <p:cNvSpPr txBox="1"/>
            <p:nvPr/>
          </p:nvSpPr>
          <p:spPr>
            <a:xfrm>
              <a:off x="637901" y="6225185"/>
              <a:ext cx="4969186" cy="411511"/>
            </a:xfrm>
            <a:prstGeom prst="rect">
              <a:avLst/>
            </a:prstGeom>
            <a:noFill/>
          </p:spPr>
          <p:txBody>
            <a:bodyPr>
              <a:spAutoFit/>
            </a:bodyPr>
            <a:lstStyle/>
            <a:p>
              <a:pPr defTabSz="914400">
                <a:defRPr/>
              </a:pPr>
              <a:r>
                <a:rPr lang="fr-FR" b="1" kern="0" dirty="0">
                  <a:solidFill>
                    <a:prstClr val="black"/>
                  </a:solidFill>
                  <a:latin typeface="Calibri"/>
                </a:rPr>
                <a:t>RECONCILIATION MEDICAMENTEUSE</a:t>
              </a:r>
            </a:p>
          </p:txBody>
        </p:sp>
        <p:grpSp>
          <p:nvGrpSpPr>
            <p:cNvPr id="65541" name="Groupe 34"/>
            <p:cNvGrpSpPr>
              <a:grpSpLocks/>
            </p:cNvGrpSpPr>
            <p:nvPr/>
          </p:nvGrpSpPr>
          <p:grpSpPr bwMode="auto">
            <a:xfrm>
              <a:off x="3851921" y="1739405"/>
              <a:ext cx="5336592" cy="2841723"/>
              <a:chOff x="467544" y="1621029"/>
              <a:chExt cx="5336592" cy="2841723"/>
            </a:xfrm>
          </p:grpSpPr>
          <p:sp>
            <p:nvSpPr>
              <p:cNvPr id="57" name="Rectangle 56"/>
              <p:cNvSpPr/>
              <p:nvPr/>
            </p:nvSpPr>
            <p:spPr>
              <a:xfrm>
                <a:off x="466733" y="1659675"/>
                <a:ext cx="5184558" cy="2802860"/>
              </a:xfrm>
              <a:prstGeom prst="rect">
                <a:avLst/>
              </a:prstGeom>
              <a:solidFill>
                <a:srgbClr val="0070C0">
                  <a:alpha val="50196"/>
                </a:srgbClr>
              </a:solidFill>
              <a:ln w="19050" cap="flat" cmpd="sng" algn="ctr">
                <a:solidFill>
                  <a:sysClr val="window" lastClr="FFFFFF">
                    <a:lumMod val="50000"/>
                  </a:sysClr>
                </a:solidFill>
                <a:prstDash val="solid"/>
              </a:ln>
              <a:effectLst/>
            </p:spPr>
            <p:txBody>
              <a:bodyPr anchor="ctr"/>
              <a:lstStyle/>
              <a:p>
                <a:pPr algn="ctr" defTabSz="914400">
                  <a:defRPr/>
                </a:pPr>
                <a:endParaRPr lang="fr-FR" kern="0" dirty="0">
                  <a:solidFill>
                    <a:prstClr val="white"/>
                  </a:solidFill>
                  <a:latin typeface="Calibri"/>
                </a:endParaRPr>
              </a:p>
            </p:txBody>
          </p:sp>
          <p:sp>
            <p:nvSpPr>
              <p:cNvPr id="58" name="ZoneTexte 57"/>
              <p:cNvSpPr txBox="1"/>
              <p:nvPr/>
            </p:nvSpPr>
            <p:spPr>
              <a:xfrm>
                <a:off x="2059444" y="1620820"/>
                <a:ext cx="3744692" cy="369123"/>
              </a:xfrm>
              <a:prstGeom prst="rect">
                <a:avLst/>
              </a:prstGeom>
              <a:noFill/>
            </p:spPr>
            <p:txBody>
              <a:bodyPr>
                <a:spAutoFit/>
              </a:bodyPr>
              <a:lstStyle/>
              <a:p>
                <a:pPr defTabSz="914400">
                  <a:defRPr/>
                </a:pPr>
                <a:r>
                  <a:rPr lang="fr-FR" b="1" kern="0" dirty="0">
                    <a:solidFill>
                      <a:prstClr val="black"/>
                    </a:solidFill>
                    <a:latin typeface="Calibri"/>
                  </a:rPr>
                  <a:t>VALIDATION PHARMACEUTIQUE</a:t>
                </a:r>
              </a:p>
            </p:txBody>
          </p:sp>
        </p:grpSp>
        <p:grpSp>
          <p:nvGrpSpPr>
            <p:cNvPr id="36" name="Groupe 35"/>
            <p:cNvGrpSpPr/>
            <p:nvPr/>
          </p:nvGrpSpPr>
          <p:grpSpPr>
            <a:xfrm>
              <a:off x="323528" y="1370074"/>
              <a:ext cx="5184575" cy="2851014"/>
              <a:chOff x="467544" y="1507917"/>
              <a:chExt cx="5184575" cy="2851014"/>
            </a:xfrm>
            <a:solidFill>
              <a:srgbClr val="7030A0">
                <a:alpha val="50196"/>
              </a:srgbClr>
            </a:solidFill>
          </p:grpSpPr>
          <p:sp>
            <p:nvSpPr>
              <p:cNvPr id="55" name="Rectangle 54"/>
              <p:cNvSpPr/>
              <p:nvPr/>
            </p:nvSpPr>
            <p:spPr>
              <a:xfrm>
                <a:off x="467544" y="1556792"/>
                <a:ext cx="5184575" cy="2802139"/>
              </a:xfrm>
              <a:prstGeom prst="rect">
                <a:avLst/>
              </a:prstGeom>
              <a:grpFill/>
              <a:ln w="19050" cap="flat" cmpd="sng" algn="ctr">
                <a:solidFill>
                  <a:sysClr val="window" lastClr="FFFFFF">
                    <a:lumMod val="50000"/>
                  </a:sysClr>
                </a:solidFill>
                <a:prstDash val="solid"/>
              </a:ln>
              <a:effectLst/>
            </p:spPr>
            <p:txBody>
              <a:bodyPr anchor="ctr"/>
              <a:lstStyle/>
              <a:p>
                <a:pPr algn="ctr" defTabSz="914400">
                  <a:defRPr/>
                </a:pPr>
                <a:endParaRPr lang="fr-FR" kern="0" dirty="0">
                  <a:solidFill>
                    <a:prstClr val="white"/>
                  </a:solidFill>
                  <a:latin typeface="Calibri"/>
                </a:endParaRPr>
              </a:p>
            </p:txBody>
          </p:sp>
          <p:sp>
            <p:nvSpPr>
              <p:cNvPr id="56" name="ZoneTexte 55"/>
              <p:cNvSpPr txBox="1"/>
              <p:nvPr/>
            </p:nvSpPr>
            <p:spPr>
              <a:xfrm>
                <a:off x="504471" y="1507917"/>
                <a:ext cx="3744416" cy="369332"/>
              </a:xfrm>
              <a:prstGeom prst="rect">
                <a:avLst/>
              </a:prstGeom>
              <a:noFill/>
              <a:ln>
                <a:noFill/>
              </a:ln>
            </p:spPr>
            <p:txBody>
              <a:bodyPr>
                <a:spAutoFit/>
              </a:bodyPr>
              <a:lstStyle/>
              <a:p>
                <a:pPr defTabSz="914400">
                  <a:defRPr/>
                </a:pPr>
                <a:r>
                  <a:rPr lang="fr-FR" b="1" kern="0" dirty="0">
                    <a:solidFill>
                      <a:prstClr val="black"/>
                    </a:solidFill>
                    <a:latin typeface="Calibri"/>
                  </a:rPr>
                  <a:t>HISTORIQUES MEDICAMENTEUX</a:t>
                </a:r>
              </a:p>
            </p:txBody>
          </p:sp>
        </p:grpSp>
        <p:sp>
          <p:nvSpPr>
            <p:cNvPr id="37" name="Rectangle à coins arrondis 36"/>
            <p:cNvSpPr/>
            <p:nvPr/>
          </p:nvSpPr>
          <p:spPr>
            <a:xfrm>
              <a:off x="2555406" y="2148940"/>
              <a:ext cx="1872346" cy="936053"/>
            </a:xfrm>
            <a:prstGeom prst="roundRect">
              <a:avLst/>
            </a:prstGeom>
            <a:solidFill>
              <a:sysClr val="window" lastClr="FFFFFF"/>
            </a:solidFill>
            <a:ln w="38100" cap="flat" cmpd="sng" algn="ctr">
              <a:solidFill>
                <a:srgbClr val="4BACC6"/>
              </a:solidFill>
              <a:prstDash val="solid"/>
            </a:ln>
            <a:effectLst/>
          </p:spPr>
          <p:txBody>
            <a:bodyPr anchor="ctr"/>
            <a:lstStyle/>
            <a:p>
              <a:pPr algn="ctr" defTabSz="914400">
                <a:defRPr/>
              </a:pPr>
              <a:r>
                <a:rPr lang="fr-FR" kern="0" dirty="0">
                  <a:solidFill>
                    <a:prstClr val="black"/>
                  </a:solidFill>
                  <a:latin typeface="Calibri"/>
                </a:rPr>
                <a:t>Prescription</a:t>
              </a:r>
            </a:p>
          </p:txBody>
        </p:sp>
        <p:sp>
          <p:nvSpPr>
            <p:cNvPr id="38" name="Rectangle à coins arrondis 37"/>
            <p:cNvSpPr/>
            <p:nvPr/>
          </p:nvSpPr>
          <p:spPr>
            <a:xfrm>
              <a:off x="2555406" y="5013615"/>
              <a:ext cx="1872346" cy="936053"/>
            </a:xfrm>
            <a:prstGeom prst="roundRect">
              <a:avLst/>
            </a:prstGeom>
            <a:solidFill>
              <a:sysClr val="window" lastClr="FFFFFF"/>
            </a:solidFill>
            <a:ln w="38100" cap="flat" cmpd="sng" algn="ctr">
              <a:solidFill>
                <a:srgbClr val="4BACC6"/>
              </a:solidFill>
              <a:prstDash val="solid"/>
            </a:ln>
            <a:effectLst/>
          </p:spPr>
          <p:txBody>
            <a:bodyPr anchor="ctr"/>
            <a:lstStyle/>
            <a:p>
              <a:pPr algn="ctr" defTabSz="914400">
                <a:defRPr/>
              </a:pPr>
              <a:r>
                <a:rPr lang="fr-FR" kern="0" dirty="0">
                  <a:solidFill>
                    <a:prstClr val="black"/>
                  </a:solidFill>
                  <a:latin typeface="Calibri"/>
                </a:rPr>
                <a:t>Suivi et réévaluation</a:t>
              </a:r>
            </a:p>
          </p:txBody>
        </p:sp>
        <p:sp>
          <p:nvSpPr>
            <p:cNvPr id="39" name="Rectangle à coins arrondis 38"/>
            <p:cNvSpPr/>
            <p:nvPr/>
          </p:nvSpPr>
          <p:spPr>
            <a:xfrm>
              <a:off x="6876738" y="2148940"/>
              <a:ext cx="1872346" cy="936053"/>
            </a:xfrm>
            <a:prstGeom prst="roundRect">
              <a:avLst/>
            </a:prstGeom>
            <a:solidFill>
              <a:sysClr val="window" lastClr="FFFFFF"/>
            </a:solidFill>
            <a:ln w="38100" cap="flat" cmpd="sng" algn="ctr">
              <a:solidFill>
                <a:srgbClr val="4BACC6"/>
              </a:solidFill>
              <a:prstDash val="solid"/>
            </a:ln>
            <a:effectLst/>
          </p:spPr>
          <p:txBody>
            <a:bodyPr anchor="ctr"/>
            <a:lstStyle/>
            <a:p>
              <a:pPr algn="ctr" defTabSz="914400">
                <a:defRPr/>
              </a:pPr>
              <a:r>
                <a:rPr lang="fr-FR" kern="0" dirty="0">
                  <a:solidFill>
                    <a:prstClr val="black"/>
                  </a:solidFill>
                  <a:latin typeface="Calibri"/>
                </a:rPr>
                <a:t>Dispensation</a:t>
              </a:r>
            </a:p>
          </p:txBody>
        </p:sp>
        <p:cxnSp>
          <p:nvCxnSpPr>
            <p:cNvPr id="40" name="Connecteur en angle 39"/>
            <p:cNvCxnSpPr>
              <a:stCxn id="46" idx="2"/>
              <a:endCxn id="47" idx="4"/>
            </p:cNvCxnSpPr>
            <p:nvPr/>
          </p:nvCxnSpPr>
          <p:spPr>
            <a:xfrm rot="5400000" flipH="1" flipV="1">
              <a:off x="2980506" y="2840112"/>
              <a:ext cx="1100304" cy="4684338"/>
            </a:xfrm>
            <a:prstGeom prst="bentConnector3">
              <a:avLst>
                <a:gd name="adj1" fmla="val -23096"/>
              </a:avLst>
            </a:prstGeom>
            <a:noFill/>
            <a:ln w="38100" cap="flat" cmpd="sng" algn="ctr">
              <a:solidFill>
                <a:srgbClr val="00B050"/>
              </a:solidFill>
              <a:prstDash val="solid"/>
              <a:tailEnd type="arrow"/>
            </a:ln>
            <a:effectLst>
              <a:outerShdw blurRad="40000" dist="23000" dir="5400000" rotWithShape="0">
                <a:srgbClr val="000000">
                  <a:alpha val="35000"/>
                </a:srgbClr>
              </a:outerShdw>
            </a:effectLst>
          </p:spPr>
        </p:cxnSp>
        <p:sp>
          <p:nvSpPr>
            <p:cNvPr id="41" name="Rectangle à coins arrondis 40"/>
            <p:cNvSpPr/>
            <p:nvPr/>
          </p:nvSpPr>
          <p:spPr>
            <a:xfrm>
              <a:off x="6876738" y="5013615"/>
              <a:ext cx="1872346" cy="936053"/>
            </a:xfrm>
            <a:prstGeom prst="roundRect">
              <a:avLst/>
            </a:prstGeom>
            <a:solidFill>
              <a:sysClr val="window" lastClr="FFFFFF"/>
            </a:solidFill>
            <a:ln w="38100" cap="flat" cmpd="sng" algn="ctr">
              <a:solidFill>
                <a:srgbClr val="4BACC6"/>
              </a:solidFill>
              <a:prstDash val="solid"/>
            </a:ln>
            <a:effectLst/>
          </p:spPr>
          <p:txBody>
            <a:bodyPr anchor="ctr"/>
            <a:lstStyle/>
            <a:p>
              <a:pPr algn="ctr" defTabSz="914400">
                <a:defRPr/>
              </a:pPr>
              <a:r>
                <a:rPr lang="fr-FR" kern="0" dirty="0">
                  <a:solidFill>
                    <a:prstClr val="black"/>
                  </a:solidFill>
                  <a:latin typeface="Calibri"/>
                </a:rPr>
                <a:t>Administration</a:t>
              </a:r>
            </a:p>
          </p:txBody>
        </p:sp>
        <p:sp>
          <p:nvSpPr>
            <p:cNvPr id="42" name="Flèche droite 41"/>
            <p:cNvSpPr/>
            <p:nvPr/>
          </p:nvSpPr>
          <p:spPr>
            <a:xfrm>
              <a:off x="4571912" y="2420925"/>
              <a:ext cx="2160666" cy="360292"/>
            </a:xfrm>
            <a:prstGeom prst="rightArrow">
              <a:avLst/>
            </a:prstGeom>
            <a:solidFill>
              <a:sysClr val="window" lastClr="FFFFFF"/>
            </a:solidFill>
            <a:ln w="28575" cap="flat" cmpd="sng" algn="ctr">
              <a:solidFill>
                <a:srgbClr val="4BACC6"/>
              </a:solidFill>
              <a:prstDash val="solid"/>
            </a:ln>
            <a:effectLst/>
          </p:spPr>
          <p:txBody>
            <a:bodyPr anchor="ctr"/>
            <a:lstStyle/>
            <a:p>
              <a:pPr algn="ctr" defTabSz="914400">
                <a:defRPr/>
              </a:pPr>
              <a:endParaRPr lang="fr-FR" kern="0">
                <a:solidFill>
                  <a:prstClr val="black"/>
                </a:solidFill>
                <a:latin typeface="Calibri"/>
              </a:endParaRPr>
            </a:p>
          </p:txBody>
        </p:sp>
        <p:sp>
          <p:nvSpPr>
            <p:cNvPr id="43" name="Flèche droite 42"/>
            <p:cNvSpPr/>
            <p:nvPr/>
          </p:nvSpPr>
          <p:spPr>
            <a:xfrm rot="10800000">
              <a:off x="4571912" y="5301496"/>
              <a:ext cx="2160666" cy="360292"/>
            </a:xfrm>
            <a:prstGeom prst="rightArrow">
              <a:avLst/>
            </a:prstGeom>
            <a:solidFill>
              <a:sysClr val="window" lastClr="FFFFFF"/>
            </a:solidFill>
            <a:ln w="28575" cap="flat" cmpd="sng" algn="ctr">
              <a:solidFill>
                <a:srgbClr val="4BACC6"/>
              </a:solidFill>
              <a:prstDash val="solid"/>
            </a:ln>
            <a:effectLst/>
          </p:spPr>
          <p:txBody>
            <a:bodyPr anchor="ctr"/>
            <a:lstStyle/>
            <a:p>
              <a:pPr algn="ctr" defTabSz="914400">
                <a:defRPr/>
              </a:pPr>
              <a:endParaRPr lang="fr-FR" kern="0">
                <a:solidFill>
                  <a:prstClr val="black"/>
                </a:solidFill>
                <a:latin typeface="Calibri"/>
              </a:endParaRPr>
            </a:p>
          </p:txBody>
        </p:sp>
        <p:sp>
          <p:nvSpPr>
            <p:cNvPr id="44" name="Flèche droite 43"/>
            <p:cNvSpPr/>
            <p:nvPr/>
          </p:nvSpPr>
          <p:spPr>
            <a:xfrm rot="5400000">
              <a:off x="6965179" y="3879253"/>
              <a:ext cx="1693726" cy="359532"/>
            </a:xfrm>
            <a:prstGeom prst="rightArrow">
              <a:avLst/>
            </a:prstGeom>
            <a:solidFill>
              <a:sysClr val="window" lastClr="FFFFFF"/>
            </a:solidFill>
            <a:ln w="28575" cap="flat" cmpd="sng" algn="ctr">
              <a:solidFill>
                <a:srgbClr val="4BACC6"/>
              </a:solidFill>
              <a:prstDash val="solid"/>
            </a:ln>
            <a:effectLst/>
          </p:spPr>
          <p:txBody>
            <a:bodyPr anchor="ctr"/>
            <a:lstStyle/>
            <a:p>
              <a:pPr algn="ctr" defTabSz="914400">
                <a:defRPr/>
              </a:pPr>
              <a:endParaRPr lang="fr-FR" kern="0">
                <a:solidFill>
                  <a:prstClr val="black"/>
                </a:solidFill>
                <a:latin typeface="Calibri"/>
              </a:endParaRPr>
            </a:p>
          </p:txBody>
        </p:sp>
        <p:sp>
          <p:nvSpPr>
            <p:cNvPr id="45" name="Rectangle 44"/>
            <p:cNvSpPr/>
            <p:nvPr/>
          </p:nvSpPr>
          <p:spPr>
            <a:xfrm>
              <a:off x="683060" y="2348514"/>
              <a:ext cx="1009122" cy="505115"/>
            </a:xfrm>
            <a:prstGeom prst="rect">
              <a:avLst/>
            </a:prstGeom>
            <a:solidFill>
              <a:srgbClr val="8064A2"/>
            </a:solidFill>
            <a:ln w="25400" cap="flat" cmpd="sng" algn="ctr">
              <a:solidFill>
                <a:srgbClr val="8064A2">
                  <a:shade val="50000"/>
                </a:srgbClr>
              </a:solidFill>
              <a:prstDash val="solid"/>
            </a:ln>
            <a:effectLst/>
          </p:spPr>
          <p:txBody>
            <a:bodyPr anchor="ctr"/>
            <a:lstStyle/>
            <a:p>
              <a:pPr algn="ctr" defTabSz="914400">
                <a:defRPr/>
              </a:pPr>
              <a:r>
                <a:rPr lang="fr-FR" kern="0" dirty="0">
                  <a:solidFill>
                    <a:prstClr val="white"/>
                  </a:solidFill>
                  <a:latin typeface="Calibri"/>
                </a:rPr>
                <a:t>Entrée</a:t>
              </a:r>
            </a:p>
          </p:txBody>
        </p:sp>
        <p:sp>
          <p:nvSpPr>
            <p:cNvPr id="46" name="Rectangle 45"/>
            <p:cNvSpPr/>
            <p:nvPr/>
          </p:nvSpPr>
          <p:spPr>
            <a:xfrm>
              <a:off x="683060" y="5229083"/>
              <a:ext cx="1009122" cy="503350"/>
            </a:xfrm>
            <a:prstGeom prst="rect">
              <a:avLst/>
            </a:prstGeom>
            <a:solidFill>
              <a:srgbClr val="00B050"/>
            </a:solidFill>
            <a:ln w="25400" cap="flat" cmpd="sng" algn="ctr">
              <a:solidFill>
                <a:srgbClr val="007434"/>
              </a:solidFill>
              <a:prstDash val="solid"/>
            </a:ln>
            <a:effectLst/>
          </p:spPr>
          <p:txBody>
            <a:bodyPr anchor="ctr"/>
            <a:lstStyle/>
            <a:p>
              <a:pPr algn="ctr" defTabSz="914400">
                <a:defRPr/>
              </a:pPr>
              <a:r>
                <a:rPr lang="fr-FR" kern="0" dirty="0">
                  <a:solidFill>
                    <a:prstClr val="white"/>
                  </a:solidFill>
                  <a:latin typeface="Calibri"/>
                </a:rPr>
                <a:t>Sortie</a:t>
              </a:r>
            </a:p>
          </p:txBody>
        </p:sp>
        <p:sp>
          <p:nvSpPr>
            <p:cNvPr id="47" name="Ellipse 46"/>
            <p:cNvSpPr/>
            <p:nvPr/>
          </p:nvSpPr>
          <p:spPr>
            <a:xfrm>
              <a:off x="4571912" y="3429390"/>
              <a:ext cx="2600094" cy="1202739"/>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r>
                <a:rPr lang="fr-FR" sz="2400" kern="0" dirty="0">
                  <a:solidFill>
                    <a:prstClr val="white"/>
                  </a:solidFill>
                  <a:latin typeface="Calibri"/>
                </a:rPr>
                <a:t>CTM</a:t>
              </a:r>
            </a:p>
          </p:txBody>
        </p:sp>
        <p:sp>
          <p:nvSpPr>
            <p:cNvPr id="48" name="Flèche droite 47"/>
            <p:cNvSpPr/>
            <p:nvPr/>
          </p:nvSpPr>
          <p:spPr>
            <a:xfrm rot="19262532">
              <a:off x="6842001" y="3251010"/>
              <a:ext cx="550588" cy="264921"/>
            </a:xfrm>
            <a:prstGeom prst="rightArrow">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endParaRPr lang="fr-FR" kern="0">
                <a:solidFill>
                  <a:prstClr val="white"/>
                </a:solidFill>
                <a:latin typeface="Calibri"/>
              </a:endParaRPr>
            </a:p>
          </p:txBody>
        </p:sp>
        <p:sp>
          <p:nvSpPr>
            <p:cNvPr id="49" name="Flèche droite 48"/>
            <p:cNvSpPr/>
            <p:nvPr/>
          </p:nvSpPr>
          <p:spPr>
            <a:xfrm rot="13650520">
              <a:off x="4295512" y="3236456"/>
              <a:ext cx="552802" cy="264004"/>
            </a:xfrm>
            <a:prstGeom prst="rightArrow">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endParaRPr lang="fr-FR" kern="0">
                <a:solidFill>
                  <a:prstClr val="white"/>
                </a:solidFill>
                <a:latin typeface="Calibri"/>
              </a:endParaRPr>
            </a:p>
          </p:txBody>
        </p:sp>
        <p:sp>
          <p:nvSpPr>
            <p:cNvPr id="50" name="Flèche droite 49"/>
            <p:cNvSpPr/>
            <p:nvPr/>
          </p:nvSpPr>
          <p:spPr>
            <a:xfrm rot="8532681">
              <a:off x="4262749" y="4499669"/>
              <a:ext cx="552325" cy="264921"/>
            </a:xfrm>
            <a:prstGeom prst="rightArrow">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914400">
                <a:defRPr/>
              </a:pPr>
              <a:endParaRPr lang="fr-FR" kern="0">
                <a:solidFill>
                  <a:prstClr val="white"/>
                </a:solidFill>
                <a:latin typeface="Calibri"/>
              </a:endParaRPr>
            </a:p>
          </p:txBody>
        </p:sp>
        <p:cxnSp>
          <p:nvCxnSpPr>
            <p:cNvPr id="51" name="Connecteur en angle 50"/>
            <p:cNvCxnSpPr>
              <a:stCxn id="45" idx="2"/>
              <a:endCxn id="47" idx="2"/>
            </p:cNvCxnSpPr>
            <p:nvPr/>
          </p:nvCxnSpPr>
          <p:spPr>
            <a:xfrm rot="16200000" flipH="1">
              <a:off x="2292077" y="1750042"/>
              <a:ext cx="1176247" cy="3383423"/>
            </a:xfrm>
            <a:prstGeom prst="bentConnector2">
              <a:avLst/>
            </a:prstGeom>
            <a:noFill/>
            <a:ln w="38100" cap="flat" cmpd="sng" algn="ctr">
              <a:solidFill>
                <a:srgbClr val="8064A2"/>
              </a:solidFill>
              <a:prstDash val="solid"/>
              <a:tailEnd type="arrow"/>
            </a:ln>
            <a:effectLst>
              <a:outerShdw blurRad="40000" dist="23000" dir="5400000" rotWithShape="0">
                <a:srgbClr val="000000">
                  <a:alpha val="35000"/>
                </a:srgbClr>
              </a:outerShdw>
            </a:effectLst>
          </p:spPr>
        </p:cxnSp>
        <p:cxnSp>
          <p:nvCxnSpPr>
            <p:cNvPr id="52" name="Connecteur droit avec flèche 51"/>
            <p:cNvCxnSpPr/>
            <p:nvPr/>
          </p:nvCxnSpPr>
          <p:spPr>
            <a:xfrm>
              <a:off x="1763393" y="2616967"/>
              <a:ext cx="720802" cy="0"/>
            </a:xfrm>
            <a:prstGeom prst="straightConnector1">
              <a:avLst/>
            </a:prstGeom>
            <a:noFill/>
            <a:ln w="38100" cap="flat" cmpd="sng" algn="ctr">
              <a:solidFill>
                <a:srgbClr val="8064A2"/>
              </a:solidFill>
              <a:prstDash val="solid"/>
              <a:tailEnd type="arrow"/>
            </a:ln>
            <a:effectLst>
              <a:outerShdw blurRad="40000" dist="23000" dir="5400000" rotWithShape="0">
                <a:srgbClr val="000000">
                  <a:alpha val="35000"/>
                </a:srgbClr>
              </a:outerShdw>
            </a:effectLst>
          </p:spPr>
        </p:cxnSp>
        <p:cxnSp>
          <p:nvCxnSpPr>
            <p:cNvPr id="53" name="Connecteur droit avec flèche 52"/>
            <p:cNvCxnSpPr/>
            <p:nvPr/>
          </p:nvCxnSpPr>
          <p:spPr>
            <a:xfrm>
              <a:off x="1763393" y="5444552"/>
              <a:ext cx="720802" cy="0"/>
            </a:xfrm>
            <a:prstGeom prst="straightConnector1">
              <a:avLst/>
            </a:prstGeom>
            <a:noFill/>
            <a:ln w="38100" cap="flat" cmpd="sng" algn="ctr">
              <a:solidFill>
                <a:srgbClr val="00B050"/>
              </a:solidFill>
              <a:prstDash val="solid"/>
              <a:tailEnd type="arrow"/>
            </a:ln>
            <a:effectLst>
              <a:outerShdw blurRad="40000" dist="23000" dir="5400000" rotWithShape="0">
                <a:srgbClr val="000000">
                  <a:alpha val="35000"/>
                </a:srgbClr>
              </a:outerShdw>
            </a:effectLst>
          </p:spPr>
        </p:cxnSp>
        <p:sp>
          <p:nvSpPr>
            <p:cNvPr id="54" name="Flèche droite 53"/>
            <p:cNvSpPr/>
            <p:nvPr/>
          </p:nvSpPr>
          <p:spPr>
            <a:xfrm rot="16200000">
              <a:off x="2645584" y="3879251"/>
              <a:ext cx="1693726" cy="359533"/>
            </a:xfrm>
            <a:prstGeom prst="rightArrow">
              <a:avLst/>
            </a:prstGeom>
            <a:solidFill>
              <a:sysClr val="window" lastClr="FFFFFF"/>
            </a:solidFill>
            <a:ln w="28575" cap="flat" cmpd="sng" algn="ctr">
              <a:solidFill>
                <a:srgbClr val="4BACC6"/>
              </a:solidFill>
              <a:prstDash val="solid"/>
            </a:ln>
            <a:effectLst/>
          </p:spPr>
          <p:txBody>
            <a:bodyPr anchor="ctr"/>
            <a:lstStyle/>
            <a:p>
              <a:pPr algn="ctr" defTabSz="914400">
                <a:defRPr/>
              </a:pPr>
              <a:endParaRPr lang="fr-FR" kern="0">
                <a:solidFill>
                  <a:prstClr val="black"/>
                </a:solidFill>
                <a:latin typeface="Calibri"/>
              </a:endParaRPr>
            </a:p>
          </p:txBody>
        </p:sp>
      </p:grpSp>
    </p:spTree>
    <p:extLst>
      <p:ext uri="{BB962C8B-B14F-4D97-AF65-F5344CB8AC3E}">
        <p14:creationId xmlns:p14="http://schemas.microsoft.com/office/powerpoint/2010/main" val="20038747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557338"/>
            <a:ext cx="8229600" cy="4895850"/>
          </a:xfrm>
        </p:spPr>
        <p:txBody>
          <a:bodyPr rtlCol="0">
            <a:normAutofit/>
          </a:bodyPr>
          <a:lstStyle/>
          <a:p>
            <a:pPr indent="-182880" eaLnBrk="1" fontAlgn="auto" hangingPunct="1">
              <a:spcAft>
                <a:spcPts val="0"/>
              </a:spcAft>
              <a:buFont typeface="Wingdings" charset="2"/>
              <a:buChar char="§"/>
              <a:defRPr/>
            </a:pPr>
            <a:r>
              <a:rPr lang="fr-FR" sz="2400" dirty="0" smtClean="0"/>
              <a:t>Rédaction d’une feuille de liaison de sortie validée par :</a:t>
            </a:r>
          </a:p>
          <a:p>
            <a:pPr marL="502920" lvl="1" indent="-182880" eaLnBrk="1" fontAlgn="auto" hangingPunct="1">
              <a:spcAft>
                <a:spcPts val="0"/>
              </a:spcAft>
              <a:buFont typeface="Wingdings" charset="2"/>
              <a:buChar char="§"/>
              <a:defRPr/>
            </a:pPr>
            <a:r>
              <a:rPr lang="fr-FR" sz="2000" dirty="0" smtClean="0"/>
              <a:t>Pharmacie</a:t>
            </a:r>
          </a:p>
          <a:p>
            <a:pPr marL="502920" lvl="1" indent="-182880" eaLnBrk="1" fontAlgn="auto" hangingPunct="1">
              <a:spcAft>
                <a:spcPts val="0"/>
              </a:spcAft>
              <a:buFont typeface="Wingdings" charset="2"/>
              <a:buChar char="§"/>
              <a:defRPr/>
            </a:pPr>
            <a:r>
              <a:rPr lang="fr-FR" sz="2000" dirty="0" smtClean="0"/>
              <a:t>Chirurgiens orthopédiques</a:t>
            </a:r>
          </a:p>
          <a:p>
            <a:pPr marL="502920" lvl="1" indent="-182880" eaLnBrk="1" fontAlgn="auto" hangingPunct="1">
              <a:spcAft>
                <a:spcPts val="0"/>
              </a:spcAft>
              <a:buFont typeface="Wingdings" charset="2"/>
              <a:buChar char="§"/>
              <a:defRPr/>
            </a:pPr>
            <a:endParaRPr lang="fr-FR" sz="2000" dirty="0" smtClean="0"/>
          </a:p>
          <a:p>
            <a:pPr marL="502920" lvl="1" indent="-182880" eaLnBrk="1" fontAlgn="auto" hangingPunct="1">
              <a:spcAft>
                <a:spcPts val="0"/>
              </a:spcAft>
              <a:buFont typeface="Wingdings" charset="2"/>
              <a:buChar char="§"/>
              <a:defRPr/>
            </a:pPr>
            <a:endParaRPr lang="fr-FR" sz="2000" dirty="0"/>
          </a:p>
          <a:p>
            <a:pPr marL="502920" lvl="1" indent="-182880" eaLnBrk="1" fontAlgn="auto" hangingPunct="1">
              <a:spcAft>
                <a:spcPts val="0"/>
              </a:spcAft>
              <a:buFont typeface="Wingdings" charset="2"/>
              <a:buChar char="§"/>
              <a:defRPr/>
            </a:pPr>
            <a:endParaRPr lang="fr-FR" sz="2000" dirty="0" smtClean="0"/>
          </a:p>
          <a:p>
            <a:pPr marL="502920" lvl="1" indent="-182880" eaLnBrk="1" fontAlgn="auto" hangingPunct="1">
              <a:spcAft>
                <a:spcPts val="0"/>
              </a:spcAft>
              <a:buFont typeface="Wingdings" charset="2"/>
              <a:buChar char="§"/>
              <a:defRPr/>
            </a:pPr>
            <a:endParaRPr lang="fr-FR" sz="2000" dirty="0"/>
          </a:p>
          <a:p>
            <a:pPr marL="502920" lvl="1" indent="-182880" eaLnBrk="1" fontAlgn="auto" hangingPunct="1">
              <a:spcAft>
                <a:spcPts val="0"/>
              </a:spcAft>
              <a:buFont typeface="Wingdings" charset="2"/>
              <a:buChar char="§"/>
              <a:defRPr/>
            </a:pPr>
            <a:endParaRPr lang="fr-FR" sz="2000" dirty="0" smtClean="0"/>
          </a:p>
          <a:p>
            <a:pPr marL="502920" lvl="1" indent="-182880" eaLnBrk="1" fontAlgn="auto" hangingPunct="1">
              <a:spcAft>
                <a:spcPts val="0"/>
              </a:spcAft>
              <a:buFont typeface="Wingdings" charset="2"/>
              <a:buChar char="§"/>
              <a:defRPr/>
            </a:pPr>
            <a:endParaRPr lang="fr-FR" sz="2000" dirty="0" smtClean="0"/>
          </a:p>
          <a:p>
            <a:pPr marL="502920" lvl="1" indent="-182880" eaLnBrk="1" fontAlgn="auto" hangingPunct="1">
              <a:spcAft>
                <a:spcPts val="0"/>
              </a:spcAft>
              <a:buFont typeface="Wingdings" charset="2"/>
              <a:buChar char="§"/>
              <a:defRPr/>
            </a:pPr>
            <a:endParaRPr lang="fr-FR" sz="2000" dirty="0"/>
          </a:p>
          <a:p>
            <a:pPr marL="502920" lvl="1" indent="-182880" eaLnBrk="1" fontAlgn="auto" hangingPunct="1">
              <a:spcAft>
                <a:spcPts val="0"/>
              </a:spcAft>
              <a:buFont typeface="Wingdings" charset="2"/>
              <a:buChar char="§"/>
              <a:defRPr/>
            </a:pPr>
            <a:endParaRPr lang="fr-FR" sz="2000" dirty="0" smtClean="0"/>
          </a:p>
          <a:p>
            <a:pPr marL="502920" lvl="1" indent="-182880" eaLnBrk="1" fontAlgn="auto" hangingPunct="1">
              <a:spcAft>
                <a:spcPts val="0"/>
              </a:spcAft>
              <a:buFont typeface="Wingdings" charset="2"/>
              <a:buChar char="§"/>
              <a:defRPr/>
            </a:pPr>
            <a:endParaRPr lang="fr-FR" sz="2000" dirty="0" smtClean="0"/>
          </a:p>
          <a:p>
            <a:pPr indent="-182880" eaLnBrk="1" fontAlgn="auto" hangingPunct="1">
              <a:spcAft>
                <a:spcPts val="0"/>
              </a:spcAft>
              <a:buFont typeface="Wingdings" charset="2"/>
              <a:buChar char="§"/>
              <a:defRPr/>
            </a:pPr>
            <a:r>
              <a:rPr lang="fr-FR" sz="2200" dirty="0" smtClean="0"/>
              <a:t>Population : </a:t>
            </a:r>
            <a:r>
              <a:rPr lang="fr-FR" sz="2200" b="1" dirty="0" smtClean="0">
                <a:solidFill>
                  <a:schemeClr val="accent1">
                    <a:lumMod val="75000"/>
                  </a:schemeClr>
                </a:solidFill>
              </a:rPr>
              <a:t>≥ 2 pathologies chroniques et ≥ 3 traitements de fond</a:t>
            </a:r>
          </a:p>
          <a:p>
            <a:pPr indent="-182880" eaLnBrk="1" fontAlgn="auto" hangingPunct="1">
              <a:spcAft>
                <a:spcPts val="0"/>
              </a:spcAft>
              <a:buFont typeface="Wingdings" charset="2"/>
              <a:buChar char="§"/>
              <a:defRPr/>
            </a:pPr>
            <a:endParaRPr lang="fr-FR" sz="2200" b="1" dirty="0">
              <a:solidFill>
                <a:schemeClr val="accent1">
                  <a:lumMod val="75000"/>
                </a:schemeClr>
              </a:solidFill>
            </a:endParaRPr>
          </a:p>
          <a:p>
            <a:pPr marL="45720" indent="0" eaLnBrk="1" fontAlgn="auto" hangingPunct="1">
              <a:spcAft>
                <a:spcPts val="0"/>
              </a:spcAft>
              <a:buFont typeface="Wingdings" charset="2"/>
              <a:buNone/>
              <a:defRPr/>
            </a:pPr>
            <a:endParaRPr lang="fr-FR" sz="2200" b="1" dirty="0">
              <a:solidFill>
                <a:schemeClr val="accent1">
                  <a:lumMod val="75000"/>
                </a:schemeClr>
              </a:solidFill>
            </a:endParaRPr>
          </a:p>
        </p:txBody>
      </p:sp>
      <p:graphicFrame>
        <p:nvGraphicFramePr>
          <p:cNvPr id="4" name="Diagramme 3"/>
          <p:cNvGraphicFramePr/>
          <p:nvPr/>
        </p:nvGraphicFramePr>
        <p:xfrm>
          <a:off x="1835696" y="28933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vers le bas 4"/>
          <p:cNvSpPr/>
          <p:nvPr/>
        </p:nvSpPr>
        <p:spPr>
          <a:xfrm>
            <a:off x="4427538" y="2924175"/>
            <a:ext cx="792162" cy="1009650"/>
          </a:xfrm>
          <a:prstGeom prst="downArrow">
            <a:avLst/>
          </a:prstGeom>
          <a:solidFill>
            <a:schemeClr val="tx2">
              <a:lumMod val="75000"/>
            </a:schemeClr>
          </a:solidFill>
          <a:ln>
            <a:solidFill>
              <a:schemeClr val="bg2">
                <a:lumMod val="10000"/>
              </a:schemeClr>
            </a:solidFill>
          </a:ln>
        </p:spPr>
        <p:style>
          <a:lnRef idx="1">
            <a:schemeClr val="dk1"/>
          </a:lnRef>
          <a:fillRef idx="2">
            <a:schemeClr val="dk1"/>
          </a:fillRef>
          <a:effectRef idx="1">
            <a:schemeClr val="dk1"/>
          </a:effectRef>
          <a:fontRef idx="minor">
            <a:schemeClr val="dk1"/>
          </a:fontRef>
        </p:style>
        <p:txBody>
          <a:bodyPr anchor="ctr"/>
          <a:lstStyle/>
          <a:p>
            <a:pPr algn="ctr" defTabSz="914400">
              <a:defRPr/>
            </a:pPr>
            <a:endParaRPr lang="fr-FR">
              <a:solidFill>
                <a:prstClr val="black"/>
              </a:solidFill>
              <a:latin typeface="Calibri"/>
            </a:endParaRPr>
          </a:p>
        </p:txBody>
      </p:sp>
      <p:pic>
        <p:nvPicPr>
          <p:cNvPr id="8" name="Picture 2"/>
          <p:cNvPicPr>
            <a:picLocks noChangeAspect="1" noChangeArrowheads="1"/>
          </p:cNvPicPr>
          <p:nvPr/>
        </p:nvPicPr>
        <p:blipFill>
          <a:blip r:embed="rId7"/>
          <a:srcRect/>
          <a:stretch>
            <a:fillRect/>
          </a:stretch>
        </p:blipFill>
        <p:spPr bwMode="auto">
          <a:xfrm>
            <a:off x="889000" y="1628775"/>
            <a:ext cx="8147050" cy="4692650"/>
          </a:xfrm>
          <a:prstGeom prst="rect">
            <a:avLst/>
          </a:prstGeom>
          <a:noFill/>
          <a:ln w="9525">
            <a:noFill/>
            <a:miter lim="800000"/>
            <a:headEnd/>
            <a:tailEnd/>
          </a:ln>
        </p:spPr>
      </p:pic>
      <p:sp>
        <p:nvSpPr>
          <p:cNvPr id="9" name="Rectangle à coins arrondis 8"/>
          <p:cNvSpPr/>
          <p:nvPr/>
        </p:nvSpPr>
        <p:spPr>
          <a:xfrm>
            <a:off x="889000" y="4868863"/>
            <a:ext cx="8075613" cy="719137"/>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a:solidFill>
                <a:prstClr val="white"/>
              </a:solidFill>
              <a:latin typeface="Calibri"/>
            </a:endParaRPr>
          </a:p>
        </p:txBody>
      </p:sp>
      <p:sp>
        <p:nvSpPr>
          <p:cNvPr id="10" name="Rectangle à coins arrondis 9"/>
          <p:cNvSpPr/>
          <p:nvPr/>
        </p:nvSpPr>
        <p:spPr>
          <a:xfrm>
            <a:off x="889000" y="5589588"/>
            <a:ext cx="8075613" cy="741362"/>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a:solidFill>
                <a:prstClr val="white"/>
              </a:solidFill>
              <a:latin typeface="Calibri"/>
            </a:endParaRPr>
          </a:p>
        </p:txBody>
      </p:sp>
      <p:sp>
        <p:nvSpPr>
          <p:cNvPr id="11" name="Rectangle à coins arrondis 10"/>
          <p:cNvSpPr/>
          <p:nvPr/>
        </p:nvSpPr>
        <p:spPr>
          <a:xfrm>
            <a:off x="4067175" y="3357563"/>
            <a:ext cx="4897438" cy="1511300"/>
          </a:xfrm>
          <a:prstGeom prst="roundRect">
            <a:avLst/>
          </a:prstGeom>
          <a:gradFill flip="none" rotWithShape="1">
            <a:gsLst>
              <a:gs pos="0">
                <a:schemeClr val="accent5">
                  <a:lumMod val="50000"/>
                </a:schemeClr>
              </a:gs>
              <a:gs pos="50000">
                <a:schemeClr val="accent5">
                  <a:lumMod val="75000"/>
                </a:schemeClr>
              </a:gs>
              <a:gs pos="100000">
                <a:schemeClr val="accent5">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defTabSz="914400" fontAlgn="base">
              <a:spcBef>
                <a:spcPct val="0"/>
              </a:spcBef>
              <a:spcAft>
                <a:spcPct val="0"/>
              </a:spcAft>
              <a:defRPr/>
            </a:pPr>
            <a:r>
              <a:rPr lang="fr-FR" u="sng" dirty="0">
                <a:solidFill>
                  <a:prstClr val="white"/>
                </a:solidFill>
                <a:latin typeface="Calibri"/>
              </a:rPr>
              <a:t>Partie 1</a:t>
            </a:r>
            <a:r>
              <a:rPr lang="fr-FR" dirty="0">
                <a:solidFill>
                  <a:prstClr val="white"/>
                </a:solidFill>
                <a:latin typeface="Calibri"/>
              </a:rPr>
              <a:t> : </a:t>
            </a:r>
            <a:r>
              <a:rPr lang="fr-FR" b="1" dirty="0">
                <a:solidFill>
                  <a:prstClr val="white"/>
                </a:solidFill>
                <a:latin typeface="Calibri"/>
              </a:rPr>
              <a:t>Le séjour à l’hôpital</a:t>
            </a:r>
          </a:p>
          <a:p>
            <a:pPr algn="ctr" defTabSz="914400" fontAlgn="base">
              <a:spcBef>
                <a:spcPct val="0"/>
              </a:spcBef>
              <a:spcAft>
                <a:spcPct val="0"/>
              </a:spcAft>
              <a:defRPr/>
            </a:pPr>
            <a:endParaRPr lang="fr-FR" dirty="0">
              <a:solidFill>
                <a:prstClr val="white"/>
              </a:solidFill>
              <a:latin typeface="Calibri"/>
            </a:endParaRPr>
          </a:p>
          <a:p>
            <a:pPr algn="ctr" defTabSz="914400" fontAlgn="base">
              <a:spcBef>
                <a:spcPct val="0"/>
              </a:spcBef>
              <a:spcAft>
                <a:spcPct val="0"/>
              </a:spcAft>
              <a:defRPr/>
            </a:pPr>
            <a:r>
              <a:rPr lang="fr-FR" dirty="0">
                <a:solidFill>
                  <a:prstClr val="white"/>
                </a:solidFill>
                <a:latin typeface="Calibri"/>
              </a:rPr>
              <a:t>Motif d’admission</a:t>
            </a:r>
          </a:p>
          <a:p>
            <a:pPr algn="ctr" defTabSz="914400" fontAlgn="base">
              <a:spcBef>
                <a:spcPct val="0"/>
              </a:spcBef>
              <a:spcAft>
                <a:spcPct val="0"/>
              </a:spcAft>
              <a:defRPr/>
            </a:pPr>
            <a:r>
              <a:rPr lang="fr-FR" dirty="0">
                <a:solidFill>
                  <a:prstClr val="white"/>
                </a:solidFill>
                <a:latin typeface="Calibri"/>
              </a:rPr>
              <a:t>Evolution de la maladie pendant l’hospitalisation</a:t>
            </a:r>
          </a:p>
          <a:p>
            <a:pPr algn="ctr" defTabSz="914400" fontAlgn="base">
              <a:spcBef>
                <a:spcPct val="0"/>
              </a:spcBef>
              <a:spcAft>
                <a:spcPct val="0"/>
              </a:spcAft>
              <a:defRPr/>
            </a:pPr>
            <a:r>
              <a:rPr lang="fr-FR" dirty="0">
                <a:solidFill>
                  <a:prstClr val="white"/>
                </a:solidFill>
                <a:latin typeface="Calibri"/>
              </a:rPr>
              <a:t>Traitements en lien avec l’hospitalisation</a:t>
            </a:r>
          </a:p>
        </p:txBody>
      </p:sp>
      <p:sp>
        <p:nvSpPr>
          <p:cNvPr id="12" name="Rectangle à coins arrondis 11"/>
          <p:cNvSpPr/>
          <p:nvPr/>
        </p:nvSpPr>
        <p:spPr>
          <a:xfrm>
            <a:off x="889000" y="4221163"/>
            <a:ext cx="3513138" cy="1368425"/>
          </a:xfrm>
          <a:prstGeom prst="roundRect">
            <a:avLst/>
          </a:prstGeom>
          <a:gradFill flip="none" rotWithShape="1">
            <a:gsLst>
              <a:gs pos="0">
                <a:schemeClr val="accent5">
                  <a:lumMod val="50000"/>
                </a:schemeClr>
              </a:gs>
              <a:gs pos="50000">
                <a:schemeClr val="accent5">
                  <a:lumMod val="75000"/>
                </a:schemeClr>
              </a:gs>
              <a:gs pos="100000">
                <a:schemeClr val="accent5">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defTabSz="914400" fontAlgn="base">
              <a:spcBef>
                <a:spcPct val="0"/>
              </a:spcBef>
              <a:spcAft>
                <a:spcPct val="0"/>
              </a:spcAft>
              <a:defRPr/>
            </a:pPr>
            <a:r>
              <a:rPr lang="fr-FR" u="sng" dirty="0">
                <a:solidFill>
                  <a:prstClr val="white"/>
                </a:solidFill>
                <a:latin typeface="Calibri"/>
              </a:rPr>
              <a:t>Partie 2</a:t>
            </a:r>
            <a:r>
              <a:rPr lang="fr-FR" dirty="0">
                <a:solidFill>
                  <a:prstClr val="white"/>
                </a:solidFill>
                <a:latin typeface="Calibri"/>
              </a:rPr>
              <a:t> : </a:t>
            </a:r>
            <a:r>
              <a:rPr lang="fr-FR" b="1" dirty="0">
                <a:solidFill>
                  <a:prstClr val="white"/>
                </a:solidFill>
                <a:latin typeface="Calibri"/>
              </a:rPr>
              <a:t>La sortie et suivi</a:t>
            </a:r>
          </a:p>
          <a:p>
            <a:pPr algn="ctr" defTabSz="914400" fontAlgn="base">
              <a:spcBef>
                <a:spcPct val="0"/>
              </a:spcBef>
              <a:spcAft>
                <a:spcPct val="0"/>
              </a:spcAft>
              <a:defRPr/>
            </a:pPr>
            <a:endParaRPr lang="fr-FR" dirty="0">
              <a:solidFill>
                <a:prstClr val="white"/>
              </a:solidFill>
              <a:latin typeface="Calibri"/>
            </a:endParaRPr>
          </a:p>
          <a:p>
            <a:pPr algn="ctr" defTabSz="914400" fontAlgn="base">
              <a:spcBef>
                <a:spcPct val="0"/>
              </a:spcBef>
              <a:spcAft>
                <a:spcPct val="0"/>
              </a:spcAft>
              <a:defRPr/>
            </a:pPr>
            <a:r>
              <a:rPr lang="fr-FR" dirty="0">
                <a:solidFill>
                  <a:prstClr val="white"/>
                </a:solidFill>
                <a:latin typeface="Calibri"/>
              </a:rPr>
              <a:t>Projet de sortie</a:t>
            </a:r>
          </a:p>
          <a:p>
            <a:pPr algn="ctr" defTabSz="914400" fontAlgn="base">
              <a:spcBef>
                <a:spcPct val="0"/>
              </a:spcBef>
              <a:spcAft>
                <a:spcPct val="0"/>
              </a:spcAft>
              <a:defRPr/>
            </a:pPr>
            <a:r>
              <a:rPr lang="fr-FR" dirty="0">
                <a:solidFill>
                  <a:prstClr val="white"/>
                </a:solidFill>
                <a:latin typeface="Calibri"/>
              </a:rPr>
              <a:t>Prochaine visite de contrôle</a:t>
            </a:r>
          </a:p>
        </p:txBody>
      </p:sp>
      <p:pic>
        <p:nvPicPr>
          <p:cNvPr id="13" name="Picture 2"/>
          <p:cNvPicPr>
            <a:picLocks noChangeAspect="1" noChangeArrowheads="1"/>
          </p:cNvPicPr>
          <p:nvPr/>
        </p:nvPicPr>
        <p:blipFill>
          <a:blip r:embed="rId8"/>
          <a:srcRect/>
          <a:stretch>
            <a:fillRect/>
          </a:stretch>
        </p:blipFill>
        <p:spPr bwMode="auto">
          <a:xfrm>
            <a:off x="1187450" y="1525588"/>
            <a:ext cx="7410450" cy="5359400"/>
          </a:xfrm>
          <a:prstGeom prst="rect">
            <a:avLst/>
          </a:prstGeom>
          <a:noFill/>
          <a:ln w="9525">
            <a:noFill/>
            <a:miter lim="800000"/>
            <a:headEnd/>
            <a:tailEnd/>
          </a:ln>
        </p:spPr>
      </p:pic>
      <p:sp>
        <p:nvSpPr>
          <p:cNvPr id="14" name="Rectangle à coins arrondis 13"/>
          <p:cNvSpPr/>
          <p:nvPr/>
        </p:nvSpPr>
        <p:spPr>
          <a:xfrm>
            <a:off x="849313" y="1412875"/>
            <a:ext cx="7994650" cy="100806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a:solidFill>
                <a:prstClr val="white"/>
              </a:solidFill>
              <a:latin typeface="Calibri"/>
            </a:endParaRPr>
          </a:p>
        </p:txBody>
      </p:sp>
      <p:sp>
        <p:nvSpPr>
          <p:cNvPr id="15" name="Rectangle à coins arrondis 14"/>
          <p:cNvSpPr/>
          <p:nvPr/>
        </p:nvSpPr>
        <p:spPr>
          <a:xfrm>
            <a:off x="857250" y="2420938"/>
            <a:ext cx="7993063" cy="360045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FR">
              <a:solidFill>
                <a:prstClr val="white"/>
              </a:solidFill>
              <a:latin typeface="Calibri"/>
            </a:endParaRPr>
          </a:p>
        </p:txBody>
      </p:sp>
      <p:sp>
        <p:nvSpPr>
          <p:cNvPr id="16" name="Rectangle à coins arrondis 15"/>
          <p:cNvSpPr/>
          <p:nvPr/>
        </p:nvSpPr>
        <p:spPr>
          <a:xfrm>
            <a:off x="4284663" y="2420938"/>
            <a:ext cx="4559300" cy="1485900"/>
          </a:xfrm>
          <a:prstGeom prst="roundRect">
            <a:avLst/>
          </a:prstGeom>
          <a:gradFill flip="none" rotWithShape="1">
            <a:gsLst>
              <a:gs pos="0">
                <a:schemeClr val="accent5">
                  <a:lumMod val="50000"/>
                </a:schemeClr>
              </a:gs>
              <a:gs pos="50000">
                <a:schemeClr val="accent5">
                  <a:lumMod val="75000"/>
                </a:schemeClr>
              </a:gs>
              <a:gs pos="100000">
                <a:schemeClr val="accent5">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defTabSz="914400" fontAlgn="base">
              <a:spcBef>
                <a:spcPct val="0"/>
              </a:spcBef>
              <a:spcAft>
                <a:spcPct val="0"/>
              </a:spcAft>
              <a:defRPr/>
            </a:pPr>
            <a:r>
              <a:rPr lang="fr-FR" u="sng" dirty="0">
                <a:solidFill>
                  <a:prstClr val="white"/>
                </a:solidFill>
                <a:latin typeface="Calibri"/>
              </a:rPr>
              <a:t>Partie 3</a:t>
            </a:r>
            <a:r>
              <a:rPr lang="fr-FR" dirty="0">
                <a:solidFill>
                  <a:prstClr val="white"/>
                </a:solidFill>
                <a:latin typeface="Calibri"/>
              </a:rPr>
              <a:t> : </a:t>
            </a:r>
            <a:r>
              <a:rPr lang="fr-FR" b="1" dirty="0">
                <a:solidFill>
                  <a:prstClr val="white"/>
                </a:solidFill>
                <a:latin typeface="Calibri"/>
              </a:rPr>
              <a:t>Evolution des traitements</a:t>
            </a:r>
          </a:p>
          <a:p>
            <a:pPr algn="ctr" defTabSz="914400" fontAlgn="base">
              <a:spcBef>
                <a:spcPct val="0"/>
              </a:spcBef>
              <a:spcAft>
                <a:spcPct val="0"/>
              </a:spcAft>
              <a:defRPr/>
            </a:pPr>
            <a:endParaRPr lang="fr-FR" u="sng" dirty="0">
              <a:solidFill>
                <a:prstClr val="white"/>
              </a:solidFill>
              <a:latin typeface="Calibri"/>
            </a:endParaRPr>
          </a:p>
          <a:p>
            <a:pPr algn="ctr" defTabSz="914400" fontAlgn="base">
              <a:spcBef>
                <a:spcPct val="0"/>
              </a:spcBef>
              <a:spcAft>
                <a:spcPct val="0"/>
              </a:spcAft>
              <a:defRPr/>
            </a:pPr>
            <a:r>
              <a:rPr lang="fr-FR" dirty="0">
                <a:solidFill>
                  <a:prstClr val="white"/>
                </a:solidFill>
                <a:latin typeface="Calibri"/>
              </a:rPr>
              <a:t>Modification des traitements lors du séjour</a:t>
            </a:r>
          </a:p>
          <a:p>
            <a:pPr algn="ctr" defTabSz="914400" fontAlgn="base">
              <a:spcBef>
                <a:spcPct val="0"/>
              </a:spcBef>
              <a:spcAft>
                <a:spcPct val="0"/>
              </a:spcAft>
              <a:defRPr/>
            </a:pPr>
            <a:r>
              <a:rPr lang="fr-FR" dirty="0">
                <a:solidFill>
                  <a:prstClr val="white"/>
                </a:solidFill>
                <a:latin typeface="Calibri"/>
              </a:rPr>
              <a:t>Explications cliniques</a:t>
            </a:r>
          </a:p>
        </p:txBody>
      </p:sp>
      <p:sp>
        <p:nvSpPr>
          <p:cNvPr id="17" name="Rectangle à coins arrondis 16"/>
          <p:cNvSpPr/>
          <p:nvPr/>
        </p:nvSpPr>
        <p:spPr>
          <a:xfrm>
            <a:off x="1354138" y="5337175"/>
            <a:ext cx="3744912" cy="684213"/>
          </a:xfrm>
          <a:prstGeom prst="roundRect">
            <a:avLst/>
          </a:prstGeom>
          <a:gradFill flip="none" rotWithShape="1">
            <a:gsLst>
              <a:gs pos="0">
                <a:schemeClr val="accent5">
                  <a:lumMod val="50000"/>
                </a:schemeClr>
              </a:gs>
              <a:gs pos="50000">
                <a:schemeClr val="accent5">
                  <a:lumMod val="75000"/>
                </a:schemeClr>
              </a:gs>
              <a:gs pos="100000">
                <a:schemeClr val="accent5">
                  <a:lumMod val="40000"/>
                  <a:lumOff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Ins="0" anchor="ctr"/>
          <a:lstStyle/>
          <a:p>
            <a:pPr algn="ctr" defTabSz="914400" fontAlgn="base">
              <a:spcBef>
                <a:spcPct val="0"/>
              </a:spcBef>
              <a:spcAft>
                <a:spcPct val="0"/>
              </a:spcAft>
              <a:defRPr/>
            </a:pPr>
            <a:r>
              <a:rPr lang="fr-FR" u="sng" dirty="0">
                <a:solidFill>
                  <a:prstClr val="white"/>
                </a:solidFill>
                <a:latin typeface="Calibri"/>
              </a:rPr>
              <a:t>Partie 4 </a:t>
            </a:r>
            <a:r>
              <a:rPr lang="fr-FR" dirty="0">
                <a:solidFill>
                  <a:prstClr val="white"/>
                </a:solidFill>
                <a:latin typeface="Calibri"/>
              </a:rPr>
              <a:t>: </a:t>
            </a:r>
            <a:r>
              <a:rPr lang="fr-FR" b="1" dirty="0">
                <a:solidFill>
                  <a:prstClr val="white"/>
                </a:solidFill>
                <a:latin typeface="Calibri"/>
              </a:rPr>
              <a:t>Plan de prise à la sortie</a:t>
            </a:r>
          </a:p>
        </p:txBody>
      </p:sp>
      <p:sp>
        <p:nvSpPr>
          <p:cNvPr id="67598" name="Titre 1"/>
          <p:cNvSpPr>
            <a:spLocks noGrp="1"/>
          </p:cNvSpPr>
          <p:nvPr>
            <p:ph type="title"/>
          </p:nvPr>
        </p:nvSpPr>
        <p:spPr/>
        <p:txBody>
          <a:bodyPr/>
          <a:lstStyle/>
          <a:p>
            <a:pPr eaLnBrk="1" hangingPunct="1"/>
            <a:r>
              <a:rPr lang="fr-FR" i="1" smtClean="0"/>
              <a:t>Feuille de liaison de sortie</a:t>
            </a:r>
          </a:p>
        </p:txBody>
      </p:sp>
    </p:spTree>
    <p:extLst>
      <p:ext uri="{BB962C8B-B14F-4D97-AF65-F5344CB8AC3E}">
        <p14:creationId xmlns:p14="http://schemas.microsoft.com/office/powerpoint/2010/main" val="2316788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7"/>
                                        </p:tgtEl>
                                        <p:attrNameLst>
                                          <p:attrName>style.visibility</p:attrName>
                                        </p:attrNameLst>
                                      </p:cBhvr>
                                      <p:to>
                                        <p:strVal val="hidden"/>
                                      </p:to>
                                    </p:set>
                                  </p:childTnLst>
                                </p:cTn>
                              </p:par>
                              <p:par>
                                <p:cTn id="65" presetID="2" presetClass="entr" presetSubtype="1"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1"/>
          <p:cNvSpPr>
            <a:spLocks noGrp="1"/>
          </p:cNvSpPr>
          <p:nvPr>
            <p:ph type="title"/>
          </p:nvPr>
        </p:nvSpPr>
        <p:spPr/>
        <p:txBody>
          <a:bodyPr/>
          <a:lstStyle/>
          <a:p>
            <a:pPr eaLnBrk="1" hangingPunct="1"/>
            <a:r>
              <a:rPr lang="fr-FR" i="1" smtClean="0"/>
              <a:t>Limites</a:t>
            </a:r>
          </a:p>
        </p:txBody>
      </p:sp>
      <p:sp>
        <p:nvSpPr>
          <p:cNvPr id="82946" name="Espace réservé du contenu 2"/>
          <p:cNvSpPr>
            <a:spLocks noGrp="1"/>
          </p:cNvSpPr>
          <p:nvPr>
            <p:ph idx="1"/>
          </p:nvPr>
        </p:nvSpPr>
        <p:spPr>
          <a:xfrm>
            <a:off x="914400" y="1412875"/>
            <a:ext cx="8121650" cy="4895850"/>
          </a:xfrm>
        </p:spPr>
        <p:txBody>
          <a:bodyPr/>
          <a:lstStyle/>
          <a:p>
            <a:pPr marL="319087" lvl="1" indent="0" eaLnBrk="1" hangingPunct="1">
              <a:buFont typeface="Wingdings" pitchFamily="2" charset="2"/>
              <a:buNone/>
              <a:defRPr/>
            </a:pPr>
            <a:endParaRPr lang="fr-FR" dirty="0" smtClean="0"/>
          </a:p>
          <a:p>
            <a:pPr eaLnBrk="1" hangingPunct="1">
              <a:defRPr/>
            </a:pPr>
            <a:r>
              <a:rPr lang="fr-FR" dirty="0" smtClean="0"/>
              <a:t>Pas de prescription des traitements personnels sur l’ordonnance de sortie</a:t>
            </a:r>
          </a:p>
          <a:p>
            <a:pPr eaLnBrk="1" hangingPunct="1">
              <a:defRPr/>
            </a:pPr>
            <a:endParaRPr lang="fr-FR" dirty="0" smtClean="0"/>
          </a:p>
          <a:p>
            <a:pPr eaLnBrk="1" hangingPunct="1">
              <a:defRPr/>
            </a:pPr>
            <a:endParaRPr lang="fr-FR" dirty="0"/>
          </a:p>
          <a:p>
            <a:pPr eaLnBrk="1" hangingPunct="1">
              <a:defRPr/>
            </a:pPr>
            <a:r>
              <a:rPr lang="fr-FR" dirty="0" smtClean="0"/>
              <a:t>Pas d’impact de la FLS sur les prescriptions de sortie</a:t>
            </a:r>
          </a:p>
          <a:p>
            <a:pPr eaLnBrk="1" hangingPunct="1">
              <a:defRPr/>
            </a:pPr>
            <a:endParaRPr lang="fr-FR" dirty="0" smtClean="0"/>
          </a:p>
          <a:p>
            <a:pPr eaLnBrk="1" hangingPunct="1">
              <a:defRPr/>
            </a:pPr>
            <a:endParaRPr lang="fr-FR" dirty="0" smtClean="0"/>
          </a:p>
          <a:p>
            <a:pPr eaLnBrk="1" hangingPunct="1">
              <a:defRPr/>
            </a:pPr>
            <a:r>
              <a:rPr lang="fr-FR" dirty="0" smtClean="0"/>
              <a:t>RM de sortie : travail chronophage</a:t>
            </a:r>
            <a:r>
              <a:rPr lang="fr-FR" dirty="0"/>
              <a:t> </a:t>
            </a:r>
            <a:r>
              <a:rPr lang="fr-FR" dirty="0" smtClean="0"/>
              <a:t>(environ 80min par patient*)</a:t>
            </a:r>
          </a:p>
          <a:p>
            <a:pPr lvl="1" eaLnBrk="1" hangingPunct="1">
              <a:defRPr/>
            </a:pPr>
            <a:endParaRPr lang="fr-FR" dirty="0" smtClean="0"/>
          </a:p>
          <a:p>
            <a:pPr eaLnBrk="1" hangingPunct="1">
              <a:defRPr/>
            </a:pPr>
            <a:endParaRPr lang="fr-FR" dirty="0" smtClean="0"/>
          </a:p>
        </p:txBody>
      </p:sp>
      <p:sp>
        <p:nvSpPr>
          <p:cNvPr id="2" name="ZoneTexte 1"/>
          <p:cNvSpPr txBox="1"/>
          <p:nvPr/>
        </p:nvSpPr>
        <p:spPr>
          <a:xfrm>
            <a:off x="827088" y="6165850"/>
            <a:ext cx="8172450" cy="307975"/>
          </a:xfrm>
          <a:prstGeom prst="rect">
            <a:avLst/>
          </a:prstGeom>
          <a:noFill/>
        </p:spPr>
        <p:txBody>
          <a:bodyPr>
            <a:spAutoFit/>
          </a:bodyPr>
          <a:lstStyle/>
          <a:p>
            <a:pPr defTabSz="914400" fontAlgn="base">
              <a:spcBef>
                <a:spcPct val="0"/>
              </a:spcBef>
              <a:spcAft>
                <a:spcPct val="0"/>
              </a:spcAft>
              <a:defRPr/>
            </a:pPr>
            <a:r>
              <a:rPr lang="en-US" sz="700" dirty="0">
                <a:solidFill>
                  <a:prstClr val="black"/>
                </a:solidFill>
                <a:latin typeface="Calibri"/>
              </a:rPr>
              <a:t>* M. </a:t>
            </a:r>
            <a:r>
              <a:rPr lang="en-US" sz="700" dirty="0" err="1">
                <a:solidFill>
                  <a:prstClr val="black"/>
                </a:solidFill>
                <a:latin typeface="Calibri"/>
              </a:rPr>
              <a:t>Pérennes</a:t>
            </a:r>
            <a:r>
              <a:rPr lang="en-US" sz="700" dirty="0">
                <a:solidFill>
                  <a:prstClr val="black"/>
                </a:solidFill>
                <a:latin typeface="Calibri"/>
              </a:rPr>
              <a:t> </a:t>
            </a:r>
            <a:r>
              <a:rPr lang="en-US" sz="700" i="1" dirty="0">
                <a:solidFill>
                  <a:prstClr val="black"/>
                </a:solidFill>
                <a:latin typeface="Calibri"/>
              </a:rPr>
              <a:t>et al</a:t>
            </a:r>
            <a:r>
              <a:rPr lang="en-US" sz="700" dirty="0">
                <a:solidFill>
                  <a:prstClr val="black"/>
                </a:solidFill>
                <a:latin typeface="Calibri"/>
              </a:rPr>
              <a:t>., “[Medication reconciliation: an innovative experience in an internal medicine unit to decrease errors due to </a:t>
            </a:r>
            <a:r>
              <a:rPr lang="en-US" sz="700" dirty="0" err="1">
                <a:solidFill>
                  <a:prstClr val="black"/>
                </a:solidFill>
                <a:latin typeface="Calibri"/>
              </a:rPr>
              <a:t>inacurrate</a:t>
            </a:r>
            <a:r>
              <a:rPr lang="en-US" sz="700" dirty="0">
                <a:solidFill>
                  <a:prstClr val="black"/>
                </a:solidFill>
                <a:latin typeface="Calibri"/>
              </a:rPr>
              <a:t> medication histories],” </a:t>
            </a:r>
            <a:r>
              <a:rPr lang="en-US" sz="700" i="1" dirty="0" err="1">
                <a:solidFill>
                  <a:prstClr val="black"/>
                </a:solidFill>
                <a:latin typeface="Calibri"/>
              </a:rPr>
              <a:t>Presse</a:t>
            </a:r>
            <a:r>
              <a:rPr lang="en-US" sz="700" i="1" dirty="0">
                <a:solidFill>
                  <a:prstClr val="black"/>
                </a:solidFill>
                <a:latin typeface="Calibri"/>
              </a:rPr>
              <a:t> </a:t>
            </a:r>
            <a:r>
              <a:rPr lang="en-US" sz="700" i="1" dirty="0" err="1">
                <a:solidFill>
                  <a:prstClr val="black"/>
                </a:solidFill>
                <a:latin typeface="Calibri"/>
              </a:rPr>
              <a:t>Médicale</a:t>
            </a:r>
            <a:r>
              <a:rPr lang="en-US" sz="700" i="1" dirty="0">
                <a:solidFill>
                  <a:prstClr val="black"/>
                </a:solidFill>
                <a:latin typeface="Calibri"/>
              </a:rPr>
              <a:t> Paris Fr. 1983</a:t>
            </a:r>
            <a:r>
              <a:rPr lang="en-US" sz="700" dirty="0">
                <a:solidFill>
                  <a:prstClr val="black"/>
                </a:solidFill>
                <a:latin typeface="Calibri"/>
              </a:rPr>
              <a:t>, vol. 41, no. 3 </a:t>
            </a:r>
            <a:r>
              <a:rPr lang="en-US" sz="700" dirty="0" err="1">
                <a:solidFill>
                  <a:prstClr val="black"/>
                </a:solidFill>
                <a:latin typeface="Calibri"/>
              </a:rPr>
              <a:t>Pt</a:t>
            </a:r>
            <a:r>
              <a:rPr lang="en-US" sz="700" dirty="0">
                <a:solidFill>
                  <a:prstClr val="black"/>
                </a:solidFill>
                <a:latin typeface="Calibri"/>
              </a:rPr>
              <a:t> 1, pp. e77–86, Mar. 2012.</a:t>
            </a:r>
            <a:endParaRPr lang="fr-FR" sz="700" dirty="0">
              <a:solidFill>
                <a:prstClr val="black"/>
              </a:solidFill>
              <a:latin typeface="Calibri"/>
            </a:endParaRPr>
          </a:p>
        </p:txBody>
      </p:sp>
      <p:grpSp>
        <p:nvGrpSpPr>
          <p:cNvPr id="7" name="Grouper 6"/>
          <p:cNvGrpSpPr>
            <a:grpSpLocks/>
          </p:cNvGrpSpPr>
          <p:nvPr/>
        </p:nvGrpSpPr>
        <p:grpSpPr bwMode="auto">
          <a:xfrm>
            <a:off x="2051050" y="4868863"/>
            <a:ext cx="5076825" cy="369887"/>
            <a:chOff x="2051720" y="4869160"/>
            <a:chExt cx="5076339" cy="369332"/>
          </a:xfrm>
        </p:grpSpPr>
        <p:sp>
          <p:nvSpPr>
            <p:cNvPr id="10" name="Flèche droite 9"/>
            <p:cNvSpPr/>
            <p:nvPr/>
          </p:nvSpPr>
          <p:spPr>
            <a:xfrm>
              <a:off x="2051720" y="4869160"/>
              <a:ext cx="612716" cy="3598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400" fontAlgn="base">
                <a:spcBef>
                  <a:spcPct val="0"/>
                </a:spcBef>
                <a:spcAft>
                  <a:spcPct val="0"/>
                </a:spcAft>
                <a:defRPr/>
              </a:pPr>
              <a:endParaRPr lang="fr-FR">
                <a:solidFill>
                  <a:prstClr val="white"/>
                </a:solidFill>
                <a:latin typeface="Calibri"/>
              </a:endParaRPr>
            </a:p>
          </p:txBody>
        </p:sp>
        <p:sp>
          <p:nvSpPr>
            <p:cNvPr id="11" name="ZoneTexte 10"/>
            <p:cNvSpPr txBox="1"/>
            <p:nvPr/>
          </p:nvSpPr>
          <p:spPr>
            <a:xfrm>
              <a:off x="2915237" y="4869160"/>
              <a:ext cx="4212822" cy="369332"/>
            </a:xfrm>
            <a:prstGeom prst="rect">
              <a:avLst/>
            </a:prstGeom>
            <a:noFill/>
          </p:spPr>
          <p:txBody>
            <a:bodyPr wrap="none">
              <a:spAutoFit/>
            </a:bodyPr>
            <a:lstStyle/>
            <a:p>
              <a:pPr defTabSz="914400" fontAlgn="base">
                <a:spcBef>
                  <a:spcPct val="0"/>
                </a:spcBef>
                <a:spcAft>
                  <a:spcPct val="0"/>
                </a:spcAft>
                <a:defRPr/>
              </a:pPr>
              <a:r>
                <a:rPr lang="fr-FR" dirty="0">
                  <a:solidFill>
                    <a:prstClr val="black"/>
                  </a:solidFill>
                  <a:latin typeface="Calibri"/>
                </a:rPr>
                <a:t>Intégration à la routine pharmaceutique ??</a:t>
              </a:r>
            </a:p>
          </p:txBody>
        </p:sp>
      </p:grpSp>
    </p:spTree>
    <p:extLst>
      <p:ext uri="{BB962C8B-B14F-4D97-AF65-F5344CB8AC3E}">
        <p14:creationId xmlns:p14="http://schemas.microsoft.com/office/powerpoint/2010/main" val="2892920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8"/>
            <a:ext cx="7772400" cy="1470025"/>
          </a:xfrm>
        </p:spPr>
        <p:txBody>
          <a:bodyPr/>
          <a:lstStyle/>
          <a:p>
            <a:r>
              <a:rPr lang="fr-FR" dirty="0" smtClean="0"/>
              <a:t>Réunion projet PAS à pas</a:t>
            </a:r>
            <a:endParaRPr lang="fr-FR" dirty="0"/>
          </a:p>
        </p:txBody>
      </p:sp>
      <p:sp>
        <p:nvSpPr>
          <p:cNvPr id="3" name="Sous-titre 2"/>
          <p:cNvSpPr>
            <a:spLocks noGrp="1"/>
          </p:cNvSpPr>
          <p:nvPr>
            <p:ph type="subTitle" idx="1"/>
          </p:nvPr>
        </p:nvSpPr>
        <p:spPr>
          <a:xfrm>
            <a:off x="1331640" y="2564904"/>
            <a:ext cx="6400800" cy="1752600"/>
          </a:xfrm>
        </p:spPr>
        <p:txBody>
          <a:bodyPr/>
          <a:lstStyle/>
          <a:p>
            <a:r>
              <a:rPr lang="fr-FR" dirty="0" smtClean="0"/>
              <a:t>PAS = Prescription/Administration/Sortie</a:t>
            </a:r>
            <a:endParaRPr lang="fr-FR" dirty="0"/>
          </a:p>
        </p:txBody>
      </p:sp>
      <p:grpSp>
        <p:nvGrpSpPr>
          <p:cNvPr id="4" name="Group 6"/>
          <p:cNvGrpSpPr>
            <a:grpSpLocks/>
          </p:cNvGrpSpPr>
          <p:nvPr/>
        </p:nvGrpSpPr>
        <p:grpSpPr bwMode="auto">
          <a:xfrm>
            <a:off x="2987824" y="4077072"/>
            <a:ext cx="3241675" cy="2303463"/>
            <a:chOff x="4422" y="164"/>
            <a:chExt cx="1135" cy="907"/>
          </a:xfrm>
        </p:grpSpPr>
        <p:pic>
          <p:nvPicPr>
            <p:cNvPr id="5" name="Picture 4" descr="MP900442317[1]"/>
            <p:cNvPicPr>
              <a:picLocks noChangeAspect="1" noChangeArrowheads="1"/>
            </p:cNvPicPr>
            <p:nvPr/>
          </p:nvPicPr>
          <p:blipFill>
            <a:blip r:embed="rId2" cstate="print"/>
            <a:srcRect/>
            <a:stretch>
              <a:fillRect/>
            </a:stretch>
          </p:blipFill>
          <p:spPr bwMode="auto">
            <a:xfrm rot="-1219224">
              <a:off x="4422" y="255"/>
              <a:ext cx="635" cy="635"/>
            </a:xfrm>
            <a:prstGeom prst="rect">
              <a:avLst/>
            </a:prstGeom>
            <a:noFill/>
            <a:ln w="9525">
              <a:noFill/>
              <a:miter lim="800000"/>
              <a:headEnd/>
              <a:tailEnd/>
            </a:ln>
          </p:spPr>
        </p:pic>
        <p:pic>
          <p:nvPicPr>
            <p:cNvPr id="6" name="Picture 5" descr="MC900057374[1]"/>
            <p:cNvPicPr>
              <a:picLocks noChangeAspect="1" noChangeArrowheads="1"/>
            </p:cNvPicPr>
            <p:nvPr/>
          </p:nvPicPr>
          <p:blipFill>
            <a:blip r:embed="rId3" cstate="print"/>
            <a:srcRect/>
            <a:stretch>
              <a:fillRect/>
            </a:stretch>
          </p:blipFill>
          <p:spPr bwMode="auto">
            <a:xfrm>
              <a:off x="4740" y="164"/>
              <a:ext cx="817" cy="907"/>
            </a:xfrm>
            <a:prstGeom prst="rect">
              <a:avLst/>
            </a:prstGeom>
            <a:noFill/>
            <a:ln w="9525">
              <a:noFill/>
              <a:miter lim="800000"/>
              <a:headEnd/>
              <a:tailEnd/>
            </a:ln>
          </p:spPr>
        </p:pic>
      </p:grpSp>
    </p:spTree>
    <p:extLst>
      <p:ext uri="{BB962C8B-B14F-4D97-AF65-F5344CB8AC3E}">
        <p14:creationId xmlns:p14="http://schemas.microsoft.com/office/powerpoint/2010/main" val="16777945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2"/>
          <p:cNvSpPr>
            <a:spLocks noGrp="1"/>
          </p:cNvSpPr>
          <p:nvPr>
            <p:ph idx="1"/>
          </p:nvPr>
        </p:nvSpPr>
        <p:spPr>
          <a:xfrm>
            <a:off x="34925" y="1700213"/>
            <a:ext cx="9144000" cy="2738437"/>
          </a:xfrm>
        </p:spPr>
        <p:txBody>
          <a:bodyPr/>
          <a:lstStyle/>
          <a:p>
            <a:r>
              <a:rPr lang="fr-FR" sz="3000">
                <a:latin typeface="Calibri" charset="0"/>
              </a:rPr>
              <a:t>Améliorer le processus de prise en charge médicamenteuse :</a:t>
            </a:r>
          </a:p>
          <a:p>
            <a:pPr>
              <a:buFont typeface="Arial" charset="0"/>
              <a:buNone/>
            </a:pPr>
            <a:r>
              <a:rPr lang="fr-FR" sz="3000">
                <a:latin typeface="Calibri" charset="0"/>
              </a:rPr>
              <a:t>	- qualité /sécurité</a:t>
            </a:r>
          </a:p>
          <a:p>
            <a:pPr>
              <a:buFont typeface="Arial" charset="0"/>
              <a:buNone/>
            </a:pPr>
            <a:r>
              <a:rPr lang="fr-FR" sz="3000">
                <a:latin typeface="Calibri" charset="0"/>
              </a:rPr>
              <a:t>	- efficience (temps/ressources humaines/financières)</a:t>
            </a:r>
          </a:p>
        </p:txBody>
      </p:sp>
      <p:sp>
        <p:nvSpPr>
          <p:cNvPr id="2560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684A3C-0B6A-4D4B-AB99-964FFDA528F0}" type="slidenum">
              <a:rPr lang="fr-FR" sz="1200">
                <a:solidFill>
                  <a:srgbClr val="898989"/>
                </a:solidFill>
              </a:rPr>
              <a:pPr eaLnBrk="1" hangingPunct="1"/>
              <a:t>27</a:t>
            </a:fld>
            <a:endParaRPr lang="fr-FR" sz="1200">
              <a:solidFill>
                <a:srgbClr val="898989"/>
              </a:solidFill>
            </a:endParaRPr>
          </a:p>
        </p:txBody>
      </p:sp>
      <p:sp>
        <p:nvSpPr>
          <p:cNvPr id="11270" name="Rectangle 5"/>
          <p:cNvSpPr>
            <a:spLocks noChangeArrowheads="1"/>
          </p:cNvSpPr>
          <p:nvPr/>
        </p:nvSpPr>
        <p:spPr bwMode="auto">
          <a:xfrm>
            <a:off x="468313" y="5448300"/>
            <a:ext cx="8135937" cy="1076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sz="3200">
                <a:solidFill>
                  <a:srgbClr val="000000"/>
                </a:solidFill>
                <a:latin typeface="Calibri" charset="0"/>
                <a:ea typeface="ＭＳ Ｐゴシック" charset="0"/>
                <a:cs typeface="Arial" charset="0"/>
                <a:sym typeface="Wingdings" charset="0"/>
              </a:rPr>
              <a:t> </a:t>
            </a:r>
            <a:r>
              <a:rPr lang="fr-FR" sz="3200">
                <a:solidFill>
                  <a:srgbClr val="000000"/>
                </a:solidFill>
                <a:latin typeface="Calibri" charset="0"/>
                <a:ea typeface="ＭＳ Ｐゴシック" charset="0"/>
                <a:cs typeface="Arial" charset="0"/>
              </a:rPr>
              <a:t>Ré-allouer les ressources dégagées sur des activités à valeur ajoutée</a:t>
            </a:r>
          </a:p>
        </p:txBody>
      </p:sp>
      <p:sp>
        <p:nvSpPr>
          <p:cNvPr id="7" name="Rectangle 6"/>
          <p:cNvSpPr/>
          <p:nvPr/>
        </p:nvSpPr>
        <p:spPr>
          <a:xfrm>
            <a:off x="2339975" y="4437063"/>
            <a:ext cx="460851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t>PUI - MAP</a:t>
            </a:r>
          </a:p>
        </p:txBody>
      </p:sp>
      <p:sp>
        <p:nvSpPr>
          <p:cNvPr id="25605" name="Titre 1"/>
          <p:cNvSpPr>
            <a:spLocks noGrp="1"/>
          </p:cNvSpPr>
          <p:nvPr>
            <p:ph type="title"/>
          </p:nvPr>
        </p:nvSpPr>
        <p:spPr>
          <a:xfrm>
            <a:off x="457200" y="115888"/>
            <a:ext cx="8229600" cy="1143000"/>
          </a:xfrm>
        </p:spPr>
        <p:txBody>
          <a:bodyPr/>
          <a:lstStyle/>
          <a:p>
            <a:r>
              <a:rPr lang="fr-FR">
                <a:latin typeface="Calibri" charset="0"/>
              </a:rPr>
              <a:t>Objectif</a:t>
            </a:r>
          </a:p>
        </p:txBody>
      </p:sp>
    </p:spTree>
    <p:extLst>
      <p:ext uri="{BB962C8B-B14F-4D97-AF65-F5344CB8AC3E}">
        <p14:creationId xmlns:p14="http://schemas.microsoft.com/office/powerpoint/2010/main" val="3881220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8313" y="188913"/>
            <a:ext cx="8207375" cy="6524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6" name="Espace réservé du contenu 2"/>
          <p:cNvSpPr>
            <a:spLocks noGrp="1"/>
          </p:cNvSpPr>
          <p:nvPr>
            <p:ph idx="1"/>
          </p:nvPr>
        </p:nvSpPr>
        <p:spPr>
          <a:xfrm>
            <a:off x="2051050" y="3860800"/>
            <a:ext cx="5257800" cy="2663825"/>
          </a:xfrm>
          <a:ln>
            <a:solidFill>
              <a:schemeClr val="accent1"/>
            </a:solidFill>
            <a:miter lim="800000"/>
            <a:headEnd/>
            <a:tailEnd/>
          </a:ln>
        </p:spPr>
        <p:txBody>
          <a:bodyPr>
            <a:normAutofit lnSpcReduction="10000"/>
          </a:bodyPr>
          <a:lstStyle/>
          <a:p>
            <a:r>
              <a:rPr lang="fr-FR" sz="2000">
                <a:latin typeface="Calibri" charset="0"/>
              </a:rPr>
              <a:t>Equipe projet</a:t>
            </a:r>
          </a:p>
          <a:p>
            <a:pPr lvl="1"/>
            <a:r>
              <a:rPr lang="fr-FR" sz="1800">
                <a:latin typeface="Calibri" charset="0"/>
              </a:rPr>
              <a:t>2 infirmières</a:t>
            </a:r>
          </a:p>
          <a:p>
            <a:pPr lvl="1"/>
            <a:r>
              <a:rPr lang="fr-FR" sz="1800">
                <a:latin typeface="Calibri" charset="0"/>
              </a:rPr>
              <a:t>2 AS</a:t>
            </a:r>
          </a:p>
          <a:p>
            <a:pPr lvl="1"/>
            <a:r>
              <a:rPr lang="fr-FR" sz="1800">
                <a:latin typeface="Calibri" charset="0"/>
              </a:rPr>
              <a:t>1 pharmacien</a:t>
            </a:r>
          </a:p>
          <a:p>
            <a:pPr lvl="1"/>
            <a:r>
              <a:rPr lang="fr-FR" sz="1800">
                <a:latin typeface="Calibri" charset="0"/>
              </a:rPr>
              <a:t>1 interne médecine</a:t>
            </a:r>
          </a:p>
          <a:p>
            <a:pPr lvl="1"/>
            <a:r>
              <a:rPr lang="fr-FR" sz="1800">
                <a:latin typeface="Calibri" charset="0"/>
              </a:rPr>
              <a:t>1 PH médecin</a:t>
            </a:r>
          </a:p>
          <a:p>
            <a:pPr lvl="1"/>
            <a:r>
              <a:rPr lang="fr-FR" sz="1800">
                <a:latin typeface="Calibri" charset="0"/>
              </a:rPr>
              <a:t>1 cadre</a:t>
            </a:r>
          </a:p>
          <a:p>
            <a:pPr lvl="1"/>
            <a:r>
              <a:rPr lang="fr-FR" sz="1800">
                <a:latin typeface="Calibri" charset="0"/>
              </a:rPr>
              <a:t>2 préparateurs</a:t>
            </a:r>
          </a:p>
        </p:txBody>
      </p:sp>
      <p:sp>
        <p:nvSpPr>
          <p:cNvPr id="26627" name="Espace réservé du numéro de diapositive 3"/>
          <p:cNvSpPr>
            <a:spLocks noGrp="1"/>
          </p:cNvSpPr>
          <p:nvPr>
            <p:ph type="sldNum" sz="quarter" idx="12"/>
          </p:nvPr>
        </p:nvSpPr>
        <p:spPr bwMode="auto">
          <a:xfrm>
            <a:off x="6831013"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96305E-8F1B-8449-BE23-539BEC1D14DD}" type="slidenum">
              <a:rPr lang="fr-FR" sz="1200">
                <a:solidFill>
                  <a:srgbClr val="898989"/>
                </a:solidFill>
              </a:rPr>
              <a:pPr eaLnBrk="1" hangingPunct="1"/>
              <a:t>28</a:t>
            </a:fld>
            <a:endParaRPr lang="fr-FR" sz="1200">
              <a:solidFill>
                <a:srgbClr val="898989"/>
              </a:solidFill>
            </a:endParaRPr>
          </a:p>
        </p:txBody>
      </p:sp>
      <p:sp>
        <p:nvSpPr>
          <p:cNvPr id="5" name="Rectangle 4"/>
          <p:cNvSpPr/>
          <p:nvPr/>
        </p:nvSpPr>
        <p:spPr>
          <a:xfrm>
            <a:off x="5148064" y="4869158"/>
            <a:ext cx="1796554" cy="100811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fr-FR" sz="2400" smtClean="0">
                <a:solidFill>
                  <a:srgbClr val="FFFFFF"/>
                </a:solidFill>
                <a:latin typeface="Calibri" charset="0"/>
              </a:rPr>
              <a:t>1 réunion / 2 semaines</a:t>
            </a:r>
          </a:p>
        </p:txBody>
      </p:sp>
      <p:sp>
        <p:nvSpPr>
          <p:cNvPr id="26631" name="Espace réservé du contenu 2"/>
          <p:cNvSpPr txBox="1">
            <a:spLocks/>
          </p:cNvSpPr>
          <p:nvPr/>
        </p:nvSpPr>
        <p:spPr bwMode="auto">
          <a:xfrm>
            <a:off x="2051050" y="1341438"/>
            <a:ext cx="5257800" cy="23749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fr-FR" sz="2000">
                <a:latin typeface="Calibri" charset="0"/>
              </a:rPr>
              <a:t>Equipe pilote</a:t>
            </a:r>
          </a:p>
          <a:p>
            <a:pPr lvl="1">
              <a:spcBef>
                <a:spcPct val="20000"/>
              </a:spcBef>
              <a:buFont typeface="Arial" charset="0"/>
              <a:buChar char="–"/>
            </a:pPr>
            <a:r>
              <a:rPr lang="fr-FR" sz="1800">
                <a:latin typeface="Calibri" charset="0"/>
              </a:rPr>
              <a:t>Directrice ABC</a:t>
            </a:r>
          </a:p>
          <a:p>
            <a:pPr lvl="1">
              <a:spcBef>
                <a:spcPct val="20000"/>
              </a:spcBef>
              <a:buFont typeface="Arial" charset="0"/>
              <a:buChar char="–"/>
            </a:pPr>
            <a:r>
              <a:rPr lang="fr-FR" sz="1800">
                <a:latin typeface="Calibri" charset="0"/>
              </a:rPr>
              <a:t>Directeur logistique</a:t>
            </a:r>
          </a:p>
          <a:p>
            <a:pPr lvl="1">
              <a:spcBef>
                <a:spcPct val="20000"/>
              </a:spcBef>
              <a:buFont typeface="Arial" charset="0"/>
              <a:buChar char="–"/>
            </a:pPr>
            <a:r>
              <a:rPr lang="fr-FR" sz="1800">
                <a:latin typeface="Calibri" charset="0"/>
              </a:rPr>
              <a:t>Directeur soins infirmiers</a:t>
            </a:r>
          </a:p>
          <a:p>
            <a:pPr lvl="1">
              <a:spcBef>
                <a:spcPct val="20000"/>
              </a:spcBef>
              <a:buFont typeface="Arial" charset="0"/>
              <a:buChar char="–"/>
            </a:pPr>
            <a:r>
              <a:rPr lang="fr-FR" sz="1800">
                <a:latin typeface="Calibri" charset="0"/>
              </a:rPr>
              <a:t>Directeur Qualité</a:t>
            </a:r>
          </a:p>
          <a:p>
            <a:pPr lvl="1">
              <a:spcBef>
                <a:spcPct val="20000"/>
              </a:spcBef>
              <a:buFont typeface="Arial" charset="0"/>
              <a:buChar char="–"/>
            </a:pPr>
            <a:r>
              <a:rPr lang="fr-FR" sz="1800">
                <a:latin typeface="Calibri" charset="0"/>
              </a:rPr>
              <a:t> VP CME</a:t>
            </a:r>
          </a:p>
          <a:p>
            <a:pPr lvl="1">
              <a:spcBef>
                <a:spcPct val="20000"/>
              </a:spcBef>
              <a:buFont typeface="Arial" charset="0"/>
              <a:buChar char="–"/>
            </a:pPr>
            <a:r>
              <a:rPr lang="fr-FR" sz="1800">
                <a:latin typeface="Calibri" charset="0"/>
              </a:rPr>
              <a:t>Chef pharmacie</a:t>
            </a:r>
          </a:p>
        </p:txBody>
      </p:sp>
      <p:sp>
        <p:nvSpPr>
          <p:cNvPr id="11" name="Rectangle 10"/>
          <p:cNvSpPr/>
          <p:nvPr/>
        </p:nvSpPr>
        <p:spPr>
          <a:xfrm>
            <a:off x="5364088" y="1988840"/>
            <a:ext cx="1796554" cy="100811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fr-FR" sz="2400" smtClean="0">
                <a:solidFill>
                  <a:srgbClr val="FFFFFF"/>
                </a:solidFill>
                <a:latin typeface="Calibri" charset="0"/>
              </a:rPr>
              <a:t>1 réunion / 2 mois</a:t>
            </a:r>
          </a:p>
        </p:txBody>
      </p:sp>
      <p:sp>
        <p:nvSpPr>
          <p:cNvPr id="12" name="Flèche courbée vers la droite 11"/>
          <p:cNvSpPr/>
          <p:nvPr/>
        </p:nvSpPr>
        <p:spPr>
          <a:xfrm>
            <a:off x="1258888" y="2276475"/>
            <a:ext cx="576262" cy="3168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Flèche courbée vers la droite 12"/>
          <p:cNvSpPr/>
          <p:nvPr/>
        </p:nvSpPr>
        <p:spPr>
          <a:xfrm rot="10800000">
            <a:off x="7524750" y="2276475"/>
            <a:ext cx="576263" cy="3168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637" name="ZoneTexte 14"/>
          <p:cNvSpPr txBox="1">
            <a:spLocks noChangeArrowheads="1"/>
          </p:cNvSpPr>
          <p:nvPr/>
        </p:nvSpPr>
        <p:spPr bwMode="auto">
          <a:xfrm>
            <a:off x="755650" y="260350"/>
            <a:ext cx="7704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t>Methodologie LEAN pour l’amélioration de processus</a:t>
            </a:r>
          </a:p>
        </p:txBody>
      </p:sp>
      <p:sp>
        <p:nvSpPr>
          <p:cNvPr id="26638" name="ZoneTexte 15"/>
          <p:cNvSpPr txBox="1">
            <a:spLocks noChangeArrowheads="1"/>
          </p:cNvSpPr>
          <p:nvPr/>
        </p:nvSpPr>
        <p:spPr bwMode="auto">
          <a:xfrm>
            <a:off x="2916238" y="836613"/>
            <a:ext cx="345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11 étapes</a:t>
            </a:r>
          </a:p>
        </p:txBody>
      </p:sp>
    </p:spTree>
    <p:extLst>
      <p:ext uri="{BB962C8B-B14F-4D97-AF65-F5344CB8AC3E}">
        <p14:creationId xmlns:p14="http://schemas.microsoft.com/office/powerpoint/2010/main" val="30217526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r>
              <a:rPr lang="fr-FR">
                <a:latin typeface="Calibri" charset="0"/>
              </a:rPr>
              <a:t>Cartographier les processus</a:t>
            </a:r>
          </a:p>
        </p:txBody>
      </p:sp>
      <p:sp>
        <p:nvSpPr>
          <p:cNvPr id="2765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99AD76-A27B-D242-925E-5B7CC58BC494}" type="slidenum">
              <a:rPr lang="fr-FR" sz="1200">
                <a:solidFill>
                  <a:srgbClr val="898989"/>
                </a:solidFill>
              </a:rPr>
              <a:pPr eaLnBrk="1" hangingPunct="1"/>
              <a:t>29</a:t>
            </a:fld>
            <a:endParaRPr lang="fr-FR" sz="1200">
              <a:solidFill>
                <a:srgbClr val="898989"/>
              </a:solidFill>
            </a:endParaRPr>
          </a:p>
        </p:txBody>
      </p:sp>
      <p:sp>
        <p:nvSpPr>
          <p:cNvPr id="27651" name="ZoneTexte 5"/>
          <p:cNvSpPr txBox="1">
            <a:spLocks noChangeArrowheads="1"/>
          </p:cNvSpPr>
          <p:nvPr/>
        </p:nvSpPr>
        <p:spPr bwMode="auto">
          <a:xfrm>
            <a:off x="539750" y="5373688"/>
            <a:ext cx="3527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a:t>Entrée - Sortie</a:t>
            </a:r>
          </a:p>
        </p:txBody>
      </p:sp>
      <p:sp>
        <p:nvSpPr>
          <p:cNvPr id="27652" name="ZoneTexte 7"/>
          <p:cNvSpPr txBox="1">
            <a:spLocks noChangeArrowheads="1"/>
          </p:cNvSpPr>
          <p:nvPr/>
        </p:nvSpPr>
        <p:spPr bwMode="auto">
          <a:xfrm>
            <a:off x="5003800" y="5445125"/>
            <a:ext cx="352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a:t>Hospitalisation</a:t>
            </a:r>
          </a:p>
        </p:txBody>
      </p:sp>
      <p:pic>
        <p:nvPicPr>
          <p:cNvPr id="27653" name="Picture 3" descr="C:\Users\Niccolo\SkyDrive\Documents\Thèse ENSAM\Recherche action beclere\Ordonnance PAS à pas\Comprendre\IMG_1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8229600"/>
            <a:ext cx="41449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C:\Users\Niccolo\SkyDrive\Documents\Thèse ENSAM\Recherche action beclere\Ordonnance PAS à pas\Comprendre\IMG_1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89138"/>
            <a:ext cx="425926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C:\Users\Niccolo\SkyDrive\Documents\Thèse ENSAM\Recherche action beclere\Ordonnance PAS à pas\Comprendre\IMG_13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989138"/>
            <a:ext cx="4224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0353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ChangeArrowheads="1"/>
          </p:cNvSpPr>
          <p:nvPr/>
        </p:nvSpPr>
        <p:spPr bwMode="auto">
          <a:xfrm>
            <a:off x="357188" y="285750"/>
            <a:ext cx="8534400" cy="6172200"/>
          </a:xfrm>
          <a:prstGeom prst="roundRect">
            <a:avLst>
              <a:gd name="adj" fmla="val 16667"/>
            </a:avLst>
          </a:prstGeom>
          <a:solidFill>
            <a:srgbClr val="E8CED5">
              <a:alpha val="36078"/>
            </a:srgbClr>
          </a:solidFill>
          <a:ln w="38100">
            <a:solidFill>
              <a:srgbClr val="002060"/>
            </a:solidFill>
            <a:round/>
            <a:headEnd/>
            <a:tailEnd/>
          </a:ln>
        </p:spPr>
        <p:txBody>
          <a:bodyPr wrap="none" anchor="ctr"/>
          <a:lstStyle/>
          <a:p>
            <a:pPr algn="just" eaLnBrk="0" hangingPunct="0"/>
            <a:endParaRPr lang="fr-FR" b="1">
              <a:solidFill>
                <a:schemeClr val="bg2"/>
              </a:solidFill>
            </a:endParaRPr>
          </a:p>
        </p:txBody>
      </p:sp>
      <p:sp>
        <p:nvSpPr>
          <p:cNvPr id="7" name="Rectangle 6"/>
          <p:cNvSpPr/>
          <p:nvPr/>
        </p:nvSpPr>
        <p:spPr>
          <a:xfrm>
            <a:off x="1357290" y="1793874"/>
            <a:ext cx="6643734" cy="3635390"/>
          </a:xfrm>
          <a:prstGeom prst="rect">
            <a:avLst/>
          </a:prstGeom>
          <a:solidFill>
            <a:schemeClr val="accent2">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spcBef>
                <a:spcPts val="1800"/>
              </a:spcBef>
              <a:defRPr/>
            </a:pPr>
            <a:endParaRPr lang="fr-FR" sz="4000" b="1" dirty="0">
              <a:solidFill>
                <a:schemeClr val="accent2"/>
              </a:solidFill>
            </a:endParaRPr>
          </a:p>
          <a:p>
            <a:pPr algn="ctr">
              <a:lnSpc>
                <a:spcPct val="150000"/>
              </a:lnSpc>
              <a:spcBef>
                <a:spcPts val="600"/>
              </a:spcBef>
              <a:defRPr/>
            </a:pPr>
            <a:r>
              <a:rPr lang="fr-FR" sz="4000" b="1" dirty="0">
                <a:solidFill>
                  <a:srgbClr val="FF66CC"/>
                </a:solidFill>
                <a:latin typeface="Calibri" pitchFamily="34" charset="0"/>
              </a:rPr>
              <a:t>ETRE UN </a:t>
            </a:r>
            <a:r>
              <a:rPr lang="fr-FR" sz="4000" b="1" dirty="0">
                <a:solidFill>
                  <a:srgbClr val="CC0099"/>
                </a:solidFill>
                <a:latin typeface="Calibri" pitchFamily="34" charset="0"/>
              </a:rPr>
              <a:t>PARTENAIRE </a:t>
            </a:r>
            <a:r>
              <a:rPr lang="fr-FR" sz="4000" b="1" dirty="0">
                <a:solidFill>
                  <a:srgbClr val="FF66CC"/>
                </a:solidFill>
                <a:latin typeface="Calibri" pitchFamily="34" charset="0"/>
              </a:rPr>
              <a:t>DU</a:t>
            </a:r>
            <a:r>
              <a:rPr lang="fr-FR" sz="4000" b="1" dirty="0">
                <a:solidFill>
                  <a:srgbClr val="CC0099"/>
                </a:solidFill>
                <a:latin typeface="Calibri" pitchFamily="34" charset="0"/>
              </a:rPr>
              <a:t> PATIENT AVEC </a:t>
            </a:r>
            <a:r>
              <a:rPr lang="fr-FR" sz="4000" b="1" dirty="0">
                <a:solidFill>
                  <a:srgbClr val="FF66CC"/>
                </a:solidFill>
                <a:latin typeface="Calibri" pitchFamily="34" charset="0"/>
              </a:rPr>
              <a:t>LES AUTRES </a:t>
            </a:r>
            <a:r>
              <a:rPr lang="fr-FR" sz="4000" b="1" dirty="0">
                <a:solidFill>
                  <a:srgbClr val="CC0099"/>
                </a:solidFill>
                <a:latin typeface="Calibri" pitchFamily="34" charset="0"/>
              </a:rPr>
              <a:t>PROFESSIONNELS DE SANTE</a:t>
            </a:r>
          </a:p>
          <a:p>
            <a:pPr algn="ctr">
              <a:defRPr/>
            </a:pPr>
            <a:endParaRPr lang="fr-FR" sz="4000" b="1" dirty="0">
              <a:solidFill>
                <a:schemeClr val="accent2"/>
              </a:solidFill>
            </a:endParaRPr>
          </a:p>
        </p:txBody>
      </p:sp>
      <p:sp>
        <p:nvSpPr>
          <p:cNvPr id="19" name="Rectangle à coins arrondis 18"/>
          <p:cNvSpPr/>
          <p:nvPr/>
        </p:nvSpPr>
        <p:spPr>
          <a:xfrm>
            <a:off x="928688" y="474663"/>
            <a:ext cx="7500937" cy="66833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4400" b="1" dirty="0">
                <a:solidFill>
                  <a:srgbClr val="FF33CC"/>
                </a:solidFill>
                <a:latin typeface="Calibri" pitchFamily="34" charset="0"/>
              </a:rPr>
              <a:t>PLAN DEVELOPPEMENT : SENS  </a:t>
            </a:r>
          </a:p>
        </p:txBody>
      </p:sp>
    </p:spTree>
    <p:extLst>
      <p:ext uri="{BB962C8B-B14F-4D97-AF65-F5344CB8AC3E}">
        <p14:creationId xmlns:p14="http://schemas.microsoft.com/office/powerpoint/2010/main" val="26129040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8485" r="5644" b="33438"/>
          <a:stretch>
            <a:fillRect/>
          </a:stretch>
        </p:blipFill>
        <p:spPr bwMode="auto">
          <a:xfrm>
            <a:off x="0" y="1125538"/>
            <a:ext cx="91440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re 1"/>
          <p:cNvSpPr txBox="1">
            <a:spLocks/>
          </p:cNvSpPr>
          <p:nvPr/>
        </p:nvSpPr>
        <p:spPr bwMode="auto">
          <a:xfrm>
            <a:off x="6096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Calibri" charset="0"/>
              </a:rPr>
              <a:t>Prescription à l’admission</a:t>
            </a:r>
          </a:p>
        </p:txBody>
      </p:sp>
    </p:spTree>
    <p:extLst>
      <p:ext uri="{BB962C8B-B14F-4D97-AF65-F5344CB8AC3E}">
        <p14:creationId xmlns:p14="http://schemas.microsoft.com/office/powerpoint/2010/main" val="2125795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extLst>
              <a:ext uri="{28A0092B-C50C-407E-A947-70E740481C1C}">
                <a14:useLocalDpi xmlns:a14="http://schemas.microsoft.com/office/drawing/2010/main" val="0"/>
              </a:ext>
            </a:extLst>
          </a:blip>
          <a:srcRect t="8485" r="5644" b="33438"/>
          <a:stretch>
            <a:fillRect/>
          </a:stretch>
        </p:blipFill>
        <p:spPr bwMode="auto">
          <a:xfrm>
            <a:off x="0" y="1052513"/>
            <a:ext cx="91440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re 1"/>
          <p:cNvSpPr txBox="1">
            <a:spLocks/>
          </p:cNvSpPr>
          <p:nvPr/>
        </p:nvSpPr>
        <p:spPr bwMode="auto">
          <a:xfrm>
            <a:off x="6096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Calibri" charset="0"/>
              </a:rPr>
              <a:t>Prescription à l’admission</a:t>
            </a:r>
          </a:p>
        </p:txBody>
      </p:sp>
      <p:sp>
        <p:nvSpPr>
          <p:cNvPr id="4" name="Rectangle 3"/>
          <p:cNvSpPr/>
          <p:nvPr/>
        </p:nvSpPr>
        <p:spPr>
          <a:xfrm>
            <a:off x="394592" y="4653136"/>
            <a:ext cx="8497888" cy="64807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2000" dirty="0"/>
              <a:t>1 MOIS</a:t>
            </a:r>
          </a:p>
          <a:p>
            <a:pPr algn="ctr">
              <a:defRPr/>
            </a:pPr>
            <a:r>
              <a:rPr lang="fr-FR" sz="2000" dirty="0"/>
              <a:t>52 patients admis &gt; 65 ans ou &gt; 3 traitements </a:t>
            </a:r>
          </a:p>
        </p:txBody>
      </p:sp>
      <p:sp>
        <p:nvSpPr>
          <p:cNvPr id="5" name="Ellipse 4"/>
          <p:cNvSpPr/>
          <p:nvPr/>
        </p:nvSpPr>
        <p:spPr>
          <a:xfrm>
            <a:off x="3275856" y="5805313"/>
            <a:ext cx="2592388" cy="10080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fr-FR" smtClean="0">
                <a:solidFill>
                  <a:srgbClr val="FFFFFF"/>
                </a:solidFill>
                <a:latin typeface="Calibri" charset="0"/>
              </a:rPr>
              <a:t>46% patient avec erreur médicamenteuse</a:t>
            </a:r>
          </a:p>
        </p:txBody>
      </p:sp>
      <p:sp>
        <p:nvSpPr>
          <p:cNvPr id="11" name="Flèche vers le bas 10"/>
          <p:cNvSpPr/>
          <p:nvPr/>
        </p:nvSpPr>
        <p:spPr>
          <a:xfrm>
            <a:off x="4427984" y="5373216"/>
            <a:ext cx="288032" cy="360089"/>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fr-FR"/>
          </a:p>
        </p:txBody>
      </p:sp>
      <p:sp>
        <p:nvSpPr>
          <p:cNvPr id="7" name="Rectangle 6"/>
          <p:cNvSpPr/>
          <p:nvPr/>
        </p:nvSpPr>
        <p:spPr>
          <a:xfrm>
            <a:off x="827584" y="1844824"/>
            <a:ext cx="2520280" cy="2376264"/>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2400" b="1" smtClean="0">
                <a:solidFill>
                  <a:srgbClr val="FFFFFF"/>
                </a:solidFill>
                <a:latin typeface="Calibri" charset="0"/>
              </a:rPr>
              <a:t>Historique médicamenteux</a:t>
            </a:r>
          </a:p>
          <a:p>
            <a:pPr algn="ctr" eaLnBrk="1" hangingPunct="1">
              <a:defRPr/>
            </a:pPr>
            <a:r>
              <a:rPr lang="en-US" smtClean="0">
                <a:solidFill>
                  <a:srgbClr val="FFFFFF"/>
                </a:solidFill>
                <a:latin typeface="Calibri" charset="0"/>
              </a:rPr>
              <a:t>Patient + ordonnance/officine/MT/…</a:t>
            </a:r>
          </a:p>
        </p:txBody>
      </p:sp>
      <p:sp>
        <p:nvSpPr>
          <p:cNvPr id="9" name="Double flèche horizontale 8"/>
          <p:cNvSpPr/>
          <p:nvPr/>
        </p:nvSpPr>
        <p:spPr>
          <a:xfrm>
            <a:off x="3491880" y="2852936"/>
            <a:ext cx="2016224" cy="576064"/>
          </a:xfrm>
          <a:prstGeom prst="lef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0" name="Ellipse 9"/>
          <p:cNvSpPr/>
          <p:nvPr/>
        </p:nvSpPr>
        <p:spPr>
          <a:xfrm>
            <a:off x="6588125" y="5805488"/>
            <a:ext cx="2305050" cy="9366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fr-FR" sz="1400">
                <a:solidFill>
                  <a:srgbClr val="000000"/>
                </a:solidFill>
                <a:latin typeface="Calibri" charset="0"/>
                <a:ea typeface="ＭＳ Ｐゴシック" charset="0"/>
                <a:cs typeface="Arial" charset="0"/>
              </a:rPr>
              <a:t>27% pouvaient avoir une conséquence pour le patient</a:t>
            </a:r>
          </a:p>
        </p:txBody>
      </p:sp>
      <p:sp>
        <p:nvSpPr>
          <p:cNvPr id="12" name="Flèche droite 11"/>
          <p:cNvSpPr/>
          <p:nvPr/>
        </p:nvSpPr>
        <p:spPr>
          <a:xfrm>
            <a:off x="6084168" y="6165304"/>
            <a:ext cx="288032" cy="216024"/>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1361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457200" y="-26988"/>
            <a:ext cx="8229600" cy="1143001"/>
          </a:xfrm>
        </p:spPr>
        <p:txBody>
          <a:bodyPr/>
          <a:lstStyle/>
          <a:p>
            <a:r>
              <a:rPr lang="en-US">
                <a:latin typeface="Calibri" charset="0"/>
              </a:rPr>
              <a:t>Administration médicaments</a:t>
            </a:r>
          </a:p>
        </p:txBody>
      </p:sp>
      <p:sp>
        <p:nvSpPr>
          <p:cNvPr id="17" name="Ellipse 16"/>
          <p:cNvSpPr/>
          <p:nvPr/>
        </p:nvSpPr>
        <p:spPr>
          <a:xfrm>
            <a:off x="1331268" y="4292898"/>
            <a:ext cx="2305050" cy="720278"/>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fr-FR" dirty="0"/>
              <a:t>Retranscription ++</a:t>
            </a:r>
          </a:p>
        </p:txBody>
      </p:sp>
      <p:sp>
        <p:nvSpPr>
          <p:cNvPr id="18" name="Ellipse 17"/>
          <p:cNvSpPr/>
          <p:nvPr/>
        </p:nvSpPr>
        <p:spPr>
          <a:xfrm>
            <a:off x="683568" y="5517307"/>
            <a:ext cx="1512887" cy="719138"/>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fr-FR" dirty="0"/>
              <a:t>Risque erreur</a:t>
            </a:r>
          </a:p>
        </p:txBody>
      </p:sp>
      <p:sp>
        <p:nvSpPr>
          <p:cNvPr id="20" name="Ellipse 19"/>
          <p:cNvSpPr/>
          <p:nvPr/>
        </p:nvSpPr>
        <p:spPr>
          <a:xfrm>
            <a:off x="2555404" y="5589240"/>
            <a:ext cx="1404938" cy="64807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fr-FR" dirty="0"/>
              <a:t>2,5 min /ordo</a:t>
            </a:r>
          </a:p>
        </p:txBody>
      </p:sp>
      <p:cxnSp>
        <p:nvCxnSpPr>
          <p:cNvPr id="21" name="Connecteur droit avec flèche 20"/>
          <p:cNvCxnSpPr>
            <a:stCxn id="17" idx="4"/>
            <a:endCxn id="18" idx="0"/>
          </p:cNvCxnSpPr>
          <p:nvPr/>
        </p:nvCxnSpPr>
        <p:spPr>
          <a:xfrm flipH="1">
            <a:off x="1439863" y="5013325"/>
            <a:ext cx="1044575"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482850" y="5011738"/>
            <a:ext cx="7207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0825" y="3573016"/>
            <a:ext cx="8569325" cy="57658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dirty="0"/>
              <a:t>10  tours infirmiers = 495 minutes = 84 patients</a:t>
            </a:r>
          </a:p>
        </p:txBody>
      </p:sp>
      <p:pic>
        <p:nvPicPr>
          <p:cNvPr id="32784" name="Picture 2"/>
          <p:cNvPicPr>
            <a:picLocks noChangeAspect="1" noChangeArrowheads="1"/>
          </p:cNvPicPr>
          <p:nvPr/>
        </p:nvPicPr>
        <p:blipFill>
          <a:blip r:embed="rId2">
            <a:extLst>
              <a:ext uri="{28A0092B-C50C-407E-A947-70E740481C1C}">
                <a14:useLocalDpi xmlns:a14="http://schemas.microsoft.com/office/drawing/2010/main" val="0"/>
              </a:ext>
            </a:extLst>
          </a:blip>
          <a:srcRect l="5807" t="11438" r="11177" b="55093"/>
          <a:stretch>
            <a:fillRect/>
          </a:stretch>
        </p:blipFill>
        <p:spPr bwMode="auto">
          <a:xfrm>
            <a:off x="71438" y="981075"/>
            <a:ext cx="90725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Ellipse 34"/>
          <p:cNvSpPr/>
          <p:nvPr/>
        </p:nvSpPr>
        <p:spPr>
          <a:xfrm>
            <a:off x="1979613" y="2276475"/>
            <a:ext cx="144462"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llipse 35"/>
          <p:cNvSpPr/>
          <p:nvPr/>
        </p:nvSpPr>
        <p:spPr>
          <a:xfrm>
            <a:off x="3419475" y="2420938"/>
            <a:ext cx="144463" cy="144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Ellipse 36"/>
          <p:cNvSpPr/>
          <p:nvPr/>
        </p:nvSpPr>
        <p:spPr>
          <a:xfrm>
            <a:off x="4427538" y="2636838"/>
            <a:ext cx="144462"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Ellipse 37"/>
          <p:cNvSpPr/>
          <p:nvPr/>
        </p:nvSpPr>
        <p:spPr>
          <a:xfrm>
            <a:off x="1187450" y="2349500"/>
            <a:ext cx="144463" cy="1428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Ellipse 38"/>
          <p:cNvSpPr/>
          <p:nvPr/>
        </p:nvSpPr>
        <p:spPr>
          <a:xfrm>
            <a:off x="2051050" y="1700213"/>
            <a:ext cx="144463"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Ellipse 39"/>
          <p:cNvSpPr/>
          <p:nvPr/>
        </p:nvSpPr>
        <p:spPr>
          <a:xfrm>
            <a:off x="5940425" y="2852738"/>
            <a:ext cx="144463"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Ellipse 40"/>
          <p:cNvSpPr/>
          <p:nvPr/>
        </p:nvSpPr>
        <p:spPr>
          <a:xfrm>
            <a:off x="7308850" y="2852738"/>
            <a:ext cx="142875"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Ellipse 41"/>
          <p:cNvSpPr/>
          <p:nvPr/>
        </p:nvSpPr>
        <p:spPr>
          <a:xfrm>
            <a:off x="8893175" y="1844675"/>
            <a:ext cx="142875" cy="14446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Ellipse 42"/>
          <p:cNvSpPr/>
          <p:nvPr/>
        </p:nvSpPr>
        <p:spPr>
          <a:xfrm>
            <a:off x="8748713" y="2852738"/>
            <a:ext cx="144462"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Ellipse 22"/>
          <p:cNvSpPr/>
          <p:nvPr/>
        </p:nvSpPr>
        <p:spPr>
          <a:xfrm>
            <a:off x="4067175" y="2852738"/>
            <a:ext cx="144463"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015532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normAutofit fontScale="90000"/>
          </a:bodyPr>
          <a:lstStyle/>
          <a:p>
            <a:r>
              <a:rPr lang="fr-FR" sz="3600">
                <a:latin typeface="Calibri" charset="0"/>
              </a:rPr>
              <a:t>Mesurer : Discordance horaire tour infirmier/dispensation</a:t>
            </a:r>
          </a:p>
        </p:txBody>
      </p:sp>
      <p:graphicFrame>
        <p:nvGraphicFramePr>
          <p:cNvPr id="4" name="Graphique 3"/>
          <p:cNvGraphicFramePr>
            <a:graphicFrameLocks/>
          </p:cNvGraphicFramePr>
          <p:nvPr/>
        </p:nvGraphicFramePr>
        <p:xfrm>
          <a:off x="467544" y="1651379"/>
          <a:ext cx="8280920" cy="41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Flèche vers le bas 4"/>
          <p:cNvSpPr/>
          <p:nvPr/>
        </p:nvSpPr>
        <p:spPr>
          <a:xfrm>
            <a:off x="1908175" y="4724400"/>
            <a:ext cx="71438" cy="21748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vers le bas 5"/>
          <p:cNvSpPr/>
          <p:nvPr/>
        </p:nvSpPr>
        <p:spPr>
          <a:xfrm>
            <a:off x="3635375" y="3860800"/>
            <a:ext cx="73025" cy="2159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vers le bas 6"/>
          <p:cNvSpPr/>
          <p:nvPr/>
        </p:nvSpPr>
        <p:spPr>
          <a:xfrm>
            <a:off x="6156325" y="3789363"/>
            <a:ext cx="71438" cy="2159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Multiplier 7"/>
          <p:cNvSpPr/>
          <p:nvPr/>
        </p:nvSpPr>
        <p:spPr>
          <a:xfrm>
            <a:off x="1403350" y="3573463"/>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Multiplier 8"/>
          <p:cNvSpPr/>
          <p:nvPr/>
        </p:nvSpPr>
        <p:spPr>
          <a:xfrm>
            <a:off x="2268538" y="4724400"/>
            <a:ext cx="215900" cy="21748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Multiplier 9"/>
          <p:cNvSpPr/>
          <p:nvPr/>
        </p:nvSpPr>
        <p:spPr>
          <a:xfrm>
            <a:off x="3132138" y="4724400"/>
            <a:ext cx="215900" cy="21748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Multiplier 10"/>
          <p:cNvSpPr/>
          <p:nvPr/>
        </p:nvSpPr>
        <p:spPr>
          <a:xfrm>
            <a:off x="4356100" y="3573463"/>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Multiplier 11"/>
          <p:cNvSpPr/>
          <p:nvPr/>
        </p:nvSpPr>
        <p:spPr>
          <a:xfrm>
            <a:off x="3995738" y="4652963"/>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Multiplier 12"/>
          <p:cNvSpPr/>
          <p:nvPr/>
        </p:nvSpPr>
        <p:spPr>
          <a:xfrm>
            <a:off x="4787900" y="4508500"/>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Multiplier 13"/>
          <p:cNvSpPr/>
          <p:nvPr/>
        </p:nvSpPr>
        <p:spPr>
          <a:xfrm>
            <a:off x="5651500" y="2276475"/>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Multiplier 14"/>
          <p:cNvSpPr/>
          <p:nvPr/>
        </p:nvSpPr>
        <p:spPr>
          <a:xfrm>
            <a:off x="6516688" y="3644900"/>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Multiplier 15"/>
          <p:cNvSpPr/>
          <p:nvPr/>
        </p:nvSpPr>
        <p:spPr>
          <a:xfrm>
            <a:off x="7380288" y="4660900"/>
            <a:ext cx="215900" cy="21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Accolade fermante 19"/>
          <p:cNvSpPr>
            <a:spLocks/>
          </p:cNvSpPr>
          <p:nvPr/>
        </p:nvSpPr>
        <p:spPr bwMode="auto">
          <a:xfrm rot="5400000">
            <a:off x="2555875" y="5445125"/>
            <a:ext cx="431800" cy="1295400"/>
          </a:xfrm>
          <a:prstGeom prst="rightBrace">
            <a:avLst>
              <a:gd name="adj1" fmla="val 8333"/>
              <a:gd name="adj2" fmla="val 50000"/>
            </a:avLst>
          </a:prstGeom>
          <a:noFill/>
          <a:ln w="38100">
            <a:solidFill>
              <a:schemeClr val="accent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21" name="Accolade fermante 20"/>
          <p:cNvSpPr>
            <a:spLocks/>
          </p:cNvSpPr>
          <p:nvPr/>
        </p:nvSpPr>
        <p:spPr bwMode="auto">
          <a:xfrm rot="5400000">
            <a:off x="3996532" y="5372893"/>
            <a:ext cx="431800" cy="1439863"/>
          </a:xfrm>
          <a:prstGeom prst="rightBrace">
            <a:avLst>
              <a:gd name="adj1" fmla="val 8336"/>
              <a:gd name="adj2" fmla="val 50000"/>
            </a:avLst>
          </a:prstGeom>
          <a:noFill/>
          <a:ln w="38100">
            <a:solidFill>
              <a:schemeClr val="accent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22" name="Accolade fermante 21"/>
          <p:cNvSpPr>
            <a:spLocks/>
          </p:cNvSpPr>
          <p:nvPr/>
        </p:nvSpPr>
        <p:spPr bwMode="auto">
          <a:xfrm rot="5400000">
            <a:off x="5183982" y="5696743"/>
            <a:ext cx="431800" cy="792163"/>
          </a:xfrm>
          <a:prstGeom prst="rightBrace">
            <a:avLst>
              <a:gd name="adj1" fmla="val 8332"/>
              <a:gd name="adj2" fmla="val 50000"/>
            </a:avLst>
          </a:prstGeom>
          <a:noFill/>
          <a:ln w="38100">
            <a:solidFill>
              <a:schemeClr val="accent1"/>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23" name="Rectangle à coins arrondis 22"/>
          <p:cNvSpPr/>
          <p:nvPr/>
        </p:nvSpPr>
        <p:spPr>
          <a:xfrm>
            <a:off x="2339975" y="6381750"/>
            <a:ext cx="863600"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12h30</a:t>
            </a:r>
          </a:p>
        </p:txBody>
      </p:sp>
      <p:sp>
        <p:nvSpPr>
          <p:cNvPr id="24" name="Rectangle à coins arrondis 23"/>
          <p:cNvSpPr/>
          <p:nvPr/>
        </p:nvSpPr>
        <p:spPr>
          <a:xfrm>
            <a:off x="3779838" y="6381750"/>
            <a:ext cx="863600"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16h00</a:t>
            </a:r>
          </a:p>
        </p:txBody>
      </p:sp>
      <p:sp>
        <p:nvSpPr>
          <p:cNvPr id="25" name="Rectangle à coins arrondis 24"/>
          <p:cNvSpPr/>
          <p:nvPr/>
        </p:nvSpPr>
        <p:spPr>
          <a:xfrm>
            <a:off x="5003800" y="6381750"/>
            <a:ext cx="863600"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17h00</a:t>
            </a:r>
          </a:p>
        </p:txBody>
      </p:sp>
    </p:spTree>
    <p:extLst>
      <p:ext uri="{BB962C8B-B14F-4D97-AF65-F5344CB8AC3E}">
        <p14:creationId xmlns:p14="http://schemas.microsoft.com/office/powerpoint/2010/main" val="3935305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err="1" smtClean="0"/>
              <a:t>Horaires</a:t>
            </a:r>
            <a:r>
              <a:rPr lang="en-US" dirty="0" smtClean="0"/>
              <a:t> de prescription</a:t>
            </a:r>
            <a:endParaRPr lang="en-US" dirty="0"/>
          </a:p>
        </p:txBody>
      </p:sp>
      <p:sp>
        <p:nvSpPr>
          <p:cNvPr id="5" name="Rectangle à coins arrondis 4"/>
          <p:cNvSpPr/>
          <p:nvPr/>
        </p:nvSpPr>
        <p:spPr>
          <a:xfrm>
            <a:off x="1115616" y="2132856"/>
            <a:ext cx="2592288" cy="12961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smtClean="0">
                <a:solidFill>
                  <a:prstClr val="white"/>
                </a:solidFill>
                <a:latin typeface="Calibri"/>
              </a:rPr>
              <a:t>POS</a:t>
            </a:r>
          </a:p>
          <a:p>
            <a:pPr algn="ctr" defTabSz="914400"/>
            <a:endParaRPr lang="en-US" sz="2000" dirty="0" smtClean="0">
              <a:solidFill>
                <a:prstClr val="white"/>
              </a:solidFill>
              <a:latin typeface="Calibri"/>
            </a:endParaRPr>
          </a:p>
          <a:p>
            <a:pPr algn="ctr" defTabSz="914400"/>
            <a:r>
              <a:rPr lang="en-US" sz="2000" dirty="0" smtClean="0">
                <a:solidFill>
                  <a:prstClr val="white"/>
                </a:solidFill>
                <a:latin typeface="Calibri"/>
              </a:rPr>
              <a:t>8 – 12h – 18h</a:t>
            </a:r>
            <a:endParaRPr lang="en-US" sz="2000" dirty="0">
              <a:solidFill>
                <a:prstClr val="white"/>
              </a:solidFill>
              <a:latin typeface="Calibri"/>
            </a:endParaRPr>
          </a:p>
        </p:txBody>
      </p:sp>
      <p:sp>
        <p:nvSpPr>
          <p:cNvPr id="6" name="Rectangle à coins arrondis 5"/>
          <p:cNvSpPr/>
          <p:nvPr/>
        </p:nvSpPr>
        <p:spPr>
          <a:xfrm>
            <a:off x="5292080" y="2132856"/>
            <a:ext cx="259228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smtClean="0">
                <a:solidFill>
                  <a:prstClr val="white"/>
                </a:solidFill>
                <a:latin typeface="Calibri"/>
              </a:rPr>
              <a:t>POS </a:t>
            </a:r>
            <a:r>
              <a:rPr lang="en-US" sz="2000" b="1" dirty="0" err="1" smtClean="0">
                <a:solidFill>
                  <a:prstClr val="white"/>
                </a:solidFill>
                <a:latin typeface="Calibri"/>
              </a:rPr>
              <a:t>antalgiques</a:t>
            </a:r>
            <a:endParaRPr lang="en-US" sz="2000" b="1" dirty="0" smtClean="0">
              <a:solidFill>
                <a:prstClr val="white"/>
              </a:solidFill>
              <a:latin typeface="Calibri"/>
            </a:endParaRPr>
          </a:p>
          <a:p>
            <a:pPr algn="ctr" defTabSz="914400"/>
            <a:endParaRPr lang="en-US" sz="2000" dirty="0" smtClean="0">
              <a:solidFill>
                <a:prstClr val="white"/>
              </a:solidFill>
              <a:latin typeface="Calibri"/>
            </a:endParaRPr>
          </a:p>
          <a:p>
            <a:pPr algn="ctr" defTabSz="914400"/>
            <a:r>
              <a:rPr lang="en-US" sz="2000" dirty="0" smtClean="0">
                <a:solidFill>
                  <a:prstClr val="white"/>
                </a:solidFill>
                <a:latin typeface="Calibri"/>
              </a:rPr>
              <a:t>8 – 16 – 22 / 8 -- 20</a:t>
            </a:r>
          </a:p>
        </p:txBody>
      </p:sp>
      <p:sp>
        <p:nvSpPr>
          <p:cNvPr id="7" name="Rectangle à coins arrondis 6"/>
          <p:cNvSpPr/>
          <p:nvPr/>
        </p:nvSpPr>
        <p:spPr>
          <a:xfrm>
            <a:off x="1115616" y="4149080"/>
            <a:ext cx="259228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smtClean="0">
                <a:solidFill>
                  <a:prstClr val="white"/>
                </a:solidFill>
                <a:latin typeface="Calibri"/>
              </a:rPr>
              <a:t>IV</a:t>
            </a:r>
          </a:p>
          <a:p>
            <a:pPr algn="ctr" defTabSz="914400"/>
            <a:endParaRPr lang="en-US" sz="2000" dirty="0" smtClean="0">
              <a:solidFill>
                <a:prstClr val="white"/>
              </a:solidFill>
              <a:latin typeface="Calibri"/>
            </a:endParaRPr>
          </a:p>
          <a:p>
            <a:pPr algn="ctr" defTabSz="914400"/>
            <a:r>
              <a:rPr lang="en-US" sz="2000" dirty="0" err="1" smtClean="0">
                <a:solidFill>
                  <a:prstClr val="white"/>
                </a:solidFill>
                <a:latin typeface="Calibri"/>
              </a:rPr>
              <a:t>Heures</a:t>
            </a:r>
            <a:r>
              <a:rPr lang="en-US" sz="2000" dirty="0" smtClean="0">
                <a:solidFill>
                  <a:prstClr val="white"/>
                </a:solidFill>
                <a:latin typeface="Calibri"/>
              </a:rPr>
              <a:t> piles </a:t>
            </a:r>
            <a:r>
              <a:rPr lang="en-US" sz="2000" dirty="0" err="1" smtClean="0">
                <a:solidFill>
                  <a:prstClr val="white"/>
                </a:solidFill>
                <a:latin typeface="Calibri"/>
              </a:rPr>
              <a:t>paires</a:t>
            </a:r>
            <a:r>
              <a:rPr lang="en-US" sz="2000" smtClean="0">
                <a:solidFill>
                  <a:prstClr val="white"/>
                </a:solidFill>
                <a:latin typeface="Calibri"/>
              </a:rPr>
              <a:t> toutes</a:t>
            </a:r>
            <a:r>
              <a:rPr lang="en-US" sz="2000" dirty="0" smtClean="0">
                <a:solidFill>
                  <a:prstClr val="white"/>
                </a:solidFill>
                <a:latin typeface="Calibri"/>
              </a:rPr>
              <a:t> les 2h </a:t>
            </a:r>
            <a:r>
              <a:rPr lang="en-US" sz="2000" dirty="0" err="1" smtClean="0">
                <a:solidFill>
                  <a:prstClr val="white"/>
                </a:solidFill>
                <a:latin typeface="Calibri"/>
              </a:rPr>
              <a:t>sauf</a:t>
            </a:r>
            <a:r>
              <a:rPr lang="en-US" sz="2000" dirty="0" smtClean="0">
                <a:solidFill>
                  <a:prstClr val="white"/>
                </a:solidFill>
                <a:latin typeface="Calibri"/>
              </a:rPr>
              <a:t> 14h </a:t>
            </a:r>
            <a:endParaRPr lang="en-US" sz="2000" dirty="0">
              <a:solidFill>
                <a:prstClr val="white"/>
              </a:solidFill>
              <a:latin typeface="Calibri"/>
            </a:endParaRPr>
          </a:p>
        </p:txBody>
      </p:sp>
      <p:sp>
        <p:nvSpPr>
          <p:cNvPr id="8" name="Rectangle à coins arrondis 7"/>
          <p:cNvSpPr/>
          <p:nvPr/>
        </p:nvSpPr>
        <p:spPr>
          <a:xfrm>
            <a:off x="5292080" y="4149080"/>
            <a:ext cx="259228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smtClean="0">
                <a:solidFill>
                  <a:prstClr val="white"/>
                </a:solidFill>
                <a:latin typeface="Calibri"/>
              </a:rPr>
              <a:t>Anticoagulants SC</a:t>
            </a:r>
          </a:p>
          <a:p>
            <a:pPr algn="ctr" defTabSz="914400"/>
            <a:endParaRPr lang="en-US" sz="2000" dirty="0" smtClean="0">
              <a:solidFill>
                <a:prstClr val="white"/>
              </a:solidFill>
              <a:latin typeface="Calibri"/>
            </a:endParaRPr>
          </a:p>
          <a:p>
            <a:pPr algn="ctr" defTabSz="914400"/>
            <a:r>
              <a:rPr lang="en-US" sz="2000" dirty="0" smtClean="0">
                <a:solidFill>
                  <a:prstClr val="white"/>
                </a:solidFill>
                <a:latin typeface="Calibri"/>
              </a:rPr>
              <a:t>18h ?</a:t>
            </a:r>
            <a:endParaRPr lang="en-US" sz="2000" dirty="0">
              <a:solidFill>
                <a:prstClr val="white"/>
              </a:solidFill>
              <a:latin typeface="Calibri"/>
            </a:endParaRPr>
          </a:p>
        </p:txBody>
      </p:sp>
    </p:spTree>
    <p:extLst>
      <p:ext uri="{BB962C8B-B14F-4D97-AF65-F5344CB8AC3E}">
        <p14:creationId xmlns:p14="http://schemas.microsoft.com/office/powerpoint/2010/main" val="35719111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877272"/>
            <a:ext cx="8064896"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1" algn="ctr" defTabSz="914400"/>
            <a:r>
              <a:rPr lang="en-US" b="1" dirty="0" smtClean="0">
                <a:solidFill>
                  <a:prstClr val="black"/>
                </a:solidFill>
                <a:latin typeface="Calibri"/>
              </a:rPr>
              <a:t>Si </a:t>
            </a:r>
            <a:r>
              <a:rPr lang="en-US" b="1" dirty="0" err="1" smtClean="0">
                <a:solidFill>
                  <a:prstClr val="black"/>
                </a:solidFill>
                <a:latin typeface="Calibri"/>
              </a:rPr>
              <a:t>demande</a:t>
            </a:r>
            <a:r>
              <a:rPr lang="en-US" b="1" dirty="0" smtClean="0">
                <a:solidFill>
                  <a:prstClr val="black"/>
                </a:solidFill>
                <a:latin typeface="Calibri"/>
              </a:rPr>
              <a:t> hors </a:t>
            </a:r>
            <a:r>
              <a:rPr lang="en-US" b="1" dirty="0" err="1" smtClean="0">
                <a:solidFill>
                  <a:prstClr val="black"/>
                </a:solidFill>
                <a:latin typeface="Calibri"/>
              </a:rPr>
              <a:t>créneau</a:t>
            </a:r>
            <a:r>
              <a:rPr lang="en-US" b="1" dirty="0" smtClean="0">
                <a:solidFill>
                  <a:prstClr val="black"/>
                </a:solidFill>
                <a:latin typeface="Calibri"/>
              </a:rPr>
              <a:t> </a:t>
            </a:r>
            <a:r>
              <a:rPr lang="en-US" b="1" dirty="0" err="1" smtClean="0">
                <a:solidFill>
                  <a:prstClr val="black"/>
                </a:solidFill>
                <a:latin typeface="Calibri"/>
              </a:rPr>
              <a:t>faite</a:t>
            </a:r>
            <a:r>
              <a:rPr lang="en-US" b="1" dirty="0" smtClean="0">
                <a:solidFill>
                  <a:prstClr val="black"/>
                </a:solidFill>
                <a:latin typeface="Calibri"/>
              </a:rPr>
              <a:t> au </a:t>
            </a:r>
            <a:r>
              <a:rPr lang="en-US" b="1" dirty="0" err="1" smtClean="0">
                <a:solidFill>
                  <a:prstClr val="black"/>
                </a:solidFill>
                <a:latin typeface="Calibri"/>
              </a:rPr>
              <a:t>préparateur</a:t>
            </a:r>
            <a:r>
              <a:rPr lang="en-US" b="1" dirty="0" smtClean="0">
                <a:solidFill>
                  <a:prstClr val="black"/>
                </a:solidFill>
                <a:latin typeface="Calibri"/>
              </a:rPr>
              <a:t> : proposer le </a:t>
            </a:r>
            <a:r>
              <a:rPr lang="en-US" b="1" dirty="0" err="1" smtClean="0">
                <a:solidFill>
                  <a:prstClr val="black"/>
                </a:solidFill>
                <a:latin typeface="Calibri"/>
              </a:rPr>
              <a:t>créneau</a:t>
            </a:r>
            <a:r>
              <a:rPr lang="en-US" b="1" dirty="0" smtClean="0">
                <a:solidFill>
                  <a:prstClr val="black"/>
                </a:solidFill>
                <a:latin typeface="Calibri"/>
              </a:rPr>
              <a:t> </a:t>
            </a:r>
            <a:r>
              <a:rPr lang="en-US" b="1" dirty="0" err="1" smtClean="0">
                <a:solidFill>
                  <a:prstClr val="black"/>
                </a:solidFill>
                <a:latin typeface="Calibri"/>
              </a:rPr>
              <a:t>suivant</a:t>
            </a:r>
            <a:r>
              <a:rPr lang="en-US" b="1" dirty="0" smtClean="0">
                <a:solidFill>
                  <a:prstClr val="black"/>
                </a:solidFill>
                <a:latin typeface="Calibri"/>
              </a:rPr>
              <a:t> </a:t>
            </a:r>
          </a:p>
          <a:p>
            <a:pPr lvl="1" algn="ctr" defTabSz="914400"/>
            <a:r>
              <a:rPr lang="en-US" b="1" u="sng" dirty="0" smtClean="0">
                <a:solidFill>
                  <a:prstClr val="black"/>
                </a:solidFill>
                <a:latin typeface="Calibri"/>
              </a:rPr>
              <a:t>Si </a:t>
            </a:r>
            <a:r>
              <a:rPr lang="en-US" b="1" u="sng" dirty="0" err="1" smtClean="0">
                <a:solidFill>
                  <a:prstClr val="black"/>
                </a:solidFill>
                <a:latin typeface="Calibri"/>
              </a:rPr>
              <a:t>refus</a:t>
            </a:r>
            <a:r>
              <a:rPr lang="en-US" b="1" u="sng" dirty="0" smtClean="0">
                <a:solidFill>
                  <a:prstClr val="black"/>
                </a:solidFill>
                <a:latin typeface="Calibri"/>
              </a:rPr>
              <a:t> demander </a:t>
            </a:r>
            <a:r>
              <a:rPr lang="en-US" b="1" u="sng" dirty="0" err="1" smtClean="0">
                <a:solidFill>
                  <a:prstClr val="black"/>
                </a:solidFill>
                <a:latin typeface="Calibri"/>
              </a:rPr>
              <a:t>que</a:t>
            </a:r>
            <a:r>
              <a:rPr lang="en-US" b="1" u="sng" dirty="0" smtClean="0">
                <a:solidFill>
                  <a:prstClr val="black"/>
                </a:solidFill>
                <a:latin typeface="Calibri"/>
              </a:rPr>
              <a:t> </a:t>
            </a:r>
            <a:r>
              <a:rPr lang="en-US" b="1" u="sng" dirty="0" err="1" smtClean="0">
                <a:solidFill>
                  <a:prstClr val="black"/>
                </a:solidFill>
                <a:latin typeface="Calibri"/>
              </a:rPr>
              <a:t>l’interne</a:t>
            </a:r>
            <a:r>
              <a:rPr lang="en-US" b="1" u="sng" dirty="0" smtClean="0">
                <a:solidFill>
                  <a:prstClr val="black"/>
                </a:solidFill>
                <a:latin typeface="Calibri"/>
              </a:rPr>
              <a:t> du service </a:t>
            </a:r>
            <a:r>
              <a:rPr lang="en-US" b="1" u="sng" dirty="0" err="1" smtClean="0">
                <a:solidFill>
                  <a:prstClr val="black"/>
                </a:solidFill>
                <a:latin typeface="Calibri"/>
              </a:rPr>
              <a:t>appelle</a:t>
            </a:r>
            <a:r>
              <a:rPr lang="en-US" b="1" u="sng" dirty="0" smtClean="0">
                <a:solidFill>
                  <a:prstClr val="black"/>
                </a:solidFill>
                <a:latin typeface="Calibri"/>
              </a:rPr>
              <a:t> le 3325</a:t>
            </a:r>
          </a:p>
        </p:txBody>
      </p:sp>
      <p:sp>
        <p:nvSpPr>
          <p:cNvPr id="2" name="Titre 1"/>
          <p:cNvSpPr>
            <a:spLocks noGrp="1"/>
          </p:cNvSpPr>
          <p:nvPr>
            <p:ph type="title"/>
          </p:nvPr>
        </p:nvSpPr>
        <p:spPr>
          <a:xfrm>
            <a:off x="457200" y="44624"/>
            <a:ext cx="8229600" cy="1143000"/>
          </a:xfrm>
        </p:spPr>
        <p:txBody>
          <a:bodyPr/>
          <a:lstStyle/>
          <a:p>
            <a:r>
              <a:rPr lang="en-US" dirty="0" err="1" smtClean="0"/>
              <a:t>Commandes</a:t>
            </a:r>
            <a:r>
              <a:rPr lang="en-US" dirty="0" smtClean="0"/>
              <a:t> nominatives</a:t>
            </a:r>
            <a:endParaRPr lang="en-US" dirty="0"/>
          </a:p>
        </p:txBody>
      </p:sp>
      <p:sp>
        <p:nvSpPr>
          <p:cNvPr id="5" name="Rectangle à coins arrondis 4"/>
          <p:cNvSpPr/>
          <p:nvPr/>
        </p:nvSpPr>
        <p:spPr>
          <a:xfrm>
            <a:off x="1043608" y="1988840"/>
            <a:ext cx="280831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dirty="0" smtClean="0">
                <a:solidFill>
                  <a:prstClr val="white"/>
                </a:solidFill>
                <a:latin typeface="Calibri"/>
                <a:sym typeface="Wingdings" pitchFamily="2" charset="2"/>
              </a:rPr>
              <a:t>8h30-11h30</a:t>
            </a:r>
            <a:endParaRPr lang="en-US" dirty="0">
              <a:solidFill>
                <a:prstClr val="white"/>
              </a:solidFill>
              <a:latin typeface="Calibri"/>
            </a:endParaRPr>
          </a:p>
        </p:txBody>
      </p:sp>
      <p:sp>
        <p:nvSpPr>
          <p:cNvPr id="6" name="Rectangle à coins arrondis 5"/>
          <p:cNvSpPr/>
          <p:nvPr/>
        </p:nvSpPr>
        <p:spPr>
          <a:xfrm>
            <a:off x="5076056" y="1988840"/>
            <a:ext cx="280831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dirty="0" smtClean="0">
                <a:solidFill>
                  <a:prstClr val="white"/>
                </a:solidFill>
                <a:latin typeface="Calibri"/>
                <a:sym typeface="Wingdings" pitchFamily="2" charset="2"/>
              </a:rPr>
              <a:t>12h</a:t>
            </a:r>
            <a:endParaRPr lang="en-US" dirty="0">
              <a:solidFill>
                <a:prstClr val="white"/>
              </a:solidFill>
              <a:latin typeface="Calibri"/>
            </a:endParaRPr>
          </a:p>
        </p:txBody>
      </p:sp>
      <p:sp>
        <p:nvSpPr>
          <p:cNvPr id="7" name="Rectangle à coins arrondis 6"/>
          <p:cNvSpPr/>
          <p:nvPr/>
        </p:nvSpPr>
        <p:spPr>
          <a:xfrm>
            <a:off x="1043608" y="3140968"/>
            <a:ext cx="280831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dirty="0" smtClean="0">
                <a:solidFill>
                  <a:prstClr val="white"/>
                </a:solidFill>
                <a:latin typeface="Calibri"/>
                <a:sym typeface="Wingdings" pitchFamily="2" charset="2"/>
              </a:rPr>
              <a:t>12h-17h00</a:t>
            </a:r>
            <a:endParaRPr lang="en-US" dirty="0">
              <a:solidFill>
                <a:prstClr val="white"/>
              </a:solidFill>
              <a:latin typeface="Calibri"/>
            </a:endParaRPr>
          </a:p>
        </p:txBody>
      </p:sp>
      <p:sp>
        <p:nvSpPr>
          <p:cNvPr id="8" name="Rectangle à coins arrondis 7"/>
          <p:cNvSpPr/>
          <p:nvPr/>
        </p:nvSpPr>
        <p:spPr>
          <a:xfrm>
            <a:off x="5076056" y="3140968"/>
            <a:ext cx="280831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dirty="0" smtClean="0">
                <a:solidFill>
                  <a:prstClr val="white"/>
                </a:solidFill>
                <a:latin typeface="Calibri"/>
                <a:sym typeface="Wingdings" pitchFamily="2" charset="2"/>
              </a:rPr>
              <a:t>17h30</a:t>
            </a:r>
            <a:endParaRPr lang="en-US" dirty="0">
              <a:solidFill>
                <a:prstClr val="white"/>
              </a:solidFill>
              <a:latin typeface="Calibri"/>
            </a:endParaRPr>
          </a:p>
        </p:txBody>
      </p:sp>
      <p:sp>
        <p:nvSpPr>
          <p:cNvPr id="9" name="Rectangle à coins arrondis 8"/>
          <p:cNvSpPr/>
          <p:nvPr/>
        </p:nvSpPr>
        <p:spPr>
          <a:xfrm>
            <a:off x="1043608" y="4293096"/>
            <a:ext cx="280831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dirty="0" smtClean="0">
                <a:solidFill>
                  <a:prstClr val="white"/>
                </a:solidFill>
                <a:latin typeface="Calibri"/>
                <a:sym typeface="Wingdings" pitchFamily="2" charset="2"/>
              </a:rPr>
              <a:t>00h-7h00</a:t>
            </a:r>
            <a:endParaRPr lang="en-US" dirty="0">
              <a:solidFill>
                <a:prstClr val="white"/>
              </a:solidFill>
              <a:latin typeface="Calibri"/>
            </a:endParaRPr>
          </a:p>
        </p:txBody>
      </p:sp>
      <p:sp>
        <p:nvSpPr>
          <p:cNvPr id="10" name="Rectangle à coins arrondis 9"/>
          <p:cNvSpPr/>
          <p:nvPr/>
        </p:nvSpPr>
        <p:spPr>
          <a:xfrm>
            <a:off x="5076056" y="4293096"/>
            <a:ext cx="2808312"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914400"/>
            <a:r>
              <a:rPr lang="en-US" dirty="0" smtClean="0">
                <a:solidFill>
                  <a:prstClr val="white"/>
                </a:solidFill>
                <a:latin typeface="Calibri"/>
                <a:sym typeface="Wingdings" pitchFamily="2" charset="2"/>
              </a:rPr>
              <a:t>7h30</a:t>
            </a:r>
            <a:endParaRPr lang="en-US" dirty="0">
              <a:solidFill>
                <a:prstClr val="white"/>
              </a:solidFill>
              <a:latin typeface="Calibri"/>
            </a:endParaRPr>
          </a:p>
        </p:txBody>
      </p:sp>
      <p:sp>
        <p:nvSpPr>
          <p:cNvPr id="11" name="Rectangle 10"/>
          <p:cNvSpPr/>
          <p:nvPr/>
        </p:nvSpPr>
        <p:spPr>
          <a:xfrm>
            <a:off x="1691680" y="5301208"/>
            <a:ext cx="6192688" cy="369332"/>
          </a:xfrm>
          <a:prstGeom prst="rect">
            <a:avLst/>
          </a:prstGeom>
        </p:spPr>
        <p:txBody>
          <a:bodyPr wrap="square">
            <a:spAutoFit/>
          </a:bodyPr>
          <a:lstStyle/>
          <a:p>
            <a:pPr defTabSz="914400"/>
            <a:r>
              <a:rPr lang="en-US" dirty="0" smtClean="0">
                <a:solidFill>
                  <a:prstClr val="black"/>
                </a:solidFill>
                <a:latin typeface="Calibri"/>
                <a:sym typeface="Wingdings" pitchFamily="2" charset="2"/>
              </a:rPr>
              <a:t> Dispenser 1 </a:t>
            </a:r>
            <a:r>
              <a:rPr lang="en-US" dirty="0" err="1" smtClean="0">
                <a:solidFill>
                  <a:prstClr val="black"/>
                </a:solidFill>
                <a:latin typeface="Calibri"/>
                <a:sym typeface="Wingdings" pitchFamily="2" charset="2"/>
              </a:rPr>
              <a:t>plaquette</a:t>
            </a:r>
            <a:r>
              <a:rPr lang="en-US" dirty="0" smtClean="0">
                <a:solidFill>
                  <a:prstClr val="black"/>
                </a:solidFill>
                <a:latin typeface="Calibri"/>
                <a:sym typeface="Wingdings" pitchFamily="2" charset="2"/>
              </a:rPr>
              <a:t> </a:t>
            </a:r>
            <a:r>
              <a:rPr lang="en-US" dirty="0" err="1" smtClean="0">
                <a:solidFill>
                  <a:prstClr val="black"/>
                </a:solidFill>
                <a:latin typeface="Calibri"/>
                <a:sym typeface="Wingdings" pitchFamily="2" charset="2"/>
              </a:rPr>
              <a:t>ou</a:t>
            </a:r>
            <a:r>
              <a:rPr lang="en-US" dirty="0" smtClean="0">
                <a:solidFill>
                  <a:prstClr val="black"/>
                </a:solidFill>
                <a:latin typeface="Calibri"/>
                <a:sym typeface="Wingdings" pitchFamily="2" charset="2"/>
              </a:rPr>
              <a:t> </a:t>
            </a:r>
            <a:r>
              <a:rPr lang="en-US" dirty="0" err="1" smtClean="0">
                <a:solidFill>
                  <a:prstClr val="black"/>
                </a:solidFill>
                <a:latin typeface="Calibri"/>
                <a:sym typeface="Wingdings" pitchFamily="2" charset="2"/>
              </a:rPr>
              <a:t>quantité</a:t>
            </a:r>
            <a:r>
              <a:rPr lang="en-US" dirty="0" smtClean="0">
                <a:solidFill>
                  <a:prstClr val="black"/>
                </a:solidFill>
                <a:latin typeface="Calibri"/>
                <a:sym typeface="Wingdings" pitchFamily="2" charset="2"/>
              </a:rPr>
              <a:t> </a:t>
            </a:r>
            <a:r>
              <a:rPr lang="en-US" dirty="0" err="1" smtClean="0">
                <a:solidFill>
                  <a:prstClr val="black"/>
                </a:solidFill>
                <a:latin typeface="Calibri"/>
                <a:sym typeface="Wingdings" pitchFamily="2" charset="2"/>
              </a:rPr>
              <a:t>suffisante</a:t>
            </a:r>
            <a:r>
              <a:rPr lang="en-US" dirty="0" smtClean="0">
                <a:solidFill>
                  <a:prstClr val="black"/>
                </a:solidFill>
                <a:latin typeface="Calibri"/>
                <a:sym typeface="Wingdings" pitchFamily="2" charset="2"/>
              </a:rPr>
              <a:t> pour 5j</a:t>
            </a:r>
            <a:endParaRPr lang="en-US" dirty="0">
              <a:solidFill>
                <a:prstClr val="black"/>
              </a:solidFill>
              <a:latin typeface="Calibri"/>
            </a:endParaRPr>
          </a:p>
        </p:txBody>
      </p:sp>
      <p:sp>
        <p:nvSpPr>
          <p:cNvPr id="13" name="Rectangle 12"/>
          <p:cNvSpPr/>
          <p:nvPr/>
        </p:nvSpPr>
        <p:spPr>
          <a:xfrm>
            <a:off x="611560" y="1124744"/>
            <a:ext cx="8064896" cy="46085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1" defTabSz="914400"/>
            <a:endParaRPr lang="en-US" b="1" dirty="0" smtClean="0">
              <a:solidFill>
                <a:prstClr val="black"/>
              </a:solidFill>
              <a:latin typeface="Calibri"/>
            </a:endParaRPr>
          </a:p>
        </p:txBody>
      </p:sp>
      <p:sp>
        <p:nvSpPr>
          <p:cNvPr id="14" name="Rectangle 13"/>
          <p:cNvSpPr/>
          <p:nvPr/>
        </p:nvSpPr>
        <p:spPr>
          <a:xfrm>
            <a:off x="1259632" y="1196752"/>
            <a:ext cx="6552728" cy="707886"/>
          </a:xfrm>
          <a:prstGeom prst="rect">
            <a:avLst/>
          </a:prstGeom>
        </p:spPr>
        <p:txBody>
          <a:bodyPr wrap="square">
            <a:spAutoFit/>
          </a:bodyPr>
          <a:lstStyle/>
          <a:p>
            <a:pPr algn="ctr" defTabSz="914400"/>
            <a:r>
              <a:rPr lang="en-US" sz="2000" dirty="0" smtClean="0">
                <a:solidFill>
                  <a:prstClr val="black"/>
                </a:solidFill>
                <a:latin typeface="Calibri"/>
                <a:sym typeface="Wingdings" pitchFamily="2" charset="2"/>
              </a:rPr>
              <a:t>Sachets </a:t>
            </a:r>
            <a:r>
              <a:rPr lang="en-US" sz="2000" dirty="0" err="1" smtClean="0">
                <a:solidFill>
                  <a:prstClr val="black"/>
                </a:solidFill>
                <a:latin typeface="Calibri"/>
                <a:sym typeface="Wingdings" pitchFamily="2" charset="2"/>
              </a:rPr>
              <a:t>nominatifs</a:t>
            </a:r>
            <a:r>
              <a:rPr lang="en-US" sz="2000" dirty="0" smtClean="0">
                <a:solidFill>
                  <a:prstClr val="black"/>
                </a:solidFill>
                <a:latin typeface="Calibri"/>
                <a:sym typeface="Wingdings" pitchFamily="2" charset="2"/>
              </a:rPr>
              <a:t> avec etiquettes (service + patient) + </a:t>
            </a:r>
            <a:r>
              <a:rPr lang="en-US" sz="2000" dirty="0" err="1" smtClean="0">
                <a:solidFill>
                  <a:prstClr val="black"/>
                </a:solidFill>
                <a:latin typeface="Calibri"/>
                <a:sym typeface="Wingdings" pitchFamily="2" charset="2"/>
              </a:rPr>
              <a:t>ordonnance</a:t>
            </a:r>
            <a:r>
              <a:rPr lang="en-US" sz="2000" dirty="0" smtClean="0">
                <a:solidFill>
                  <a:prstClr val="black"/>
                </a:solidFill>
                <a:latin typeface="Calibri"/>
                <a:sym typeface="Wingdings" pitchFamily="2" charset="2"/>
              </a:rPr>
              <a:t> (</a:t>
            </a:r>
            <a:r>
              <a:rPr lang="en-US" sz="2000" dirty="0" err="1" smtClean="0">
                <a:solidFill>
                  <a:prstClr val="black"/>
                </a:solidFill>
                <a:latin typeface="Calibri"/>
                <a:sym typeface="Wingdings" pitchFamily="2" charset="2"/>
              </a:rPr>
              <a:t>stabilo</a:t>
            </a:r>
            <a:r>
              <a:rPr lang="en-US" sz="2000" dirty="0" smtClean="0">
                <a:solidFill>
                  <a:prstClr val="black"/>
                </a:solidFill>
                <a:latin typeface="Calibri"/>
                <a:sym typeface="Wingdings" pitchFamily="2" charset="2"/>
              </a:rPr>
              <a:t>)</a:t>
            </a:r>
            <a:endParaRPr lang="en-US" sz="2000" dirty="0">
              <a:solidFill>
                <a:prstClr val="black"/>
              </a:solidFill>
              <a:latin typeface="Calibri"/>
            </a:endParaRPr>
          </a:p>
        </p:txBody>
      </p:sp>
    </p:spTree>
    <p:extLst>
      <p:ext uri="{BB962C8B-B14F-4D97-AF65-F5344CB8AC3E}">
        <p14:creationId xmlns:p14="http://schemas.microsoft.com/office/powerpoint/2010/main" val="267924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marL="514350" indent="-514350" algn="ctr"/>
            <a:r>
              <a:rPr lang="fr-FR" dirty="0" smtClean="0"/>
              <a:t>les </a:t>
            </a:r>
            <a:r>
              <a:rPr lang="fr-FR" dirty="0" err="1" smtClean="0"/>
              <a:t>Antivitamines</a:t>
            </a:r>
            <a:r>
              <a:rPr lang="fr-FR" dirty="0" smtClean="0"/>
              <a:t> K (AVK)</a:t>
            </a:r>
            <a:endParaRPr lang="fr-FR" dirty="0"/>
          </a:p>
        </p:txBody>
      </p:sp>
      <p:sp>
        <p:nvSpPr>
          <p:cNvPr id="3" name="Espace réservé du contenu 2"/>
          <p:cNvSpPr>
            <a:spLocks noGrp="1"/>
          </p:cNvSpPr>
          <p:nvPr>
            <p:ph idx="1"/>
          </p:nvPr>
        </p:nvSpPr>
        <p:spPr>
          <a:xfrm>
            <a:off x="581191" y="1787321"/>
            <a:ext cx="8562809" cy="4855029"/>
          </a:xfrm>
        </p:spPr>
        <p:txBody>
          <a:bodyPr>
            <a:noAutofit/>
          </a:bodyPr>
          <a:lstStyle/>
          <a:p>
            <a:r>
              <a:rPr lang="fr-FR" sz="2000" dirty="0" smtClean="0"/>
              <a:t>Trois molécules, AMM fin des années 70 </a:t>
            </a:r>
          </a:p>
          <a:p>
            <a:r>
              <a:rPr lang="fr-FR" sz="2000" dirty="0" smtClean="0"/>
              <a:t>1,8</a:t>
            </a:r>
            <a:r>
              <a:rPr lang="fr-FR" sz="2000" dirty="0"/>
              <a:t>% de la population française </a:t>
            </a:r>
            <a:r>
              <a:rPr lang="fr-FR" sz="2000" dirty="0" smtClean="0">
                <a:sym typeface="Wingdings" pitchFamily="2" charset="2"/>
              </a:rPr>
              <a:t> </a:t>
            </a:r>
            <a:r>
              <a:rPr lang="fr-FR" sz="2000" dirty="0" smtClean="0"/>
              <a:t>1,1 millions</a:t>
            </a:r>
          </a:p>
          <a:p>
            <a:r>
              <a:rPr lang="fr-FR" sz="2200" dirty="0"/>
              <a:t>Produit à risque : </a:t>
            </a:r>
          </a:p>
          <a:p>
            <a:pPr lvl="1"/>
            <a:r>
              <a:rPr lang="fr-FR" sz="2200" dirty="0"/>
              <a:t>1er rang des accidents iatrogènes graves</a:t>
            </a:r>
          </a:p>
          <a:p>
            <a:pPr lvl="1"/>
            <a:r>
              <a:rPr lang="fr-FR" sz="2200" dirty="0"/>
              <a:t>1ère cause d’hospitalisation pour </a:t>
            </a:r>
            <a:r>
              <a:rPr lang="fr-FR" sz="2200" dirty="0" smtClean="0"/>
              <a:t>EI</a:t>
            </a:r>
            <a:endParaRPr lang="fr-FR" sz="2000" dirty="0" smtClean="0"/>
          </a:p>
          <a:p>
            <a:pPr lvl="1">
              <a:buNone/>
            </a:pPr>
            <a:endParaRPr lang="fr-FR" sz="1400" dirty="0" smtClean="0"/>
          </a:p>
          <a:p>
            <a:r>
              <a:rPr lang="fr-FR" sz="2000" dirty="0" smtClean="0"/>
              <a:t>Complications hémorragiques :</a:t>
            </a:r>
          </a:p>
          <a:p>
            <a:pPr lvl="2"/>
            <a:r>
              <a:rPr lang="fr-FR" sz="2000" dirty="0" smtClean="0"/>
              <a:t>17 </a:t>
            </a:r>
            <a:r>
              <a:rPr lang="fr-FR" sz="2000" dirty="0"/>
              <a:t>700 </a:t>
            </a:r>
            <a:r>
              <a:rPr lang="fr-FR" sz="2000" dirty="0" smtClean="0"/>
              <a:t>hospitalisations/an</a:t>
            </a:r>
            <a:endParaRPr lang="fr-FR" sz="2000" dirty="0"/>
          </a:p>
          <a:p>
            <a:pPr lvl="2"/>
            <a:r>
              <a:rPr lang="fr-FR" sz="2000" dirty="0" smtClean="0"/>
              <a:t>5 </a:t>
            </a:r>
            <a:r>
              <a:rPr lang="fr-FR" sz="2000" dirty="0"/>
              <a:t>000 </a:t>
            </a:r>
            <a:r>
              <a:rPr lang="fr-FR" sz="2000" dirty="0" smtClean="0"/>
              <a:t>à </a:t>
            </a:r>
            <a:r>
              <a:rPr lang="fr-FR" sz="2000" dirty="0"/>
              <a:t>6 000 </a:t>
            </a:r>
            <a:r>
              <a:rPr lang="fr-FR" sz="2000" dirty="0" smtClean="0"/>
              <a:t>décès/an</a:t>
            </a:r>
          </a:p>
          <a:p>
            <a:pPr lvl="2"/>
            <a:endParaRPr lang="fr-FR" dirty="0"/>
          </a:p>
          <a:p>
            <a:r>
              <a:rPr lang="fr-FR" sz="2000" dirty="0" smtClean="0"/>
              <a:t>Coût induits : </a:t>
            </a:r>
            <a:endParaRPr lang="fr-FR" sz="2000" dirty="0"/>
          </a:p>
          <a:p>
            <a:pPr lvl="3"/>
            <a:r>
              <a:rPr lang="fr-FR" sz="2000" dirty="0"/>
              <a:t>Hospitalisations 	</a:t>
            </a:r>
          </a:p>
          <a:p>
            <a:pPr lvl="3"/>
            <a:r>
              <a:rPr lang="fr-FR" sz="2000" dirty="0"/>
              <a:t>Utilisation du PPSB  (300 € les 500 UI</a:t>
            </a:r>
            <a:r>
              <a:rPr lang="fr-FR" sz="2000" dirty="0" smtClean="0"/>
              <a:t>)</a:t>
            </a:r>
          </a:p>
          <a:p>
            <a:pPr lvl="3"/>
            <a:endParaRPr lang="fr-FR" sz="2000" dirty="0"/>
          </a:p>
        </p:txBody>
      </p:sp>
      <p:sp>
        <p:nvSpPr>
          <p:cNvPr id="4" name="ZoneTexte 3"/>
          <p:cNvSpPr txBox="1"/>
          <p:nvPr/>
        </p:nvSpPr>
        <p:spPr>
          <a:xfrm>
            <a:off x="-51756" y="6493162"/>
            <a:ext cx="9342408" cy="415498"/>
          </a:xfrm>
          <a:prstGeom prst="rect">
            <a:avLst/>
          </a:prstGeom>
          <a:noFill/>
        </p:spPr>
        <p:txBody>
          <a:bodyPr wrap="square" rtlCol="0">
            <a:spAutoFit/>
          </a:bodyPr>
          <a:lstStyle/>
          <a:p>
            <a:r>
              <a:rPr lang="fr-FR" sz="900" i="1" dirty="0" smtClean="0"/>
              <a:t>Référence : </a:t>
            </a:r>
          </a:p>
          <a:p>
            <a:r>
              <a:rPr lang="fr-FR" sz="900" i="1" dirty="0" smtClean="0"/>
              <a:t>Agence nationale de sécurité du médicament et des produits de santé. Les anticoagulants en France en 2012 : état des lieux et surveillance. ANSM, Juillet 2012</a:t>
            </a:r>
            <a:r>
              <a:rPr lang="fr-FR" sz="1200" i="1" dirty="0" smtClean="0"/>
              <a:t>.</a:t>
            </a:r>
            <a:endParaRPr lang="fr-FR" sz="1200" i="1" dirty="0"/>
          </a:p>
        </p:txBody>
      </p:sp>
    </p:spTree>
    <p:extLst>
      <p:ext uri="{BB962C8B-B14F-4D97-AF65-F5344CB8AC3E}">
        <p14:creationId xmlns:p14="http://schemas.microsoft.com/office/powerpoint/2010/main" val="3662225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p:txBody>
          <a:bodyPr anchor="ctr">
            <a:noAutofit/>
          </a:bodyPr>
          <a:lstStyle/>
          <a:p>
            <a:pPr marL="514350" indent="-514350" algn="ctr"/>
            <a:r>
              <a:rPr lang="fr-FR" sz="2900" dirty="0" smtClean="0"/>
              <a:t>Pourquoi Accompagner le sujet âgé? </a:t>
            </a:r>
            <a:endParaRPr lang="fr-FR" sz="2900" dirty="0"/>
          </a:p>
        </p:txBody>
      </p:sp>
      <p:sp>
        <p:nvSpPr>
          <p:cNvPr id="3" name="Espace réservé du contenu 2"/>
          <p:cNvSpPr>
            <a:spLocks noGrp="1"/>
          </p:cNvSpPr>
          <p:nvPr>
            <p:ph idx="1"/>
          </p:nvPr>
        </p:nvSpPr>
        <p:spPr/>
        <p:txBody>
          <a:bodyPr>
            <a:normAutofit/>
          </a:bodyPr>
          <a:lstStyle/>
          <a:p>
            <a:r>
              <a:rPr lang="fr-FR" sz="2200" dirty="0" smtClean="0"/>
              <a:t>Meilleure </a:t>
            </a:r>
            <a:r>
              <a:rPr lang="fr-FR" sz="2200" dirty="0"/>
              <a:t>observance</a:t>
            </a:r>
          </a:p>
          <a:p>
            <a:r>
              <a:rPr lang="fr-FR" sz="2200" dirty="0" smtClean="0"/>
              <a:t>Suivi </a:t>
            </a:r>
            <a:r>
              <a:rPr lang="fr-FR" sz="2200" dirty="0"/>
              <a:t>biologique plus </a:t>
            </a:r>
            <a:r>
              <a:rPr lang="fr-FR" sz="2200" dirty="0" smtClean="0"/>
              <a:t>régulier</a:t>
            </a:r>
          </a:p>
          <a:p>
            <a:r>
              <a:rPr lang="fr-FR" sz="2200" dirty="0" smtClean="0"/>
              <a:t>Meilleur équilibre des INR</a:t>
            </a:r>
            <a:endParaRPr lang="fr-FR" sz="2200" dirty="0"/>
          </a:p>
        </p:txBody>
      </p:sp>
      <p:sp>
        <p:nvSpPr>
          <p:cNvPr id="4" name="Espace réservé du contenu 3"/>
          <p:cNvSpPr>
            <a:spLocks noGrp="1"/>
          </p:cNvSpPr>
          <p:nvPr>
            <p:ph sz="half" idx="4294967295"/>
          </p:nvPr>
        </p:nvSpPr>
        <p:spPr>
          <a:xfrm>
            <a:off x="4429125" y="2227263"/>
            <a:ext cx="4714875" cy="3633787"/>
          </a:xfrm>
        </p:spPr>
        <p:txBody>
          <a:bodyPr>
            <a:normAutofit/>
          </a:bodyPr>
          <a:lstStyle/>
          <a:p>
            <a:r>
              <a:rPr lang="fr-FR" sz="2200" dirty="0"/>
              <a:t>Meilleure gestion du </a:t>
            </a:r>
            <a:r>
              <a:rPr lang="fr-FR" sz="2200" dirty="0" smtClean="0"/>
              <a:t>traitement</a:t>
            </a:r>
          </a:p>
          <a:p>
            <a:r>
              <a:rPr lang="fr-FR" sz="2200" dirty="0" smtClean="0"/>
              <a:t>Moins d’EI</a:t>
            </a:r>
          </a:p>
          <a:p>
            <a:r>
              <a:rPr lang="fr-FR" sz="2200" dirty="0" smtClean="0"/>
              <a:t>Diminution du taux de </a:t>
            </a:r>
            <a:r>
              <a:rPr lang="fr-FR" sz="2200" dirty="0" err="1" smtClean="0"/>
              <a:t>réhospitalisation</a:t>
            </a:r>
            <a:endParaRPr lang="fr-FR" sz="2200" dirty="0" smtClean="0"/>
          </a:p>
        </p:txBody>
      </p:sp>
      <p:sp>
        <p:nvSpPr>
          <p:cNvPr id="6" name="ZoneTexte 5"/>
          <p:cNvSpPr txBox="1"/>
          <p:nvPr/>
        </p:nvSpPr>
        <p:spPr>
          <a:xfrm>
            <a:off x="0" y="5973485"/>
            <a:ext cx="9144000" cy="784830"/>
          </a:xfrm>
          <a:prstGeom prst="rect">
            <a:avLst/>
          </a:prstGeom>
          <a:noFill/>
        </p:spPr>
        <p:txBody>
          <a:bodyPr wrap="square" rtlCol="0">
            <a:spAutoFit/>
          </a:bodyPr>
          <a:lstStyle/>
          <a:p>
            <a:pPr lvl="0"/>
            <a:r>
              <a:rPr lang="en-US" sz="900" i="1" dirty="0" err="1" smtClean="0"/>
              <a:t>Références</a:t>
            </a:r>
            <a:r>
              <a:rPr lang="en-US" sz="900" i="1" dirty="0" smtClean="0"/>
              <a:t> : </a:t>
            </a:r>
          </a:p>
          <a:p>
            <a:pPr marL="171450" lvl="0" indent="-171450">
              <a:buFont typeface="Arial" panose="020B0604020202020204" pitchFamily="34" charset="0"/>
              <a:buChar char="•"/>
            </a:pPr>
            <a:r>
              <a:rPr lang="en-US" sz="900" i="1" dirty="0" err="1" smtClean="0"/>
              <a:t>J.Mehlberg</a:t>
            </a:r>
            <a:r>
              <a:rPr lang="en-US" sz="900" i="1" dirty="0" smtClean="0"/>
              <a:t>, </a:t>
            </a:r>
            <a:r>
              <a:rPr lang="en-US" sz="900" i="1" dirty="0" err="1" smtClean="0"/>
              <a:t>A.Wittkowsky</a:t>
            </a:r>
            <a:r>
              <a:rPr lang="en-US" sz="900" i="1" dirty="0" smtClean="0"/>
              <a:t>, </a:t>
            </a:r>
            <a:r>
              <a:rPr lang="en-US" sz="900" i="1" dirty="0" err="1" smtClean="0"/>
              <a:t>C.Possidente</a:t>
            </a:r>
            <a:r>
              <a:rPr lang="en-US" sz="900" i="1" dirty="0" smtClean="0"/>
              <a:t>; National survey of training and credentialing methods in pharmacist-managed anticoagulation clinics ; Am J Health-</a:t>
            </a:r>
            <a:r>
              <a:rPr lang="en-US" sz="900" i="1" dirty="0" err="1" smtClean="0"/>
              <a:t>Syst</a:t>
            </a:r>
            <a:r>
              <a:rPr lang="en-US" sz="900" i="1" dirty="0" smtClean="0"/>
              <a:t> Pharm Vol55 May 15 1998</a:t>
            </a:r>
            <a:endParaRPr lang="fr-FR" sz="900" i="1" dirty="0"/>
          </a:p>
          <a:p>
            <a:pPr marL="171450" lvl="0" indent="-171450">
              <a:buFont typeface="Arial" panose="020B0604020202020204" pitchFamily="34" charset="0"/>
              <a:buChar char="•"/>
            </a:pPr>
            <a:r>
              <a:rPr lang="en-US" sz="900" i="1" dirty="0" err="1" smtClean="0"/>
              <a:t>M.Willey</a:t>
            </a:r>
            <a:r>
              <a:rPr lang="en-US" sz="900" i="1" dirty="0" smtClean="0"/>
              <a:t> et al ; A pharmacist-managed anticoagulation clinic : six year assessment of patient outcomes; Am J Health-</a:t>
            </a:r>
            <a:r>
              <a:rPr lang="en-US" sz="900" i="1" dirty="0" err="1" smtClean="0"/>
              <a:t>Syst</a:t>
            </a:r>
            <a:r>
              <a:rPr lang="en-US" sz="900" i="1" dirty="0" smtClean="0"/>
              <a:t> Pharm; 2003; 60:1033-7</a:t>
            </a:r>
            <a:endParaRPr lang="fr-FR" sz="900" i="1" dirty="0"/>
          </a:p>
          <a:p>
            <a:pPr marL="171450" lvl="0" indent="-171450">
              <a:buFont typeface="Arial" panose="020B0604020202020204" pitchFamily="34" charset="0"/>
              <a:buChar char="•"/>
            </a:pPr>
            <a:r>
              <a:rPr lang="en-US" sz="900" i="1" dirty="0" err="1" smtClean="0"/>
              <a:t>S.Wilhelm</a:t>
            </a:r>
            <a:r>
              <a:rPr lang="en-US" sz="900" i="1" dirty="0" smtClean="0"/>
              <a:t> and </a:t>
            </a:r>
            <a:r>
              <a:rPr lang="en-US" sz="900" i="1" dirty="0" err="1" smtClean="0"/>
              <a:t>E.Petrovitch</a:t>
            </a:r>
            <a:r>
              <a:rPr lang="en-US" sz="900" i="1" dirty="0" smtClean="0"/>
              <a:t> ; Implementation of an inpatient anticoagulation teaching service : expanding the role of pharmacy students and residents in patient education ; Am J Health-</a:t>
            </a:r>
            <a:r>
              <a:rPr lang="en-US" sz="900" i="1" dirty="0" err="1" smtClean="0"/>
              <a:t>Syst</a:t>
            </a:r>
            <a:r>
              <a:rPr lang="en-US" sz="900" i="1" dirty="0" smtClean="0"/>
              <a:t> Pharm; Vol68 Nov1, 2011</a:t>
            </a:r>
            <a:endParaRPr lang="fr-FR" sz="900" i="1" dirty="0" smtClean="0"/>
          </a:p>
        </p:txBody>
      </p:sp>
    </p:spTree>
    <p:extLst>
      <p:ext uri="{BB962C8B-B14F-4D97-AF65-F5344CB8AC3E}">
        <p14:creationId xmlns:p14="http://schemas.microsoft.com/office/powerpoint/2010/main" val="7530883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noFill/>
        </p:spPr>
        <p:txBody>
          <a:bodyPr anchor="b">
            <a:normAutofit fontScale="90000"/>
          </a:bodyPr>
          <a:lstStyle/>
          <a:p>
            <a:pPr eaLnBrk="1" hangingPunct="1"/>
            <a:r>
              <a:rPr lang="fr-FR" sz="4000">
                <a:latin typeface="Times New Roman" charset="0"/>
              </a:rPr>
              <a:t>Parcours patients sous AVK</a:t>
            </a:r>
            <a:br>
              <a:rPr lang="fr-FR" sz="4000">
                <a:latin typeface="Times New Roman" charset="0"/>
              </a:rPr>
            </a:br>
            <a:r>
              <a:rPr lang="fr-FR" sz="4000">
                <a:latin typeface="Times New Roman" charset="0"/>
              </a:rPr>
              <a:t>1- Entrée à HOP</a:t>
            </a:r>
          </a:p>
        </p:txBody>
      </p:sp>
      <p:sp>
        <p:nvSpPr>
          <p:cNvPr id="20482" name="Rectangle 71"/>
          <p:cNvSpPr>
            <a:spLocks noChangeArrowheads="1"/>
          </p:cNvSpPr>
          <p:nvPr/>
        </p:nvSpPr>
        <p:spPr bwMode="auto">
          <a:xfrm>
            <a:off x="900113" y="2852738"/>
            <a:ext cx="790575" cy="715962"/>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Transfert</a:t>
            </a:r>
          </a:p>
        </p:txBody>
      </p:sp>
      <p:sp>
        <p:nvSpPr>
          <p:cNvPr id="20483" name="Rectangle 71"/>
          <p:cNvSpPr>
            <a:spLocks noChangeArrowheads="1"/>
          </p:cNvSpPr>
          <p:nvPr/>
        </p:nvSpPr>
        <p:spPr bwMode="auto">
          <a:xfrm>
            <a:off x="6351588" y="2857500"/>
            <a:ext cx="7921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Prescrire</a:t>
            </a:r>
          </a:p>
        </p:txBody>
      </p:sp>
      <p:sp>
        <p:nvSpPr>
          <p:cNvPr id="20484" name="Rectangle 71"/>
          <p:cNvSpPr>
            <a:spLocks noChangeArrowheads="1"/>
          </p:cNvSpPr>
          <p:nvPr/>
        </p:nvSpPr>
        <p:spPr bwMode="auto">
          <a:xfrm>
            <a:off x="7137400" y="2857500"/>
            <a:ext cx="857250"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Disponibilité médicament / délivrance </a:t>
            </a:r>
          </a:p>
        </p:txBody>
      </p:sp>
      <p:sp>
        <p:nvSpPr>
          <p:cNvPr id="20485" name="Rectangle 71"/>
          <p:cNvSpPr>
            <a:spLocks noChangeArrowheads="1"/>
          </p:cNvSpPr>
          <p:nvPr/>
        </p:nvSpPr>
        <p:spPr bwMode="auto">
          <a:xfrm>
            <a:off x="900113" y="3998913"/>
            <a:ext cx="885825" cy="715962"/>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dirty="0">
                <a:latin typeface="Calibri" charset="0"/>
              </a:rPr>
              <a:t>MT ville</a:t>
            </a:r>
          </a:p>
          <a:p>
            <a:pPr algn="ctr" defTabSz="457200"/>
            <a:r>
              <a:rPr lang="fr-FR" sz="900" b="1" dirty="0">
                <a:latin typeface="Calibri" charset="0"/>
              </a:rPr>
              <a:t>Urgence/EMG</a:t>
            </a:r>
          </a:p>
          <a:p>
            <a:pPr algn="ctr" defTabSz="457200"/>
            <a:r>
              <a:rPr lang="fr-FR" sz="900" b="1" dirty="0">
                <a:latin typeface="Calibri" charset="0"/>
              </a:rPr>
              <a:t>Médecin coordonnateur</a:t>
            </a:r>
          </a:p>
        </p:txBody>
      </p:sp>
      <p:sp>
        <p:nvSpPr>
          <p:cNvPr id="20486" name="Rectangle 71"/>
          <p:cNvSpPr>
            <a:spLocks noChangeArrowheads="1"/>
          </p:cNvSpPr>
          <p:nvPr/>
        </p:nvSpPr>
        <p:spPr bwMode="auto">
          <a:xfrm>
            <a:off x="6351588"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20487" name="Rectangle 71"/>
          <p:cNvSpPr>
            <a:spLocks noChangeArrowheads="1"/>
          </p:cNvSpPr>
          <p:nvPr/>
        </p:nvSpPr>
        <p:spPr bwMode="auto">
          <a:xfrm>
            <a:off x="7137400"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Pharmacien </a:t>
            </a:r>
          </a:p>
          <a:p>
            <a:pPr algn="ctr" defTabSz="457200"/>
            <a:r>
              <a:rPr lang="fr-FR" sz="900" b="1">
                <a:latin typeface="Calibri" charset="0"/>
              </a:rPr>
              <a:t>Préparateur</a:t>
            </a:r>
          </a:p>
        </p:txBody>
      </p:sp>
      <p:sp>
        <p:nvSpPr>
          <p:cNvPr id="20488" name="Rectangle 71"/>
          <p:cNvSpPr>
            <a:spLocks noChangeArrowheads="1"/>
          </p:cNvSpPr>
          <p:nvPr/>
        </p:nvSpPr>
        <p:spPr bwMode="auto">
          <a:xfrm>
            <a:off x="900113"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Ordonnance de ville </a:t>
            </a:r>
          </a:p>
          <a:p>
            <a:pPr algn="ctr" defTabSz="457200"/>
            <a:r>
              <a:rPr lang="fr-FR" sz="900" b="1">
                <a:latin typeface="Calibri" charset="0"/>
              </a:rPr>
              <a:t>CR Urgences</a:t>
            </a:r>
          </a:p>
          <a:p>
            <a:pPr algn="ctr" defTabSz="457200"/>
            <a:r>
              <a:rPr lang="fr-FR" sz="900" b="1">
                <a:latin typeface="Calibri" charset="0"/>
              </a:rPr>
              <a:t>Fiche recueil (EMG)</a:t>
            </a:r>
          </a:p>
        </p:txBody>
      </p:sp>
      <p:sp>
        <p:nvSpPr>
          <p:cNvPr id="20489" name="Rectangle 71"/>
          <p:cNvSpPr>
            <a:spLocks noChangeArrowheads="1"/>
          </p:cNvSpPr>
          <p:nvPr/>
        </p:nvSpPr>
        <p:spPr bwMode="auto">
          <a:xfrm>
            <a:off x="6351588" y="4999038"/>
            <a:ext cx="785812"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ordonnance ville, Phedra,</a:t>
            </a:r>
          </a:p>
          <a:p>
            <a:pPr algn="ctr" defTabSz="457200"/>
            <a:r>
              <a:rPr lang="fr-FR" sz="900" b="1">
                <a:latin typeface="Calibri" charset="0"/>
              </a:rPr>
              <a:t>Dossier clinique</a:t>
            </a:r>
          </a:p>
        </p:txBody>
      </p:sp>
      <p:sp>
        <p:nvSpPr>
          <p:cNvPr id="20490" name="Rectangle 71"/>
          <p:cNvSpPr>
            <a:spLocks noChangeArrowheads="1"/>
          </p:cNvSpPr>
          <p:nvPr/>
        </p:nvSpPr>
        <p:spPr bwMode="auto">
          <a:xfrm>
            <a:off x="7137400"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Ordonnance Phedra</a:t>
            </a:r>
          </a:p>
          <a:p>
            <a:pPr algn="ctr" defTabSz="457200"/>
            <a:r>
              <a:rPr lang="fr-FR" sz="900" b="1">
                <a:latin typeface="Calibri" charset="0"/>
              </a:rPr>
              <a:t>Listing</a:t>
            </a:r>
          </a:p>
        </p:txBody>
      </p:sp>
      <p:sp>
        <p:nvSpPr>
          <p:cNvPr id="20491" name="Rectangle 71"/>
          <p:cNvSpPr>
            <a:spLocks noChangeArrowheads="1"/>
          </p:cNvSpPr>
          <p:nvPr/>
        </p:nvSpPr>
        <p:spPr bwMode="auto">
          <a:xfrm>
            <a:off x="900113" y="1773238"/>
            <a:ext cx="4672012" cy="715962"/>
          </a:xfrm>
          <a:prstGeom prst="rect">
            <a:avLst/>
          </a:prstGeom>
          <a:solidFill>
            <a:srgbClr val="99CCFF"/>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800" b="1">
                <a:latin typeface="Calibri" charset="0"/>
              </a:rPr>
              <a:t>ENTREE</a:t>
            </a:r>
            <a:endParaRPr lang="fr-FR" sz="800" b="1">
              <a:latin typeface="Calibri" charset="0"/>
            </a:endParaRPr>
          </a:p>
        </p:txBody>
      </p:sp>
      <p:sp>
        <p:nvSpPr>
          <p:cNvPr id="20492" name="Rectangle 71"/>
          <p:cNvSpPr>
            <a:spLocks noChangeArrowheads="1"/>
          </p:cNvSpPr>
          <p:nvPr/>
        </p:nvSpPr>
        <p:spPr bwMode="auto">
          <a:xfrm>
            <a:off x="5572125" y="1773238"/>
            <a:ext cx="3392488" cy="715962"/>
          </a:xfrm>
          <a:prstGeom prst="rect">
            <a:avLst/>
          </a:prstGeom>
          <a:solidFill>
            <a:srgbClr val="99CCFF"/>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800" b="1">
                <a:latin typeface="Calibri" charset="0"/>
              </a:rPr>
              <a:t>SEJOUR HOSPITALISATION</a:t>
            </a:r>
          </a:p>
          <a:p>
            <a:pPr algn="ctr" defTabSz="457200"/>
            <a:r>
              <a:rPr lang="fr-FR" sz="1800" b="1">
                <a:latin typeface="Calibri" charset="0"/>
              </a:rPr>
              <a:t>(Echanger, écouter le patient, proposer, laisser le choix)</a:t>
            </a:r>
            <a:endParaRPr lang="fr-FR" sz="800" b="1">
              <a:latin typeface="Calibri" charset="0"/>
            </a:endParaRPr>
          </a:p>
        </p:txBody>
      </p:sp>
      <p:sp>
        <p:nvSpPr>
          <p:cNvPr id="20493" name="Rectangle 68"/>
          <p:cNvSpPr>
            <a:spLocks noChangeArrowheads="1"/>
          </p:cNvSpPr>
          <p:nvPr/>
        </p:nvSpPr>
        <p:spPr bwMode="auto">
          <a:xfrm>
            <a:off x="34925" y="2851150"/>
            <a:ext cx="792163" cy="719138"/>
          </a:xfrm>
          <a:prstGeom prst="rect">
            <a:avLst/>
          </a:prstGeom>
          <a:solidFill>
            <a:schemeClr val="bg1"/>
          </a:solidFill>
          <a:ln w="25400">
            <a:solidFill>
              <a:srgbClr val="99FF99"/>
            </a:solidFill>
            <a:miter lim="800000"/>
            <a:headEnd/>
            <a:tailEnd/>
          </a:ln>
        </p:spPr>
        <p:txBody>
          <a:bodyPr anchor="ctr"/>
          <a:lstStyle/>
          <a:p>
            <a:pPr algn="ctr" defTabSz="457200"/>
            <a:r>
              <a:rPr lang="fr-FR" sz="1000" b="1">
                <a:latin typeface="Calibri" charset="0"/>
              </a:rPr>
              <a:t>ETAPES</a:t>
            </a:r>
          </a:p>
        </p:txBody>
      </p:sp>
      <p:sp>
        <p:nvSpPr>
          <p:cNvPr id="20494" name="Rectangle 68"/>
          <p:cNvSpPr>
            <a:spLocks noChangeArrowheads="1"/>
          </p:cNvSpPr>
          <p:nvPr/>
        </p:nvSpPr>
        <p:spPr bwMode="auto">
          <a:xfrm>
            <a:off x="34925" y="4005263"/>
            <a:ext cx="792163" cy="719137"/>
          </a:xfrm>
          <a:prstGeom prst="rect">
            <a:avLst/>
          </a:prstGeom>
          <a:solidFill>
            <a:schemeClr val="bg1"/>
          </a:solidFill>
          <a:ln w="25400">
            <a:solidFill>
              <a:srgbClr val="FFCC99"/>
            </a:solidFill>
            <a:miter lim="800000"/>
            <a:headEnd/>
            <a:tailEnd/>
          </a:ln>
        </p:spPr>
        <p:txBody>
          <a:bodyPr anchor="ctr"/>
          <a:lstStyle/>
          <a:p>
            <a:pPr algn="ctr" defTabSz="457200"/>
            <a:r>
              <a:rPr lang="fr-FR" sz="1000" b="1">
                <a:latin typeface="Calibri" charset="0"/>
              </a:rPr>
              <a:t>ACTEURS</a:t>
            </a:r>
          </a:p>
        </p:txBody>
      </p:sp>
      <p:sp>
        <p:nvSpPr>
          <p:cNvPr id="20495" name="Rectangle 68"/>
          <p:cNvSpPr>
            <a:spLocks noChangeArrowheads="1"/>
          </p:cNvSpPr>
          <p:nvPr/>
        </p:nvSpPr>
        <p:spPr bwMode="auto">
          <a:xfrm>
            <a:off x="34925" y="5013325"/>
            <a:ext cx="792163" cy="719138"/>
          </a:xfrm>
          <a:prstGeom prst="rect">
            <a:avLst/>
          </a:prstGeom>
          <a:solidFill>
            <a:schemeClr val="bg1"/>
          </a:solidFill>
          <a:ln w="25400">
            <a:solidFill>
              <a:srgbClr val="FFCC00"/>
            </a:solidFill>
            <a:miter lim="800000"/>
            <a:headEnd/>
            <a:tailEnd/>
          </a:ln>
        </p:spPr>
        <p:txBody>
          <a:bodyPr anchor="ctr"/>
          <a:lstStyle/>
          <a:p>
            <a:pPr algn="ctr" defTabSz="457200"/>
            <a:r>
              <a:rPr lang="fr-FR" sz="1000" b="1">
                <a:latin typeface="Calibri" charset="0"/>
              </a:rPr>
              <a:t>OUTILS</a:t>
            </a:r>
          </a:p>
        </p:txBody>
      </p:sp>
      <p:sp>
        <p:nvSpPr>
          <p:cNvPr id="20496" name="Rectangle 68"/>
          <p:cNvSpPr>
            <a:spLocks noChangeArrowheads="1"/>
          </p:cNvSpPr>
          <p:nvPr/>
        </p:nvSpPr>
        <p:spPr bwMode="auto">
          <a:xfrm>
            <a:off x="34925" y="1773238"/>
            <a:ext cx="792163" cy="719137"/>
          </a:xfrm>
          <a:prstGeom prst="rect">
            <a:avLst/>
          </a:prstGeom>
          <a:solidFill>
            <a:schemeClr val="bg1"/>
          </a:solidFill>
          <a:ln w="25400">
            <a:solidFill>
              <a:srgbClr val="3366FF"/>
            </a:solidFill>
            <a:miter lim="800000"/>
            <a:headEnd/>
            <a:tailEnd/>
          </a:ln>
        </p:spPr>
        <p:txBody>
          <a:bodyPr anchor="ctr"/>
          <a:lstStyle/>
          <a:p>
            <a:pPr algn="ctr" defTabSz="457200"/>
            <a:r>
              <a:rPr lang="fr-FR" sz="1000" b="1">
                <a:latin typeface="Calibri" charset="0"/>
              </a:rPr>
              <a:t>SECTEURS</a:t>
            </a:r>
          </a:p>
        </p:txBody>
      </p:sp>
      <p:sp>
        <p:nvSpPr>
          <p:cNvPr id="20497" name="Rectangle 71"/>
          <p:cNvSpPr>
            <a:spLocks noChangeArrowheads="1"/>
          </p:cNvSpPr>
          <p:nvPr/>
        </p:nvSpPr>
        <p:spPr bwMode="auto">
          <a:xfrm>
            <a:off x="4786313" y="2857500"/>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Diagnostic initial</a:t>
            </a:r>
          </a:p>
        </p:txBody>
      </p:sp>
      <p:sp>
        <p:nvSpPr>
          <p:cNvPr id="20498" name="Rectangle 71"/>
          <p:cNvSpPr>
            <a:spLocks noChangeArrowheads="1"/>
          </p:cNvSpPr>
          <p:nvPr/>
        </p:nvSpPr>
        <p:spPr bwMode="auto">
          <a:xfrm>
            <a:off x="4000500"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a:p>
            <a:pPr algn="ctr" defTabSz="457200"/>
            <a:r>
              <a:rPr lang="fr-FR" sz="900" b="1">
                <a:latin typeface="Calibri" charset="0"/>
              </a:rPr>
              <a:t>Assistante sociale</a:t>
            </a:r>
          </a:p>
        </p:txBody>
      </p:sp>
      <p:sp>
        <p:nvSpPr>
          <p:cNvPr id="20499" name="Rectangle 71"/>
          <p:cNvSpPr>
            <a:spLocks noChangeArrowheads="1"/>
          </p:cNvSpPr>
          <p:nvPr/>
        </p:nvSpPr>
        <p:spPr bwMode="auto">
          <a:xfrm>
            <a:off x="1692275"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CV, mutuelle, CIN, ORBIS, dossier archive</a:t>
            </a:r>
          </a:p>
        </p:txBody>
      </p:sp>
      <p:sp>
        <p:nvSpPr>
          <p:cNvPr id="20500" name="Rectangle 71"/>
          <p:cNvSpPr>
            <a:spLocks noChangeArrowheads="1"/>
          </p:cNvSpPr>
          <p:nvPr/>
        </p:nvSpPr>
        <p:spPr bwMode="auto">
          <a:xfrm>
            <a:off x="1692275" y="3998913"/>
            <a:ext cx="790575" cy="715962"/>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Secrétaire</a:t>
            </a:r>
          </a:p>
        </p:txBody>
      </p:sp>
      <p:sp>
        <p:nvSpPr>
          <p:cNvPr id="20501" name="Rectangle 71"/>
          <p:cNvSpPr>
            <a:spLocks noChangeArrowheads="1"/>
          </p:cNvSpPr>
          <p:nvPr/>
        </p:nvSpPr>
        <p:spPr bwMode="auto">
          <a:xfrm>
            <a:off x="4000500" y="5000625"/>
            <a:ext cx="792163"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Recueil MT, réseau, CLIC, SSIAD, aidant</a:t>
            </a:r>
          </a:p>
        </p:txBody>
      </p:sp>
      <p:sp>
        <p:nvSpPr>
          <p:cNvPr id="20502" name="Rectangle 71"/>
          <p:cNvSpPr>
            <a:spLocks noChangeArrowheads="1"/>
          </p:cNvSpPr>
          <p:nvPr/>
        </p:nvSpPr>
        <p:spPr bwMode="auto">
          <a:xfrm>
            <a:off x="4000500" y="2857500"/>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Vérifier ressources patient + aidant</a:t>
            </a:r>
          </a:p>
        </p:txBody>
      </p:sp>
      <p:sp>
        <p:nvSpPr>
          <p:cNvPr id="20503" name="Rectangle 71"/>
          <p:cNvSpPr>
            <a:spLocks noChangeArrowheads="1"/>
          </p:cNvSpPr>
          <p:nvPr/>
        </p:nvSpPr>
        <p:spPr bwMode="auto">
          <a:xfrm>
            <a:off x="250825" y="5949950"/>
            <a:ext cx="8713788" cy="715963"/>
          </a:xfrm>
          <a:prstGeom prst="rect">
            <a:avLst/>
          </a:prstGeom>
          <a:solidFill>
            <a:schemeClr val="bg1"/>
          </a:solidFill>
          <a:ln w="25400">
            <a:solidFill>
              <a:srgbClr val="FF0000"/>
            </a:solidFill>
            <a:miter lim="800000"/>
            <a:headEnd/>
            <a:tailEnd/>
          </a:ln>
          <a:effectLst>
            <a:outerShdw dist="20000" dir="5400000" rotWithShape="0">
              <a:srgbClr val="808080">
                <a:alpha val="37999"/>
              </a:srgbClr>
            </a:outerShdw>
          </a:effectLst>
        </p:spPr>
        <p:txBody>
          <a:bodyPr anchor="ctr"/>
          <a:lstStyle/>
          <a:p>
            <a:pPr algn="ctr" defTabSz="457200"/>
            <a:r>
              <a:rPr lang="fr-FR" sz="1600" b="1">
                <a:latin typeface="Calibri" charset="0"/>
              </a:rPr>
              <a:t>CONTINUITE DE L’INFORMATION </a:t>
            </a:r>
            <a:r>
              <a:rPr lang="fr-FR" sz="1200">
                <a:latin typeface="Calibri" charset="0"/>
              </a:rPr>
              <a:t>(entre professionnels et entre patient – professionnels) </a:t>
            </a:r>
            <a:r>
              <a:rPr lang="fr-FR" sz="1600" b="1">
                <a:latin typeface="Calibri" charset="0"/>
              </a:rPr>
              <a:t>/ CENTRALISER DONNEES</a:t>
            </a:r>
          </a:p>
          <a:p>
            <a:pPr algn="ctr" defTabSz="457200"/>
            <a:r>
              <a:rPr lang="fr-FR" sz="1600" b="1">
                <a:latin typeface="Calibri" charset="0"/>
              </a:rPr>
              <a:t>FEED BACK </a:t>
            </a:r>
            <a:r>
              <a:rPr lang="fr-FR" sz="1200">
                <a:latin typeface="Calibri" charset="0"/>
              </a:rPr>
              <a:t>(possible et permanent à chaque étape)</a:t>
            </a:r>
            <a:endParaRPr lang="fr-FR" sz="1600" b="1">
              <a:latin typeface="Calibri" charset="0"/>
            </a:endParaRPr>
          </a:p>
        </p:txBody>
      </p:sp>
      <p:sp>
        <p:nvSpPr>
          <p:cNvPr id="20504" name="Rectangle 71"/>
          <p:cNvSpPr>
            <a:spLocks noChangeArrowheads="1"/>
          </p:cNvSpPr>
          <p:nvPr/>
        </p:nvSpPr>
        <p:spPr bwMode="auto">
          <a:xfrm>
            <a:off x="1643063" y="2857500"/>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Admission administrative</a:t>
            </a:r>
          </a:p>
        </p:txBody>
      </p:sp>
      <p:sp>
        <p:nvSpPr>
          <p:cNvPr id="20505" name="Rectangle 71"/>
          <p:cNvSpPr>
            <a:spLocks noChangeArrowheads="1"/>
          </p:cNvSpPr>
          <p:nvPr/>
        </p:nvSpPr>
        <p:spPr bwMode="auto">
          <a:xfrm>
            <a:off x="4786313"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20506" name="Rectangle 71"/>
          <p:cNvSpPr>
            <a:spLocks noChangeArrowheads="1"/>
          </p:cNvSpPr>
          <p:nvPr/>
        </p:nvSpPr>
        <p:spPr bwMode="auto">
          <a:xfrm>
            <a:off x="4786313"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Plateforme technique de l’HOP</a:t>
            </a:r>
          </a:p>
        </p:txBody>
      </p:sp>
      <p:sp>
        <p:nvSpPr>
          <p:cNvPr id="20507" name="Rectangle 71"/>
          <p:cNvSpPr>
            <a:spLocks noChangeArrowheads="1"/>
          </p:cNvSpPr>
          <p:nvPr/>
        </p:nvSpPr>
        <p:spPr bwMode="auto">
          <a:xfrm>
            <a:off x="2428875" y="2857500"/>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Admission soignant</a:t>
            </a:r>
          </a:p>
        </p:txBody>
      </p:sp>
      <p:sp>
        <p:nvSpPr>
          <p:cNvPr id="20508" name="Rectangle 71"/>
          <p:cNvSpPr>
            <a:spLocks noChangeArrowheads="1"/>
          </p:cNvSpPr>
          <p:nvPr/>
        </p:nvSpPr>
        <p:spPr bwMode="auto">
          <a:xfrm>
            <a:off x="2428875"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IDE + AS</a:t>
            </a:r>
          </a:p>
        </p:txBody>
      </p:sp>
      <p:sp>
        <p:nvSpPr>
          <p:cNvPr id="20509" name="Rectangle 71"/>
          <p:cNvSpPr>
            <a:spLocks noChangeArrowheads="1"/>
          </p:cNvSpPr>
          <p:nvPr/>
        </p:nvSpPr>
        <p:spPr bwMode="auto">
          <a:xfrm>
            <a:off x="2428875"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Dossier infirmier,</a:t>
            </a:r>
          </a:p>
          <a:p>
            <a:pPr algn="ctr" defTabSz="457200"/>
            <a:r>
              <a:rPr lang="fr-FR" sz="900" b="1">
                <a:latin typeface="Calibri" charset="0"/>
              </a:rPr>
              <a:t>Fiche indiv,</a:t>
            </a:r>
          </a:p>
          <a:p>
            <a:pPr algn="ctr" defTabSz="457200"/>
            <a:r>
              <a:rPr lang="fr-FR" sz="900" b="1">
                <a:latin typeface="Calibri" charset="0"/>
              </a:rPr>
              <a:t>Check up examen</a:t>
            </a:r>
          </a:p>
        </p:txBody>
      </p:sp>
      <p:sp>
        <p:nvSpPr>
          <p:cNvPr id="20510" name="Rectangle 71"/>
          <p:cNvSpPr>
            <a:spLocks noChangeArrowheads="1"/>
          </p:cNvSpPr>
          <p:nvPr/>
        </p:nvSpPr>
        <p:spPr bwMode="auto">
          <a:xfrm>
            <a:off x="3214688" y="2857500"/>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Admission  médicale</a:t>
            </a:r>
          </a:p>
        </p:txBody>
      </p:sp>
      <p:sp>
        <p:nvSpPr>
          <p:cNvPr id="20511" name="Rectangle 71"/>
          <p:cNvSpPr>
            <a:spLocks noChangeArrowheads="1"/>
          </p:cNvSpPr>
          <p:nvPr/>
        </p:nvSpPr>
        <p:spPr bwMode="auto">
          <a:xfrm>
            <a:off x="3214688"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20512" name="Rectangle 71"/>
          <p:cNvSpPr>
            <a:spLocks noChangeArrowheads="1"/>
          </p:cNvSpPr>
          <p:nvPr/>
        </p:nvSpPr>
        <p:spPr bwMode="auto">
          <a:xfrm>
            <a:off x="3214688"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Observation entrée </a:t>
            </a:r>
          </a:p>
          <a:p>
            <a:pPr algn="ctr" defTabSz="457200"/>
            <a:r>
              <a:rPr lang="fr-FR" sz="900" b="1">
                <a:latin typeface="Calibri" charset="0"/>
              </a:rPr>
              <a:t>Anticipation sortie</a:t>
            </a:r>
          </a:p>
        </p:txBody>
      </p:sp>
      <p:sp>
        <p:nvSpPr>
          <p:cNvPr id="20513" name="Rectangle 71"/>
          <p:cNvSpPr>
            <a:spLocks noChangeArrowheads="1"/>
          </p:cNvSpPr>
          <p:nvPr/>
        </p:nvSpPr>
        <p:spPr bwMode="auto">
          <a:xfrm>
            <a:off x="7923213" y="2857500"/>
            <a:ext cx="7921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Administration</a:t>
            </a:r>
          </a:p>
        </p:txBody>
      </p:sp>
      <p:sp>
        <p:nvSpPr>
          <p:cNvPr id="20514" name="Rectangle 71"/>
          <p:cNvSpPr>
            <a:spLocks noChangeArrowheads="1"/>
          </p:cNvSpPr>
          <p:nvPr/>
        </p:nvSpPr>
        <p:spPr bwMode="auto">
          <a:xfrm>
            <a:off x="7923213" y="4000500"/>
            <a:ext cx="792162"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IDE</a:t>
            </a:r>
          </a:p>
        </p:txBody>
      </p:sp>
      <p:sp>
        <p:nvSpPr>
          <p:cNvPr id="20515" name="Rectangle 71"/>
          <p:cNvSpPr>
            <a:spLocks noChangeArrowheads="1"/>
          </p:cNvSpPr>
          <p:nvPr/>
        </p:nvSpPr>
        <p:spPr bwMode="auto">
          <a:xfrm>
            <a:off x="7923213" y="5000625"/>
            <a:ext cx="792162"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Phedra</a:t>
            </a:r>
          </a:p>
        </p:txBody>
      </p:sp>
      <p:sp>
        <p:nvSpPr>
          <p:cNvPr id="57" name="Rectangle 71"/>
          <p:cNvSpPr>
            <a:spLocks noChangeArrowheads="1"/>
          </p:cNvSpPr>
          <p:nvPr/>
        </p:nvSpPr>
        <p:spPr bwMode="auto">
          <a:xfrm>
            <a:off x="5572125" y="2857500"/>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defRPr/>
            </a:pPr>
            <a:r>
              <a:rPr lang="fr-FR" sz="1000" b="1">
                <a:latin typeface="Calibri" pitchFamily="34" charset="0"/>
                <a:ea typeface="ＭＳ Ｐゴシック" pitchFamily="34" charset="-128"/>
                <a:cs typeface="Arial" charset="0"/>
              </a:rPr>
              <a:t>Informer le patient et aidant</a:t>
            </a:r>
            <a:endParaRPr lang="fr-FR">
              <a:latin typeface="Times New Roman" pitchFamily="18" charset="0"/>
              <a:ea typeface="+mn-ea"/>
              <a:cs typeface="Arial" charset="0"/>
            </a:endParaRPr>
          </a:p>
        </p:txBody>
      </p:sp>
      <p:sp>
        <p:nvSpPr>
          <p:cNvPr id="20517" name="Rectangle 71"/>
          <p:cNvSpPr>
            <a:spLocks noChangeArrowheads="1"/>
          </p:cNvSpPr>
          <p:nvPr/>
        </p:nvSpPr>
        <p:spPr bwMode="auto">
          <a:xfrm>
            <a:off x="5572125" y="5000625"/>
            <a:ext cx="857250"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r>
              <a:rPr lang="fr-FR" sz="900" b="1">
                <a:latin typeface="Calibri" charset="0"/>
              </a:rPr>
              <a:t>Entretien face à face, téléphonique</a:t>
            </a:r>
          </a:p>
        </p:txBody>
      </p:sp>
      <p:sp>
        <p:nvSpPr>
          <p:cNvPr id="20518" name="Rectangle 71"/>
          <p:cNvSpPr>
            <a:spLocks noChangeArrowheads="1"/>
          </p:cNvSpPr>
          <p:nvPr/>
        </p:nvSpPr>
        <p:spPr bwMode="auto">
          <a:xfrm>
            <a:off x="5572125"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Tree>
    <p:extLst>
      <p:ext uri="{BB962C8B-B14F-4D97-AF65-F5344CB8AC3E}">
        <p14:creationId xmlns:p14="http://schemas.microsoft.com/office/powerpoint/2010/main" val="35650443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noFill/>
        </p:spPr>
        <p:txBody>
          <a:bodyPr anchor="b">
            <a:normAutofit fontScale="90000"/>
          </a:bodyPr>
          <a:lstStyle/>
          <a:p>
            <a:pPr eaLnBrk="1" hangingPunct="1"/>
            <a:r>
              <a:rPr lang="fr-FR" sz="4000">
                <a:latin typeface="Times New Roman" charset="0"/>
              </a:rPr>
              <a:t>Parcours patients sous AVK</a:t>
            </a:r>
            <a:br>
              <a:rPr lang="fr-FR" sz="4000">
                <a:latin typeface="Times New Roman" charset="0"/>
              </a:rPr>
            </a:br>
            <a:r>
              <a:rPr lang="fr-FR" sz="4000">
                <a:latin typeface="Times New Roman" charset="0"/>
              </a:rPr>
              <a:t>2- Séjour à HOP</a:t>
            </a:r>
          </a:p>
        </p:txBody>
      </p:sp>
      <p:sp>
        <p:nvSpPr>
          <p:cNvPr id="22530" name="Rectangle 71"/>
          <p:cNvSpPr>
            <a:spLocks noChangeArrowheads="1"/>
          </p:cNvSpPr>
          <p:nvPr/>
        </p:nvSpPr>
        <p:spPr bwMode="auto">
          <a:xfrm>
            <a:off x="928688" y="1773238"/>
            <a:ext cx="8035925" cy="715962"/>
          </a:xfrm>
          <a:prstGeom prst="rect">
            <a:avLst/>
          </a:prstGeom>
          <a:solidFill>
            <a:srgbClr val="99CCFF"/>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800" b="1">
                <a:latin typeface="Calibri" charset="0"/>
              </a:rPr>
              <a:t>SEJOUR HOSPITALISATION</a:t>
            </a:r>
          </a:p>
          <a:p>
            <a:pPr algn="ctr" defTabSz="457200"/>
            <a:r>
              <a:rPr lang="fr-FR" sz="1800" b="1">
                <a:latin typeface="Calibri" charset="0"/>
              </a:rPr>
              <a:t>(Echanger, écouter le patient, proposer, laisser le choix)</a:t>
            </a:r>
            <a:endParaRPr lang="fr-FR" sz="800" b="1">
              <a:latin typeface="Calibri" charset="0"/>
            </a:endParaRPr>
          </a:p>
        </p:txBody>
      </p:sp>
      <p:sp>
        <p:nvSpPr>
          <p:cNvPr id="22531" name="Rectangle 68"/>
          <p:cNvSpPr>
            <a:spLocks noChangeArrowheads="1"/>
          </p:cNvSpPr>
          <p:nvPr/>
        </p:nvSpPr>
        <p:spPr bwMode="auto">
          <a:xfrm>
            <a:off x="34925" y="2851150"/>
            <a:ext cx="792163" cy="719138"/>
          </a:xfrm>
          <a:prstGeom prst="rect">
            <a:avLst/>
          </a:prstGeom>
          <a:solidFill>
            <a:schemeClr val="bg1"/>
          </a:solidFill>
          <a:ln w="25400">
            <a:solidFill>
              <a:srgbClr val="99FF99"/>
            </a:solidFill>
            <a:miter lim="800000"/>
            <a:headEnd/>
            <a:tailEnd/>
          </a:ln>
        </p:spPr>
        <p:txBody>
          <a:bodyPr anchor="ctr"/>
          <a:lstStyle/>
          <a:p>
            <a:pPr algn="ctr" defTabSz="457200"/>
            <a:r>
              <a:rPr lang="fr-FR" sz="1000" b="1">
                <a:latin typeface="Calibri" charset="0"/>
              </a:rPr>
              <a:t>ETAPES</a:t>
            </a:r>
          </a:p>
        </p:txBody>
      </p:sp>
      <p:sp>
        <p:nvSpPr>
          <p:cNvPr id="22532" name="Rectangle 68"/>
          <p:cNvSpPr>
            <a:spLocks noChangeArrowheads="1"/>
          </p:cNvSpPr>
          <p:nvPr/>
        </p:nvSpPr>
        <p:spPr bwMode="auto">
          <a:xfrm>
            <a:off x="34925" y="4005263"/>
            <a:ext cx="792163" cy="719137"/>
          </a:xfrm>
          <a:prstGeom prst="rect">
            <a:avLst/>
          </a:prstGeom>
          <a:solidFill>
            <a:schemeClr val="bg1"/>
          </a:solidFill>
          <a:ln w="25400">
            <a:solidFill>
              <a:srgbClr val="FFCC99"/>
            </a:solidFill>
            <a:miter lim="800000"/>
            <a:headEnd/>
            <a:tailEnd/>
          </a:ln>
        </p:spPr>
        <p:txBody>
          <a:bodyPr anchor="ctr"/>
          <a:lstStyle/>
          <a:p>
            <a:pPr algn="ctr" defTabSz="457200"/>
            <a:r>
              <a:rPr lang="fr-FR" sz="1000" b="1">
                <a:latin typeface="Calibri" charset="0"/>
              </a:rPr>
              <a:t>ACTEURS</a:t>
            </a:r>
          </a:p>
        </p:txBody>
      </p:sp>
      <p:sp>
        <p:nvSpPr>
          <p:cNvPr id="22533" name="Rectangle 68"/>
          <p:cNvSpPr>
            <a:spLocks noChangeArrowheads="1"/>
          </p:cNvSpPr>
          <p:nvPr/>
        </p:nvSpPr>
        <p:spPr bwMode="auto">
          <a:xfrm>
            <a:off x="34925" y="5013325"/>
            <a:ext cx="792163" cy="719138"/>
          </a:xfrm>
          <a:prstGeom prst="rect">
            <a:avLst/>
          </a:prstGeom>
          <a:solidFill>
            <a:schemeClr val="bg1"/>
          </a:solidFill>
          <a:ln w="25400">
            <a:solidFill>
              <a:srgbClr val="FFCC00"/>
            </a:solidFill>
            <a:miter lim="800000"/>
            <a:headEnd/>
            <a:tailEnd/>
          </a:ln>
        </p:spPr>
        <p:txBody>
          <a:bodyPr anchor="ctr"/>
          <a:lstStyle/>
          <a:p>
            <a:pPr algn="ctr" defTabSz="457200"/>
            <a:r>
              <a:rPr lang="fr-FR" sz="1000" b="1">
                <a:latin typeface="Calibri" charset="0"/>
              </a:rPr>
              <a:t>OUTILS</a:t>
            </a:r>
          </a:p>
        </p:txBody>
      </p:sp>
      <p:sp>
        <p:nvSpPr>
          <p:cNvPr id="22534" name="Rectangle 68"/>
          <p:cNvSpPr>
            <a:spLocks noChangeArrowheads="1"/>
          </p:cNvSpPr>
          <p:nvPr/>
        </p:nvSpPr>
        <p:spPr bwMode="auto">
          <a:xfrm>
            <a:off x="34925" y="1773238"/>
            <a:ext cx="792163" cy="719137"/>
          </a:xfrm>
          <a:prstGeom prst="rect">
            <a:avLst/>
          </a:prstGeom>
          <a:solidFill>
            <a:schemeClr val="bg1"/>
          </a:solidFill>
          <a:ln w="25400">
            <a:solidFill>
              <a:srgbClr val="3366FF"/>
            </a:solidFill>
            <a:miter lim="800000"/>
            <a:headEnd/>
            <a:tailEnd/>
          </a:ln>
        </p:spPr>
        <p:txBody>
          <a:bodyPr anchor="ctr"/>
          <a:lstStyle/>
          <a:p>
            <a:pPr algn="ctr" defTabSz="457200"/>
            <a:r>
              <a:rPr lang="fr-FR" sz="1000" b="1">
                <a:latin typeface="Calibri" charset="0"/>
              </a:rPr>
              <a:t>SECTEURS</a:t>
            </a:r>
          </a:p>
        </p:txBody>
      </p:sp>
      <p:sp>
        <p:nvSpPr>
          <p:cNvPr id="22535" name="Rectangle 71"/>
          <p:cNvSpPr>
            <a:spLocks noChangeArrowheads="1"/>
          </p:cNvSpPr>
          <p:nvPr/>
        </p:nvSpPr>
        <p:spPr bwMode="auto">
          <a:xfrm>
            <a:off x="928688" y="2857500"/>
            <a:ext cx="935037"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Evaluation gériatrique globale </a:t>
            </a:r>
          </a:p>
          <a:p>
            <a:pPr algn="ctr" defTabSz="457200"/>
            <a:r>
              <a:rPr lang="fr-FR" sz="1000" b="1">
                <a:latin typeface="Calibri" charset="0"/>
              </a:rPr>
              <a:t>(PEC globale)</a:t>
            </a:r>
          </a:p>
        </p:txBody>
      </p:sp>
      <p:sp>
        <p:nvSpPr>
          <p:cNvPr id="22536" name="Rectangle 71"/>
          <p:cNvSpPr>
            <a:spLocks noChangeArrowheads="1"/>
          </p:cNvSpPr>
          <p:nvPr/>
        </p:nvSpPr>
        <p:spPr bwMode="auto">
          <a:xfrm>
            <a:off x="928688" y="5000625"/>
            <a:ext cx="935037"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Codex, ADL, IADL, Times up and go, revisiter ttt, GIR,MNA…</a:t>
            </a:r>
          </a:p>
        </p:txBody>
      </p:sp>
      <p:sp>
        <p:nvSpPr>
          <p:cNvPr id="24" name="Rectangle 71"/>
          <p:cNvSpPr>
            <a:spLocks noChangeArrowheads="1"/>
          </p:cNvSpPr>
          <p:nvPr/>
        </p:nvSpPr>
        <p:spPr bwMode="auto">
          <a:xfrm>
            <a:off x="4214813" y="4000500"/>
            <a:ext cx="790575" cy="715963"/>
          </a:xfrm>
          <a:prstGeom prst="rect">
            <a:avLst/>
          </a:prstGeom>
          <a:solidFill>
            <a:schemeClr val="bg1">
              <a:lumMod val="95000"/>
            </a:schemeClr>
          </a:solidFill>
          <a:ln w="9525">
            <a:solidFill>
              <a:schemeClr val="bg1">
                <a:lumMod val="95000"/>
              </a:schemeClr>
            </a:solidFill>
            <a:miter lim="800000"/>
            <a:headEnd/>
            <a:tailEnd/>
          </a:ln>
          <a:effectLst>
            <a:outerShdw dist="20000" dir="5400000" rotWithShape="0">
              <a:srgbClr val="808080">
                <a:alpha val="37999"/>
              </a:srgbClr>
            </a:outerShdw>
          </a:effectLst>
        </p:spPr>
        <p:txBody>
          <a:bodyPr anchor="ctr"/>
          <a:lstStyle/>
          <a:p>
            <a:pPr algn="ctr" defTabSz="457200">
              <a:defRPr/>
            </a:pPr>
            <a:r>
              <a:rPr lang="fr-FR" sz="900" b="1">
                <a:latin typeface="Calibri" charset="0"/>
              </a:rPr>
              <a:t>Gériatre</a:t>
            </a:r>
          </a:p>
          <a:p>
            <a:pPr algn="ctr" defTabSz="457200">
              <a:defRPr/>
            </a:pPr>
            <a:r>
              <a:rPr lang="fr-FR" sz="900" b="1">
                <a:latin typeface="Calibri" charset="0"/>
              </a:rPr>
              <a:t>IDE</a:t>
            </a:r>
          </a:p>
        </p:txBody>
      </p:sp>
      <p:sp>
        <p:nvSpPr>
          <p:cNvPr id="22538" name="Rectangle 71"/>
          <p:cNvSpPr>
            <a:spLocks noChangeArrowheads="1"/>
          </p:cNvSpPr>
          <p:nvPr/>
        </p:nvSpPr>
        <p:spPr bwMode="auto">
          <a:xfrm>
            <a:off x="928688" y="4000500"/>
            <a:ext cx="935037"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 </a:t>
            </a:r>
          </a:p>
          <a:p>
            <a:pPr algn="ctr" defTabSz="457200"/>
            <a:r>
              <a:rPr lang="fr-FR" sz="900" b="1">
                <a:latin typeface="Calibri" charset="0"/>
              </a:rPr>
              <a:t>Diététicien</a:t>
            </a:r>
          </a:p>
          <a:p>
            <a:pPr algn="ctr" defTabSz="457200"/>
            <a:r>
              <a:rPr lang="fr-FR" sz="900" b="1">
                <a:latin typeface="Calibri" charset="0"/>
              </a:rPr>
              <a:t>Assist Sociale IDE, AS, Kiné, psychologue</a:t>
            </a:r>
          </a:p>
        </p:txBody>
      </p:sp>
      <p:sp>
        <p:nvSpPr>
          <p:cNvPr id="27" name="Rectangle 71"/>
          <p:cNvSpPr>
            <a:spLocks noChangeArrowheads="1"/>
          </p:cNvSpPr>
          <p:nvPr/>
        </p:nvSpPr>
        <p:spPr bwMode="auto">
          <a:xfrm>
            <a:off x="4135438" y="2857500"/>
            <a:ext cx="936625" cy="715963"/>
          </a:xfrm>
          <a:prstGeom prst="rect">
            <a:avLst/>
          </a:prstGeom>
          <a:solidFill>
            <a:schemeClr val="bg1">
              <a:lumMod val="95000"/>
            </a:schemeClr>
          </a:solidFill>
          <a:ln w="9525">
            <a:solidFill>
              <a:schemeClr val="bg1">
                <a:lumMod val="95000"/>
              </a:schemeClr>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charset="0"/>
              </a:rPr>
              <a:t>Repérer Inclure</a:t>
            </a:r>
          </a:p>
          <a:p>
            <a:pPr algn="ctr" defTabSz="457200">
              <a:defRPr/>
            </a:pPr>
            <a:r>
              <a:rPr lang="fr-FR" sz="1000" b="1">
                <a:latin typeface="Calibri" charset="0"/>
              </a:rPr>
              <a:t>sélectionner</a:t>
            </a:r>
          </a:p>
        </p:txBody>
      </p:sp>
      <p:sp>
        <p:nvSpPr>
          <p:cNvPr id="29" name="Rectangle 71"/>
          <p:cNvSpPr>
            <a:spLocks noChangeArrowheads="1"/>
          </p:cNvSpPr>
          <p:nvPr/>
        </p:nvSpPr>
        <p:spPr bwMode="auto">
          <a:xfrm>
            <a:off x="4214813" y="5000625"/>
            <a:ext cx="792162" cy="715963"/>
          </a:xfrm>
          <a:prstGeom prst="rect">
            <a:avLst/>
          </a:prstGeom>
          <a:solidFill>
            <a:schemeClr val="bg1">
              <a:lumMod val="95000"/>
            </a:schemeClr>
          </a:solidFill>
          <a:ln w="9525">
            <a:solidFill>
              <a:schemeClr val="bg1">
                <a:lumMod val="95000"/>
              </a:schemeClr>
            </a:solidFill>
            <a:miter lim="800000"/>
            <a:headEnd/>
            <a:tailEnd/>
          </a:ln>
          <a:effectLst>
            <a:outerShdw dist="20000" dir="5400000" rotWithShape="0">
              <a:srgbClr val="808080">
                <a:alpha val="37999"/>
              </a:srgbClr>
            </a:outerShdw>
          </a:effectLst>
        </p:spPr>
        <p:txBody>
          <a:bodyPr anchor="ctr"/>
          <a:lstStyle/>
          <a:p>
            <a:pPr algn="ctr" defTabSz="457200">
              <a:defRPr/>
            </a:pPr>
            <a:r>
              <a:rPr lang="fr-FR" sz="900" b="1" dirty="0">
                <a:latin typeface="Calibri" pitchFamily="34" charset="0"/>
                <a:ea typeface="ＭＳ Ｐゴシック" pitchFamily="34" charset="-128"/>
                <a:cs typeface="Arial" charset="0"/>
              </a:rPr>
              <a:t>Feuille POPS</a:t>
            </a:r>
          </a:p>
        </p:txBody>
      </p:sp>
      <p:sp>
        <p:nvSpPr>
          <p:cNvPr id="30" name="Rectangle 71"/>
          <p:cNvSpPr>
            <a:spLocks noChangeArrowheads="1"/>
          </p:cNvSpPr>
          <p:nvPr/>
        </p:nvSpPr>
        <p:spPr bwMode="auto">
          <a:xfrm>
            <a:off x="3429000" y="2857500"/>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defRPr/>
            </a:pPr>
            <a:r>
              <a:rPr lang="fr-FR" sz="1000" b="1" dirty="0">
                <a:latin typeface="Calibri" pitchFamily="34" charset="0"/>
                <a:ea typeface="ＭＳ Ｐゴシック" pitchFamily="34" charset="-128"/>
                <a:cs typeface="Arial" charset="0"/>
              </a:rPr>
              <a:t>Informer le patient et aidant</a:t>
            </a:r>
            <a:endParaRPr lang="fr-FR" dirty="0">
              <a:latin typeface="Times New Roman" pitchFamily="18" charset="0"/>
              <a:ea typeface="+mn-ea"/>
              <a:cs typeface="Arial" charset="0"/>
            </a:endParaRPr>
          </a:p>
        </p:txBody>
      </p:sp>
      <p:sp>
        <p:nvSpPr>
          <p:cNvPr id="22542" name="Rectangle 71"/>
          <p:cNvSpPr>
            <a:spLocks noChangeArrowheads="1"/>
          </p:cNvSpPr>
          <p:nvPr/>
        </p:nvSpPr>
        <p:spPr bwMode="auto">
          <a:xfrm>
            <a:off x="3357563" y="4999038"/>
            <a:ext cx="857250"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r>
              <a:rPr lang="fr-FR" sz="900" b="1">
                <a:latin typeface="Calibri" charset="0"/>
              </a:rPr>
              <a:t>Entretien face à face, téléphonique</a:t>
            </a:r>
          </a:p>
        </p:txBody>
      </p:sp>
      <p:sp>
        <p:nvSpPr>
          <p:cNvPr id="22543" name="Rectangle 71"/>
          <p:cNvSpPr>
            <a:spLocks noChangeArrowheads="1"/>
          </p:cNvSpPr>
          <p:nvPr/>
        </p:nvSpPr>
        <p:spPr bwMode="auto">
          <a:xfrm>
            <a:off x="5032375" y="4999038"/>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Consult AVK</a:t>
            </a:r>
          </a:p>
          <a:p>
            <a:pPr algn="ctr" defTabSz="457200"/>
            <a:r>
              <a:rPr lang="fr-FR" sz="900" b="1">
                <a:latin typeface="Calibri" charset="0"/>
              </a:rPr>
              <a:t>ETP</a:t>
            </a:r>
          </a:p>
        </p:txBody>
      </p:sp>
      <p:sp>
        <p:nvSpPr>
          <p:cNvPr id="22544" name="Rectangle 71"/>
          <p:cNvSpPr>
            <a:spLocks noChangeArrowheads="1"/>
          </p:cNvSpPr>
          <p:nvPr/>
        </p:nvSpPr>
        <p:spPr bwMode="auto">
          <a:xfrm>
            <a:off x="250825" y="5949950"/>
            <a:ext cx="8713788" cy="715963"/>
          </a:xfrm>
          <a:prstGeom prst="rect">
            <a:avLst/>
          </a:prstGeom>
          <a:solidFill>
            <a:schemeClr val="bg1"/>
          </a:solidFill>
          <a:ln w="25400">
            <a:solidFill>
              <a:srgbClr val="FF0000"/>
            </a:solidFill>
            <a:miter lim="800000"/>
            <a:headEnd/>
            <a:tailEnd/>
          </a:ln>
          <a:effectLst>
            <a:outerShdw dist="20000" dir="5400000" rotWithShape="0">
              <a:srgbClr val="808080">
                <a:alpha val="37999"/>
              </a:srgbClr>
            </a:outerShdw>
          </a:effectLst>
        </p:spPr>
        <p:txBody>
          <a:bodyPr anchor="ctr"/>
          <a:lstStyle/>
          <a:p>
            <a:pPr algn="ctr" defTabSz="457200"/>
            <a:r>
              <a:rPr lang="fr-FR" sz="1600" b="1">
                <a:latin typeface="Calibri" charset="0"/>
              </a:rPr>
              <a:t>CONTINUITE DE L’INFORMATION </a:t>
            </a:r>
            <a:r>
              <a:rPr lang="fr-FR" sz="1200">
                <a:latin typeface="Calibri" charset="0"/>
              </a:rPr>
              <a:t>(entre professionnels et entre patient – professionnels) </a:t>
            </a:r>
            <a:r>
              <a:rPr lang="fr-FR" sz="1600" b="1">
                <a:latin typeface="Calibri" charset="0"/>
              </a:rPr>
              <a:t>/ CENTRALISER DONNEES</a:t>
            </a:r>
          </a:p>
          <a:p>
            <a:pPr algn="ctr" defTabSz="457200"/>
            <a:r>
              <a:rPr lang="fr-FR" sz="1600" b="1">
                <a:latin typeface="Calibri" charset="0"/>
              </a:rPr>
              <a:t>FEED BACK </a:t>
            </a:r>
            <a:r>
              <a:rPr lang="fr-FR" sz="1200">
                <a:latin typeface="Calibri" charset="0"/>
              </a:rPr>
              <a:t>(possible et permanent à chaque étape)</a:t>
            </a:r>
            <a:endParaRPr lang="fr-FR" sz="1600" b="1">
              <a:latin typeface="Calibri" charset="0"/>
            </a:endParaRPr>
          </a:p>
        </p:txBody>
      </p:sp>
      <p:sp>
        <p:nvSpPr>
          <p:cNvPr id="22545" name="Rectangle 71"/>
          <p:cNvSpPr>
            <a:spLocks noChangeArrowheads="1"/>
          </p:cNvSpPr>
          <p:nvPr/>
        </p:nvSpPr>
        <p:spPr bwMode="auto">
          <a:xfrm>
            <a:off x="1857375" y="2857500"/>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Diagnostic</a:t>
            </a:r>
          </a:p>
        </p:txBody>
      </p:sp>
      <p:sp>
        <p:nvSpPr>
          <p:cNvPr id="22546" name="Rectangle 71"/>
          <p:cNvSpPr>
            <a:spLocks noChangeArrowheads="1"/>
          </p:cNvSpPr>
          <p:nvPr/>
        </p:nvSpPr>
        <p:spPr bwMode="auto">
          <a:xfrm>
            <a:off x="1857375"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22547" name="Rectangle 71"/>
          <p:cNvSpPr>
            <a:spLocks noChangeArrowheads="1"/>
          </p:cNvSpPr>
          <p:nvPr/>
        </p:nvSpPr>
        <p:spPr bwMode="auto">
          <a:xfrm>
            <a:off x="1857375"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Clinique, biologique, globale</a:t>
            </a:r>
          </a:p>
        </p:txBody>
      </p:sp>
      <p:sp>
        <p:nvSpPr>
          <p:cNvPr id="22548" name="Rectangle 71"/>
          <p:cNvSpPr>
            <a:spLocks noChangeArrowheads="1"/>
          </p:cNvSpPr>
          <p:nvPr/>
        </p:nvSpPr>
        <p:spPr bwMode="auto">
          <a:xfrm>
            <a:off x="5072063" y="2857500"/>
            <a:ext cx="8302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Informer, conseiller, expliquer</a:t>
            </a:r>
          </a:p>
        </p:txBody>
      </p:sp>
      <p:sp>
        <p:nvSpPr>
          <p:cNvPr id="22549" name="Rectangle 71"/>
          <p:cNvSpPr>
            <a:spLocks noChangeArrowheads="1"/>
          </p:cNvSpPr>
          <p:nvPr/>
        </p:nvSpPr>
        <p:spPr bwMode="auto">
          <a:xfrm>
            <a:off x="5032375" y="40005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IDE</a:t>
            </a:r>
          </a:p>
          <a:p>
            <a:pPr algn="ctr" defTabSz="457200"/>
            <a:r>
              <a:rPr lang="fr-FR" sz="900" b="1">
                <a:latin typeface="Calibri" charset="0"/>
              </a:rPr>
              <a:t>Gériatre</a:t>
            </a:r>
          </a:p>
          <a:p>
            <a:pPr algn="ctr" defTabSz="457200"/>
            <a:r>
              <a:rPr lang="fr-FR" sz="900" b="1">
                <a:latin typeface="Calibri" charset="0"/>
              </a:rPr>
              <a:t>Pharmacien</a:t>
            </a:r>
          </a:p>
          <a:p>
            <a:pPr algn="ctr" defTabSz="457200"/>
            <a:r>
              <a:rPr lang="fr-FR" sz="900" b="1">
                <a:latin typeface="Calibri" charset="0"/>
              </a:rPr>
              <a:t>IDE osmose</a:t>
            </a:r>
          </a:p>
        </p:txBody>
      </p:sp>
      <p:sp>
        <p:nvSpPr>
          <p:cNvPr id="22550" name="Rectangle 71"/>
          <p:cNvSpPr>
            <a:spLocks noChangeArrowheads="1"/>
          </p:cNvSpPr>
          <p:nvPr/>
        </p:nvSpPr>
        <p:spPr bwMode="auto">
          <a:xfrm>
            <a:off x="2643188" y="2857500"/>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Elaborer un projet de sortie</a:t>
            </a:r>
          </a:p>
        </p:txBody>
      </p:sp>
      <p:sp>
        <p:nvSpPr>
          <p:cNvPr id="22551" name="Rectangle 71"/>
          <p:cNvSpPr>
            <a:spLocks noChangeArrowheads="1"/>
          </p:cNvSpPr>
          <p:nvPr/>
        </p:nvSpPr>
        <p:spPr bwMode="auto">
          <a:xfrm>
            <a:off x="2643188" y="5000625"/>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Référent ?</a:t>
            </a:r>
          </a:p>
        </p:txBody>
      </p:sp>
      <p:sp>
        <p:nvSpPr>
          <p:cNvPr id="22552" name="Rectangle 71"/>
          <p:cNvSpPr>
            <a:spLocks noChangeArrowheads="1"/>
          </p:cNvSpPr>
          <p:nvPr/>
        </p:nvSpPr>
        <p:spPr bwMode="auto">
          <a:xfrm>
            <a:off x="2643188" y="4000500"/>
            <a:ext cx="857250"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 diet, Assist Sociale IDE, AS, Kiné, psy, Famille, patient</a:t>
            </a:r>
          </a:p>
        </p:txBody>
      </p:sp>
      <p:sp>
        <p:nvSpPr>
          <p:cNvPr id="22553" name="Rectangle 71"/>
          <p:cNvSpPr>
            <a:spLocks noChangeArrowheads="1"/>
          </p:cNvSpPr>
          <p:nvPr/>
        </p:nvSpPr>
        <p:spPr bwMode="auto">
          <a:xfrm>
            <a:off x="3429000"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63" name="Rectangle 62"/>
          <p:cNvSpPr>
            <a:spLocks noChangeArrowheads="1"/>
          </p:cNvSpPr>
          <p:nvPr/>
        </p:nvSpPr>
        <p:spPr bwMode="auto">
          <a:xfrm>
            <a:off x="6572250" y="2857500"/>
            <a:ext cx="785813"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dirty="0">
                <a:latin typeface="Calibri" pitchFamily="34" charset="0"/>
                <a:ea typeface="ＭＳ Ｐゴシック" pitchFamily="34" charset="-128"/>
                <a:cs typeface="Arial" charset="0"/>
              </a:rPr>
              <a:t>ETP </a:t>
            </a:r>
            <a:r>
              <a:rPr lang="fr-FR" sz="1000" b="1" dirty="0" err="1">
                <a:latin typeface="Calibri" pitchFamily="34" charset="0"/>
                <a:ea typeface="ＭＳ Ｐゴシック" pitchFamily="34" charset="-128"/>
                <a:cs typeface="Arial" charset="0"/>
              </a:rPr>
              <a:t>indiv</a:t>
            </a:r>
            <a:endParaRPr lang="fr-FR" sz="1000" b="1" dirty="0">
              <a:latin typeface="Calibri" pitchFamily="34" charset="0"/>
              <a:ea typeface="ＭＳ Ｐゴシック" pitchFamily="34" charset="-128"/>
              <a:cs typeface="Arial" charset="0"/>
            </a:endParaRPr>
          </a:p>
        </p:txBody>
      </p:sp>
      <p:sp>
        <p:nvSpPr>
          <p:cNvPr id="73" name="Rectangle 71"/>
          <p:cNvSpPr>
            <a:spLocks noChangeArrowheads="1"/>
          </p:cNvSpPr>
          <p:nvPr/>
        </p:nvSpPr>
        <p:spPr bwMode="auto">
          <a:xfrm>
            <a:off x="5786438" y="2857500"/>
            <a:ext cx="785812"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charset="0"/>
              </a:rPr>
              <a:t>diagnostic éducatif</a:t>
            </a:r>
          </a:p>
        </p:txBody>
      </p:sp>
      <p:sp>
        <p:nvSpPr>
          <p:cNvPr id="74" name="Rectangle 71"/>
          <p:cNvSpPr>
            <a:spLocks noChangeArrowheads="1"/>
          </p:cNvSpPr>
          <p:nvPr/>
        </p:nvSpPr>
        <p:spPr bwMode="auto">
          <a:xfrm>
            <a:off x="5786438" y="5000625"/>
            <a:ext cx="785812"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pitchFamily="34" charset="0"/>
                <a:ea typeface="ＭＳ Ｐゴシック" pitchFamily="34" charset="-128"/>
                <a:cs typeface="Arial" charset="0"/>
              </a:rPr>
              <a:t>Outils ETP</a:t>
            </a:r>
          </a:p>
        </p:txBody>
      </p:sp>
      <p:sp>
        <p:nvSpPr>
          <p:cNvPr id="75" name="Rectangle 71"/>
          <p:cNvSpPr>
            <a:spLocks noChangeArrowheads="1"/>
          </p:cNvSpPr>
          <p:nvPr/>
        </p:nvSpPr>
        <p:spPr bwMode="auto">
          <a:xfrm>
            <a:off x="5786438" y="4000500"/>
            <a:ext cx="785812"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charset="0"/>
              </a:rPr>
              <a:t>Gériatre</a:t>
            </a:r>
          </a:p>
          <a:p>
            <a:pPr algn="ctr" defTabSz="457200">
              <a:defRPr/>
            </a:pPr>
            <a:r>
              <a:rPr lang="fr-FR" sz="1000" b="1">
                <a:latin typeface="Calibri" charset="0"/>
              </a:rPr>
              <a:t>IDE</a:t>
            </a:r>
          </a:p>
          <a:p>
            <a:pPr algn="ctr" defTabSz="457200">
              <a:defRPr/>
            </a:pPr>
            <a:r>
              <a:rPr lang="fr-FR" sz="1000" b="1">
                <a:latin typeface="Calibri" charset="0"/>
              </a:rPr>
              <a:t>IDEosmose</a:t>
            </a:r>
          </a:p>
        </p:txBody>
      </p:sp>
      <p:sp>
        <p:nvSpPr>
          <p:cNvPr id="22558" name="Rectangle 71"/>
          <p:cNvSpPr>
            <a:spLocks noChangeArrowheads="1"/>
          </p:cNvSpPr>
          <p:nvPr/>
        </p:nvSpPr>
        <p:spPr bwMode="auto">
          <a:xfrm>
            <a:off x="8143875" y="2857500"/>
            <a:ext cx="857250"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r>
              <a:rPr lang="fr-FR" sz="1000" b="1">
                <a:latin typeface="Calibri" charset="0"/>
              </a:rPr>
              <a:t>Réévaluer</a:t>
            </a:r>
            <a:endParaRPr lang="fr-FR"/>
          </a:p>
        </p:txBody>
      </p:sp>
      <p:sp>
        <p:nvSpPr>
          <p:cNvPr id="22559" name="Rectangle 71"/>
          <p:cNvSpPr>
            <a:spLocks noChangeArrowheads="1"/>
          </p:cNvSpPr>
          <p:nvPr/>
        </p:nvSpPr>
        <p:spPr bwMode="auto">
          <a:xfrm>
            <a:off x="8143875" y="5000625"/>
            <a:ext cx="857250"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Codex, ADL, IADL, Times up and go, revisiter ttt, GIR,MNA…</a:t>
            </a:r>
          </a:p>
        </p:txBody>
      </p:sp>
      <p:sp>
        <p:nvSpPr>
          <p:cNvPr id="22560" name="Rectangle 71"/>
          <p:cNvSpPr>
            <a:spLocks noChangeArrowheads="1"/>
          </p:cNvSpPr>
          <p:nvPr/>
        </p:nvSpPr>
        <p:spPr bwMode="auto">
          <a:xfrm>
            <a:off x="8143875" y="4000500"/>
            <a:ext cx="857250"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 </a:t>
            </a:r>
          </a:p>
          <a:p>
            <a:pPr algn="ctr" defTabSz="457200"/>
            <a:r>
              <a:rPr lang="fr-FR" sz="900" b="1">
                <a:latin typeface="Calibri" charset="0"/>
              </a:rPr>
              <a:t>Diététicien</a:t>
            </a:r>
          </a:p>
          <a:p>
            <a:pPr algn="ctr" defTabSz="457200"/>
            <a:r>
              <a:rPr lang="fr-FR" sz="900" b="1">
                <a:latin typeface="Calibri" charset="0"/>
              </a:rPr>
              <a:t>Assist Sociale IDE, AS, Kiné, psychologue</a:t>
            </a:r>
          </a:p>
        </p:txBody>
      </p:sp>
      <p:sp>
        <p:nvSpPr>
          <p:cNvPr id="84" name="Rectangle 71"/>
          <p:cNvSpPr>
            <a:spLocks noChangeArrowheads="1"/>
          </p:cNvSpPr>
          <p:nvPr/>
        </p:nvSpPr>
        <p:spPr bwMode="auto">
          <a:xfrm>
            <a:off x="6572250" y="4000500"/>
            <a:ext cx="785813"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charset="0"/>
              </a:rPr>
              <a:t>Gériatre</a:t>
            </a:r>
          </a:p>
          <a:p>
            <a:pPr algn="ctr" defTabSz="457200">
              <a:defRPr/>
            </a:pPr>
            <a:r>
              <a:rPr lang="fr-FR" sz="1000" b="1">
                <a:latin typeface="Calibri" charset="0"/>
              </a:rPr>
              <a:t>IDE</a:t>
            </a:r>
          </a:p>
          <a:p>
            <a:pPr algn="ctr" defTabSz="457200">
              <a:defRPr/>
            </a:pPr>
            <a:r>
              <a:rPr lang="fr-FR" sz="1000" b="1">
                <a:latin typeface="Calibri" charset="0"/>
              </a:rPr>
              <a:t>IDEosmose</a:t>
            </a:r>
          </a:p>
        </p:txBody>
      </p:sp>
      <p:sp>
        <p:nvSpPr>
          <p:cNvPr id="85" name="Rectangle 71"/>
          <p:cNvSpPr>
            <a:spLocks noChangeArrowheads="1"/>
          </p:cNvSpPr>
          <p:nvPr/>
        </p:nvSpPr>
        <p:spPr bwMode="auto">
          <a:xfrm>
            <a:off x="7358063" y="4000500"/>
            <a:ext cx="785812"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charset="0"/>
              </a:rPr>
              <a:t>Gériatre</a:t>
            </a:r>
          </a:p>
          <a:p>
            <a:pPr algn="ctr" defTabSz="457200">
              <a:defRPr/>
            </a:pPr>
            <a:r>
              <a:rPr lang="fr-FR" sz="1000" b="1">
                <a:latin typeface="Calibri" charset="0"/>
              </a:rPr>
              <a:t>IDE</a:t>
            </a:r>
          </a:p>
          <a:p>
            <a:pPr algn="ctr" defTabSz="457200">
              <a:defRPr/>
            </a:pPr>
            <a:r>
              <a:rPr lang="fr-FR" sz="1000" b="1">
                <a:latin typeface="Calibri" charset="0"/>
              </a:rPr>
              <a:t>IDEosmose</a:t>
            </a:r>
          </a:p>
        </p:txBody>
      </p:sp>
      <p:sp>
        <p:nvSpPr>
          <p:cNvPr id="86" name="Rectangle 85"/>
          <p:cNvSpPr>
            <a:spLocks noChangeArrowheads="1"/>
          </p:cNvSpPr>
          <p:nvPr/>
        </p:nvSpPr>
        <p:spPr bwMode="auto">
          <a:xfrm>
            <a:off x="7358063" y="2857500"/>
            <a:ext cx="785812"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dirty="0">
                <a:latin typeface="Calibri" pitchFamily="34" charset="0"/>
                <a:ea typeface="ＭＳ Ｐゴシック" pitchFamily="34" charset="-128"/>
                <a:cs typeface="Arial" charset="0"/>
              </a:rPr>
              <a:t>ETP groupe ateliers</a:t>
            </a:r>
          </a:p>
        </p:txBody>
      </p:sp>
      <p:sp>
        <p:nvSpPr>
          <p:cNvPr id="87" name="Rectangle 71"/>
          <p:cNvSpPr>
            <a:spLocks noChangeArrowheads="1"/>
          </p:cNvSpPr>
          <p:nvPr/>
        </p:nvSpPr>
        <p:spPr bwMode="auto">
          <a:xfrm>
            <a:off x="6572250" y="5000625"/>
            <a:ext cx="785813"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pitchFamily="34" charset="0"/>
                <a:ea typeface="ＭＳ Ｐゴシック" pitchFamily="34" charset="-128"/>
                <a:cs typeface="Arial" charset="0"/>
              </a:rPr>
              <a:t>Outils ETP</a:t>
            </a:r>
          </a:p>
        </p:txBody>
      </p:sp>
      <p:sp>
        <p:nvSpPr>
          <p:cNvPr id="88" name="Rectangle 71"/>
          <p:cNvSpPr>
            <a:spLocks noChangeArrowheads="1"/>
          </p:cNvSpPr>
          <p:nvPr/>
        </p:nvSpPr>
        <p:spPr bwMode="auto">
          <a:xfrm>
            <a:off x="7358063" y="5000625"/>
            <a:ext cx="785812"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a:latin typeface="Calibri" pitchFamily="34" charset="0"/>
                <a:ea typeface="ＭＳ Ｐゴシック" pitchFamily="34" charset="-128"/>
                <a:cs typeface="Arial" charset="0"/>
              </a:rPr>
              <a:t>Outils ETP</a:t>
            </a:r>
          </a:p>
        </p:txBody>
      </p:sp>
    </p:spTree>
    <p:extLst>
      <p:ext uri="{BB962C8B-B14F-4D97-AF65-F5344CB8AC3E}">
        <p14:creationId xmlns:p14="http://schemas.microsoft.com/office/powerpoint/2010/main" val="40697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Gestion documentaire</a:t>
            </a:r>
            <a:endParaRPr lang="fr-FR" dirty="0"/>
          </a:p>
        </p:txBody>
      </p:sp>
      <p:sp>
        <p:nvSpPr>
          <p:cNvPr id="4" name="Rectangle 6"/>
          <p:cNvSpPr>
            <a:spLocks noChangeArrowheads="1"/>
          </p:cNvSpPr>
          <p:nvPr/>
        </p:nvSpPr>
        <p:spPr bwMode="auto">
          <a:xfrm>
            <a:off x="1150938" y="2064421"/>
            <a:ext cx="2247900"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72000" anchor="ctr">
            <a:spAutoFit/>
          </a:bodyPr>
          <a:lstStyle/>
          <a:p>
            <a:pPr algn="ctr" eaLnBrk="0" hangingPunct="0">
              <a:lnSpc>
                <a:spcPct val="90000"/>
              </a:lnSpc>
              <a:buClr>
                <a:srgbClr val="8345FF"/>
              </a:buClr>
              <a:buFont typeface="Arial" charset="0"/>
              <a:buNone/>
            </a:pPr>
            <a:r>
              <a:rPr lang="en-US" sz="1200" u="sng" dirty="0" err="1" smtClean="0">
                <a:solidFill>
                  <a:srgbClr val="002060"/>
                </a:solidFill>
                <a:cs typeface="Arial" charset="0"/>
                <a:sym typeface="Webdings" charset="0"/>
              </a:rPr>
              <a:t>Agit</a:t>
            </a:r>
            <a:r>
              <a:rPr lang="en-US" sz="1200" u="sng" dirty="0" smtClean="0">
                <a:solidFill>
                  <a:srgbClr val="002060"/>
                </a:solidFill>
                <a:cs typeface="Arial" charset="0"/>
                <a:sym typeface="Webdings" charset="0"/>
              </a:rPr>
              <a:t> </a:t>
            </a:r>
            <a:r>
              <a:rPr lang="en-US" sz="1200" u="sng" dirty="0" err="1" smtClean="0">
                <a:solidFill>
                  <a:srgbClr val="002060"/>
                </a:solidFill>
                <a:cs typeface="Arial" charset="0"/>
                <a:sym typeface="Webdings" charset="0"/>
              </a:rPr>
              <a:t>sur</a:t>
            </a:r>
            <a:r>
              <a:rPr lang="en-US" sz="1200" u="sng" dirty="0" smtClean="0">
                <a:solidFill>
                  <a:srgbClr val="002060"/>
                </a:solidFill>
                <a:cs typeface="Arial" charset="0"/>
                <a:sym typeface="Webdings" charset="0"/>
              </a:rPr>
              <a:t> qui? </a:t>
            </a:r>
            <a:r>
              <a:rPr lang="en-US" sz="1200" u="sng" dirty="0">
                <a:solidFill>
                  <a:srgbClr val="002060"/>
                </a:solidFill>
                <a:cs typeface="Arial" charset="0"/>
                <a:sym typeface="Webdings" charset="0"/>
              </a:rPr>
              <a:t>:</a:t>
            </a:r>
          </a:p>
          <a:p>
            <a:pPr algn="ctr" eaLnBrk="0" hangingPunct="0">
              <a:lnSpc>
                <a:spcPct val="90000"/>
              </a:lnSpc>
              <a:buClr>
                <a:srgbClr val="8345FF"/>
              </a:buClr>
              <a:buFont typeface="Arial" charset="0"/>
              <a:buNone/>
            </a:pPr>
            <a:r>
              <a:rPr lang="fr-FR" sz="1200" b="1" dirty="0" smtClean="0">
                <a:solidFill>
                  <a:srgbClr val="002060"/>
                </a:solidFill>
                <a:cs typeface="Arial" charset="0"/>
                <a:sym typeface="Webdings" charset="0"/>
              </a:rPr>
              <a:t>Personnel de la Pharmacie</a:t>
            </a:r>
            <a:endParaRPr lang="fr-FR" sz="1400" b="1" dirty="0">
              <a:solidFill>
                <a:srgbClr val="002060"/>
              </a:solidFill>
              <a:cs typeface="Arial" charset="0"/>
            </a:endParaRPr>
          </a:p>
        </p:txBody>
      </p:sp>
      <p:sp>
        <p:nvSpPr>
          <p:cNvPr id="5" name="Rectangle à coins arrondis 7"/>
          <p:cNvSpPr>
            <a:spLocks noChangeArrowheads="1"/>
          </p:cNvSpPr>
          <p:nvPr/>
        </p:nvSpPr>
        <p:spPr bwMode="auto">
          <a:xfrm>
            <a:off x="4017963" y="4179861"/>
            <a:ext cx="4543425" cy="565729"/>
          </a:xfrm>
          <a:prstGeom prst="roundRect">
            <a:avLst>
              <a:gd name="adj" fmla="val 8269"/>
            </a:avLst>
          </a:prstGeom>
          <a:solidFill>
            <a:schemeClr val="bg1"/>
          </a:solidFill>
          <a:ln w="9525">
            <a:solidFill>
              <a:srgbClr val="0070C0"/>
            </a:solidFill>
            <a:miter lim="800000"/>
            <a:headEnd/>
            <a:tailEnd/>
          </a:ln>
        </p:spPr>
        <p:txBody>
          <a:bodyPr lIns="72000" rIns="72000" anchor="ctr">
            <a:spAutoFit/>
          </a:bodyPr>
          <a:lstStyle/>
          <a:p>
            <a:pPr algn="ctr" eaLnBrk="0" hangingPunct="0">
              <a:lnSpc>
                <a:spcPct val="90000"/>
              </a:lnSpc>
              <a:buClr>
                <a:srgbClr val="8345FF"/>
              </a:buClr>
              <a:buFont typeface="Arial" charset="0"/>
              <a:buNone/>
            </a:pPr>
            <a:r>
              <a:rPr lang="en-US" sz="1600" u="sng" dirty="0" err="1" smtClean="0">
                <a:solidFill>
                  <a:srgbClr val="002060"/>
                </a:solidFill>
                <a:cs typeface="Arial" charset="0"/>
                <a:sym typeface="Webdings" charset="0"/>
              </a:rPr>
              <a:t>Objectif</a:t>
            </a:r>
            <a:endParaRPr lang="en-US" sz="1600" u="sng" dirty="0">
              <a:solidFill>
                <a:srgbClr val="002060"/>
              </a:solidFill>
              <a:cs typeface="Arial" charset="0"/>
              <a:sym typeface="Webdings" charset="0"/>
            </a:endParaRPr>
          </a:p>
          <a:p>
            <a:pPr algn="ctr" eaLnBrk="0" hangingPunct="0">
              <a:lnSpc>
                <a:spcPct val="90000"/>
              </a:lnSpc>
              <a:buClr>
                <a:srgbClr val="8345FF"/>
              </a:buClr>
              <a:buFont typeface="Arial" charset="0"/>
              <a:buNone/>
            </a:pPr>
            <a:r>
              <a:rPr lang="en-US" sz="1600" b="1" dirty="0" err="1" smtClean="0">
                <a:solidFill>
                  <a:srgbClr val="002060"/>
                </a:solidFill>
                <a:cs typeface="Arial" charset="0"/>
                <a:sym typeface="Webdings" charset="0"/>
              </a:rPr>
              <a:t>Trouver</a:t>
            </a:r>
            <a:r>
              <a:rPr lang="en-US" sz="1600" b="1" dirty="0" smtClean="0">
                <a:solidFill>
                  <a:srgbClr val="002060"/>
                </a:solidFill>
                <a:cs typeface="Arial" charset="0"/>
                <a:sym typeface="Webdings" charset="0"/>
              </a:rPr>
              <a:t> un document en </a:t>
            </a:r>
            <a:r>
              <a:rPr lang="en-US" sz="1600" b="1" dirty="0" err="1" smtClean="0">
                <a:solidFill>
                  <a:srgbClr val="002060"/>
                </a:solidFill>
                <a:cs typeface="Arial" charset="0"/>
                <a:sym typeface="Webdings" charset="0"/>
              </a:rPr>
              <a:t>moins</a:t>
            </a:r>
            <a:r>
              <a:rPr lang="en-US" sz="1600" b="1" dirty="0" smtClean="0">
                <a:solidFill>
                  <a:srgbClr val="002060"/>
                </a:solidFill>
                <a:cs typeface="Arial" charset="0"/>
                <a:sym typeface="Webdings" charset="0"/>
              </a:rPr>
              <a:t> de 5 minutes</a:t>
            </a:r>
            <a:endParaRPr lang="en-US" sz="1600" b="1" dirty="0">
              <a:solidFill>
                <a:srgbClr val="002060"/>
              </a:solidFill>
              <a:cs typeface="Arial" charset="0"/>
              <a:sym typeface="Webdings" charset="0"/>
            </a:endParaRPr>
          </a:p>
        </p:txBody>
      </p:sp>
      <p:cxnSp>
        <p:nvCxnSpPr>
          <p:cNvPr id="6" name="Connecteur en arc 9"/>
          <p:cNvCxnSpPr>
            <a:cxnSpLocks noChangeShapeType="1"/>
            <a:stCxn id="10" idx="4"/>
            <a:endCxn id="5" idx="0"/>
          </p:cNvCxnSpPr>
          <p:nvPr/>
        </p:nvCxnSpPr>
        <p:spPr bwMode="auto">
          <a:xfrm rot="16200000" flipH="1">
            <a:off x="5180952" y="3071137"/>
            <a:ext cx="456910" cy="1760538"/>
          </a:xfrm>
          <a:prstGeom prst="curvedConnector3">
            <a:avLst>
              <a:gd name="adj1" fmla="val 50000"/>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7" name="Connecteur en arc 10"/>
          <p:cNvCxnSpPr>
            <a:cxnSpLocks noChangeShapeType="1"/>
            <a:stCxn id="10" idx="2"/>
            <a:endCxn id="4" idx="2"/>
          </p:cNvCxnSpPr>
          <p:nvPr/>
        </p:nvCxnSpPr>
        <p:spPr bwMode="auto">
          <a:xfrm rot="10800000">
            <a:off x="2274888" y="2492230"/>
            <a:ext cx="1187450" cy="699702"/>
          </a:xfrm>
          <a:prstGeom prst="curvedConnector2">
            <a:avLst/>
          </a:prstGeom>
          <a:noFill/>
          <a:ln w="28575">
            <a:solidFill>
              <a:srgbClr val="0070C0"/>
            </a:solidFill>
            <a:round/>
            <a:headEnd/>
            <a:tailEnd/>
          </a:ln>
          <a:extLst>
            <a:ext uri="{909E8E84-426E-40dd-AFC4-6F175D3DCCD1}">
              <a14:hiddenFill xmlns:a14="http://schemas.microsoft.com/office/drawing/2010/main">
                <a:noFill/>
              </a14:hiddenFill>
            </a:ext>
          </a:extLst>
        </p:spPr>
      </p:cxnSp>
      <p:sp>
        <p:nvSpPr>
          <p:cNvPr id="8" name="Rectangle 14"/>
          <p:cNvSpPr>
            <a:spLocks noChangeArrowheads="1"/>
          </p:cNvSpPr>
          <p:nvPr/>
        </p:nvSpPr>
        <p:spPr bwMode="auto">
          <a:xfrm>
            <a:off x="5640388" y="2051171"/>
            <a:ext cx="2400300"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72000" anchor="ctr">
            <a:spAutoFit/>
          </a:bodyPr>
          <a:lstStyle/>
          <a:p>
            <a:pPr algn="ctr" eaLnBrk="0" hangingPunct="0">
              <a:lnSpc>
                <a:spcPct val="90000"/>
              </a:lnSpc>
              <a:buClr>
                <a:srgbClr val="8345FF"/>
              </a:buClr>
              <a:buFont typeface="Arial" charset="0"/>
              <a:buNone/>
            </a:pPr>
            <a:r>
              <a:rPr lang="en-US" sz="1200" u="sng" dirty="0" err="1" smtClean="0">
                <a:solidFill>
                  <a:srgbClr val="002060"/>
                </a:solidFill>
                <a:cs typeface="Arial" charset="0"/>
                <a:sym typeface="Webdings" charset="0"/>
              </a:rPr>
              <a:t>Agit</a:t>
            </a:r>
            <a:r>
              <a:rPr lang="en-US" sz="1200" u="sng" dirty="0" smtClean="0">
                <a:solidFill>
                  <a:srgbClr val="002060"/>
                </a:solidFill>
                <a:cs typeface="Arial" charset="0"/>
                <a:sym typeface="Webdings" charset="0"/>
              </a:rPr>
              <a:t> </a:t>
            </a:r>
            <a:r>
              <a:rPr lang="en-US" sz="1200" u="sng" dirty="0" err="1" smtClean="0">
                <a:solidFill>
                  <a:srgbClr val="002060"/>
                </a:solidFill>
                <a:cs typeface="Arial" charset="0"/>
                <a:sym typeface="Webdings" charset="0"/>
              </a:rPr>
              <a:t>sur</a:t>
            </a:r>
            <a:r>
              <a:rPr lang="en-US" sz="1200" u="sng" dirty="0" smtClean="0">
                <a:solidFill>
                  <a:srgbClr val="002060"/>
                </a:solidFill>
                <a:cs typeface="Arial" charset="0"/>
                <a:sym typeface="Webdings" charset="0"/>
              </a:rPr>
              <a:t> quoi?:</a:t>
            </a:r>
            <a:endParaRPr lang="en-US" sz="1200" u="sng" dirty="0">
              <a:solidFill>
                <a:srgbClr val="002060"/>
              </a:solidFill>
              <a:cs typeface="Arial" charset="0"/>
              <a:sym typeface="Webdings" charset="0"/>
            </a:endParaRPr>
          </a:p>
          <a:p>
            <a:pPr algn="ctr" eaLnBrk="0" hangingPunct="0">
              <a:lnSpc>
                <a:spcPct val="90000"/>
              </a:lnSpc>
              <a:buClr>
                <a:srgbClr val="8345FF"/>
              </a:buClr>
              <a:buFont typeface="Arial" charset="0"/>
              <a:buNone/>
            </a:pPr>
            <a:r>
              <a:rPr lang="en-US" sz="1200" b="1" dirty="0" err="1" smtClean="0">
                <a:solidFill>
                  <a:srgbClr val="002060"/>
                </a:solidFill>
                <a:cs typeface="Arial" charset="0"/>
                <a:sym typeface="Webdings" charset="0"/>
              </a:rPr>
              <a:t>Organisation</a:t>
            </a:r>
            <a:r>
              <a:rPr lang="en-US" sz="1200" b="1" dirty="0" smtClean="0">
                <a:solidFill>
                  <a:srgbClr val="002060"/>
                </a:solidFill>
                <a:cs typeface="Arial" charset="0"/>
                <a:sym typeface="Webdings" charset="0"/>
              </a:rPr>
              <a:t>, </a:t>
            </a:r>
            <a:r>
              <a:rPr lang="en-US" sz="1200" b="1" dirty="0" err="1" smtClean="0">
                <a:solidFill>
                  <a:srgbClr val="002060"/>
                </a:solidFill>
                <a:cs typeface="Arial" charset="0"/>
                <a:sym typeface="Webdings" charset="0"/>
              </a:rPr>
              <a:t>Rangement</a:t>
            </a:r>
            <a:r>
              <a:rPr lang="en-US" sz="1200" b="1" dirty="0" smtClean="0">
                <a:solidFill>
                  <a:srgbClr val="002060"/>
                </a:solidFill>
                <a:cs typeface="Arial" charset="0"/>
                <a:sym typeface="Webdings" charset="0"/>
              </a:rPr>
              <a:t> documents</a:t>
            </a:r>
            <a:endParaRPr lang="en-US" sz="1200" b="1" dirty="0">
              <a:solidFill>
                <a:srgbClr val="002060"/>
              </a:solidFill>
              <a:cs typeface="Arial" charset="0"/>
            </a:endParaRPr>
          </a:p>
        </p:txBody>
      </p:sp>
      <p:cxnSp>
        <p:nvCxnSpPr>
          <p:cNvPr id="9" name="Connecteur en arc 15"/>
          <p:cNvCxnSpPr>
            <a:cxnSpLocks noChangeShapeType="1"/>
            <a:stCxn id="10" idx="6"/>
            <a:endCxn id="8" idx="2"/>
          </p:cNvCxnSpPr>
          <p:nvPr/>
        </p:nvCxnSpPr>
        <p:spPr bwMode="auto">
          <a:xfrm flipV="1">
            <a:off x="5595938" y="2645180"/>
            <a:ext cx="1244600" cy="546752"/>
          </a:xfrm>
          <a:prstGeom prst="curvedConnector2">
            <a:avLst/>
          </a:prstGeom>
          <a:noFill/>
          <a:ln w="28575">
            <a:solidFill>
              <a:srgbClr val="0070C0"/>
            </a:solidFill>
            <a:round/>
            <a:headEnd/>
            <a:tailEnd/>
          </a:ln>
          <a:extLst>
            <a:ext uri="{909E8E84-426E-40dd-AFC4-6F175D3DCCD1}">
              <a14:hiddenFill xmlns:a14="http://schemas.microsoft.com/office/drawing/2010/main">
                <a:noFill/>
              </a14:hiddenFill>
            </a:ext>
          </a:extLst>
        </p:spPr>
      </p:cxnSp>
      <p:sp>
        <p:nvSpPr>
          <p:cNvPr id="10" name="Ellipse 5"/>
          <p:cNvSpPr>
            <a:spLocks noChangeArrowheads="1"/>
          </p:cNvSpPr>
          <p:nvPr/>
        </p:nvSpPr>
        <p:spPr bwMode="auto">
          <a:xfrm>
            <a:off x="3462338" y="2660913"/>
            <a:ext cx="2133600" cy="1062038"/>
          </a:xfrm>
          <a:prstGeom prst="ellipse">
            <a:avLst/>
          </a:prstGeom>
          <a:gradFill rotWithShape="1">
            <a:gsLst>
              <a:gs pos="0">
                <a:srgbClr val="E7F6FF"/>
              </a:gs>
              <a:gs pos="100000">
                <a:srgbClr val="CCECFF"/>
              </a:gs>
            </a:gsLst>
            <a:lin ang="5400000" scaled="1"/>
          </a:gradFill>
          <a:ln w="9525">
            <a:solidFill>
              <a:schemeClr val="bg1"/>
            </a:solidFill>
            <a:miter lim="800000"/>
            <a:headEnd/>
            <a:tailEnd/>
          </a:ln>
          <a:effectLst>
            <a:outerShdw dist="35921" dir="2700000" algn="ctr" rotWithShape="0">
              <a:srgbClr val="C0C0C0">
                <a:alpha val="50000"/>
              </a:srgbClr>
            </a:outerShdw>
          </a:effectLst>
        </p:spPr>
        <p:txBody>
          <a:bodyPr lIns="36000" rIns="36000" anchor="ctr"/>
          <a:lstStyle/>
          <a:p>
            <a:pPr algn="ctr" eaLnBrk="0" hangingPunct="0">
              <a:lnSpc>
                <a:spcPct val="90000"/>
              </a:lnSpc>
              <a:buClr>
                <a:srgbClr val="8345FF"/>
              </a:buClr>
              <a:buFont typeface="Arial" pitchFamily="34" charset="0"/>
              <a:buNone/>
              <a:defRPr/>
            </a:pPr>
            <a:r>
              <a:rPr lang="en-US" sz="1600" b="1" dirty="0" err="1" smtClean="0">
                <a:solidFill>
                  <a:srgbClr val="336699"/>
                </a:solidFill>
                <a:latin typeface="Arial" pitchFamily="34" charset="0"/>
                <a:ea typeface="ＭＳ Ｐゴシック" charset="-128"/>
                <a:cs typeface="Arial" pitchFamily="34" charset="0"/>
              </a:rPr>
              <a:t>Gestion</a:t>
            </a:r>
            <a:r>
              <a:rPr lang="en-US" sz="1600" b="1" dirty="0" smtClean="0">
                <a:solidFill>
                  <a:srgbClr val="336699"/>
                </a:solidFill>
                <a:latin typeface="Arial" pitchFamily="34" charset="0"/>
                <a:ea typeface="ＭＳ Ｐゴシック" charset="-128"/>
                <a:cs typeface="Arial" pitchFamily="34" charset="0"/>
              </a:rPr>
              <a:t> </a:t>
            </a:r>
            <a:r>
              <a:rPr lang="en-US" sz="1600" b="1" dirty="0" err="1" smtClean="0">
                <a:solidFill>
                  <a:srgbClr val="336699"/>
                </a:solidFill>
                <a:latin typeface="Arial" pitchFamily="34" charset="0"/>
                <a:ea typeface="ＭＳ Ｐゴシック" charset="-128"/>
                <a:cs typeface="Arial" pitchFamily="34" charset="0"/>
              </a:rPr>
              <a:t>documentaire</a:t>
            </a:r>
            <a:r>
              <a:rPr lang="en-US" sz="1600" b="1" dirty="0" smtClean="0">
                <a:solidFill>
                  <a:srgbClr val="336699"/>
                </a:solidFill>
                <a:latin typeface="Arial" pitchFamily="34" charset="0"/>
                <a:ea typeface="ＭＳ Ｐゴシック" charset="-128"/>
                <a:cs typeface="Arial" pitchFamily="34" charset="0"/>
              </a:rPr>
              <a:t> </a:t>
            </a:r>
            <a:endParaRPr lang="en-US" sz="1100" b="1" dirty="0">
              <a:solidFill>
                <a:srgbClr val="002060"/>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6814800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noFill/>
        </p:spPr>
        <p:txBody>
          <a:bodyPr anchor="b">
            <a:normAutofit fontScale="90000"/>
          </a:bodyPr>
          <a:lstStyle/>
          <a:p>
            <a:pPr eaLnBrk="1" hangingPunct="1"/>
            <a:r>
              <a:rPr lang="fr-FR" sz="4000">
                <a:latin typeface="Times New Roman" charset="0"/>
              </a:rPr>
              <a:t>Parcours patients sous AVK</a:t>
            </a:r>
            <a:br>
              <a:rPr lang="fr-FR" sz="4000">
                <a:latin typeface="Times New Roman" charset="0"/>
              </a:rPr>
            </a:br>
            <a:r>
              <a:rPr lang="fr-FR" sz="4000">
                <a:latin typeface="Times New Roman" charset="0"/>
              </a:rPr>
              <a:t>3-Sortie</a:t>
            </a:r>
          </a:p>
        </p:txBody>
      </p:sp>
      <p:sp>
        <p:nvSpPr>
          <p:cNvPr id="24578" name="Rectangle 71"/>
          <p:cNvSpPr>
            <a:spLocks noChangeArrowheads="1"/>
          </p:cNvSpPr>
          <p:nvPr/>
        </p:nvSpPr>
        <p:spPr bwMode="auto">
          <a:xfrm>
            <a:off x="928688" y="2857500"/>
            <a:ext cx="93662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Préparer la sortie (organiser la PEC globale à domicile)</a:t>
            </a:r>
          </a:p>
        </p:txBody>
      </p:sp>
      <p:sp>
        <p:nvSpPr>
          <p:cNvPr id="24579" name="Rectangle 71"/>
          <p:cNvSpPr>
            <a:spLocks noChangeArrowheads="1"/>
          </p:cNvSpPr>
          <p:nvPr/>
        </p:nvSpPr>
        <p:spPr bwMode="auto">
          <a:xfrm>
            <a:off x="928688" y="5000625"/>
            <a:ext cx="93662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a:t>
            </a:r>
          </a:p>
        </p:txBody>
      </p:sp>
      <p:sp>
        <p:nvSpPr>
          <p:cNvPr id="24580" name="Rectangle 68"/>
          <p:cNvSpPr>
            <a:spLocks noChangeArrowheads="1"/>
          </p:cNvSpPr>
          <p:nvPr/>
        </p:nvSpPr>
        <p:spPr bwMode="auto">
          <a:xfrm>
            <a:off x="34925" y="2851150"/>
            <a:ext cx="792163" cy="719138"/>
          </a:xfrm>
          <a:prstGeom prst="rect">
            <a:avLst/>
          </a:prstGeom>
          <a:solidFill>
            <a:schemeClr val="bg1"/>
          </a:solidFill>
          <a:ln w="25400">
            <a:solidFill>
              <a:srgbClr val="99FF99"/>
            </a:solidFill>
            <a:miter lim="800000"/>
            <a:headEnd/>
            <a:tailEnd/>
          </a:ln>
        </p:spPr>
        <p:txBody>
          <a:bodyPr anchor="ctr"/>
          <a:lstStyle/>
          <a:p>
            <a:pPr algn="ctr" defTabSz="457200"/>
            <a:r>
              <a:rPr lang="fr-FR" sz="1000" b="1">
                <a:latin typeface="Calibri" charset="0"/>
              </a:rPr>
              <a:t>ETAPES</a:t>
            </a:r>
          </a:p>
        </p:txBody>
      </p:sp>
      <p:sp>
        <p:nvSpPr>
          <p:cNvPr id="24581" name="Rectangle 68"/>
          <p:cNvSpPr>
            <a:spLocks noChangeArrowheads="1"/>
          </p:cNvSpPr>
          <p:nvPr/>
        </p:nvSpPr>
        <p:spPr bwMode="auto">
          <a:xfrm>
            <a:off x="34925" y="4005263"/>
            <a:ext cx="792163" cy="719137"/>
          </a:xfrm>
          <a:prstGeom prst="rect">
            <a:avLst/>
          </a:prstGeom>
          <a:solidFill>
            <a:schemeClr val="bg1"/>
          </a:solidFill>
          <a:ln w="25400">
            <a:solidFill>
              <a:srgbClr val="FFCC99"/>
            </a:solidFill>
            <a:miter lim="800000"/>
            <a:headEnd/>
            <a:tailEnd/>
          </a:ln>
        </p:spPr>
        <p:txBody>
          <a:bodyPr anchor="ctr"/>
          <a:lstStyle/>
          <a:p>
            <a:pPr algn="ctr" defTabSz="457200"/>
            <a:r>
              <a:rPr lang="fr-FR" sz="1000" b="1">
                <a:latin typeface="Calibri" charset="0"/>
              </a:rPr>
              <a:t>ACTEURS</a:t>
            </a:r>
          </a:p>
        </p:txBody>
      </p:sp>
      <p:sp>
        <p:nvSpPr>
          <p:cNvPr id="24582" name="Rectangle 68"/>
          <p:cNvSpPr>
            <a:spLocks noChangeArrowheads="1"/>
          </p:cNvSpPr>
          <p:nvPr/>
        </p:nvSpPr>
        <p:spPr bwMode="auto">
          <a:xfrm>
            <a:off x="34925" y="5013325"/>
            <a:ext cx="792163" cy="719138"/>
          </a:xfrm>
          <a:prstGeom prst="rect">
            <a:avLst/>
          </a:prstGeom>
          <a:solidFill>
            <a:schemeClr val="bg1"/>
          </a:solidFill>
          <a:ln w="25400">
            <a:solidFill>
              <a:srgbClr val="FFCC00"/>
            </a:solidFill>
            <a:miter lim="800000"/>
            <a:headEnd/>
            <a:tailEnd/>
          </a:ln>
        </p:spPr>
        <p:txBody>
          <a:bodyPr anchor="ctr"/>
          <a:lstStyle/>
          <a:p>
            <a:pPr algn="ctr" defTabSz="457200"/>
            <a:r>
              <a:rPr lang="fr-FR" sz="1000" b="1">
                <a:latin typeface="Calibri" charset="0"/>
              </a:rPr>
              <a:t>OUTILS</a:t>
            </a:r>
          </a:p>
        </p:txBody>
      </p:sp>
      <p:sp>
        <p:nvSpPr>
          <p:cNvPr id="24583" name="Rectangle 68"/>
          <p:cNvSpPr>
            <a:spLocks noChangeArrowheads="1"/>
          </p:cNvSpPr>
          <p:nvPr/>
        </p:nvSpPr>
        <p:spPr bwMode="auto">
          <a:xfrm>
            <a:off x="34925" y="1773238"/>
            <a:ext cx="792163" cy="719137"/>
          </a:xfrm>
          <a:prstGeom prst="rect">
            <a:avLst/>
          </a:prstGeom>
          <a:solidFill>
            <a:schemeClr val="bg1"/>
          </a:solidFill>
          <a:ln w="25400">
            <a:solidFill>
              <a:srgbClr val="3366FF"/>
            </a:solidFill>
            <a:miter lim="800000"/>
            <a:headEnd/>
            <a:tailEnd/>
          </a:ln>
        </p:spPr>
        <p:txBody>
          <a:bodyPr anchor="ctr"/>
          <a:lstStyle/>
          <a:p>
            <a:pPr algn="ctr" defTabSz="457200"/>
            <a:r>
              <a:rPr lang="fr-FR" sz="1000" b="1">
                <a:latin typeface="Calibri" charset="0"/>
              </a:rPr>
              <a:t>SECTEURS</a:t>
            </a:r>
          </a:p>
        </p:txBody>
      </p:sp>
      <p:sp>
        <p:nvSpPr>
          <p:cNvPr id="24584" name="Rectangle 71"/>
          <p:cNvSpPr>
            <a:spLocks noChangeArrowheads="1"/>
          </p:cNvSpPr>
          <p:nvPr/>
        </p:nvSpPr>
        <p:spPr bwMode="auto">
          <a:xfrm>
            <a:off x="928688" y="1773238"/>
            <a:ext cx="8001000" cy="715962"/>
          </a:xfrm>
          <a:prstGeom prst="rect">
            <a:avLst/>
          </a:prstGeom>
          <a:solidFill>
            <a:srgbClr val="99CCFF"/>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800" b="1">
                <a:latin typeface="Calibri" charset="0"/>
              </a:rPr>
              <a:t>SORTIE</a:t>
            </a:r>
            <a:endParaRPr lang="fr-FR" sz="800" b="1">
              <a:latin typeface="Calibri" charset="0"/>
            </a:endParaRPr>
          </a:p>
        </p:txBody>
      </p:sp>
      <p:sp>
        <p:nvSpPr>
          <p:cNvPr id="27" name="Rectangle 71"/>
          <p:cNvSpPr>
            <a:spLocks noChangeArrowheads="1"/>
          </p:cNvSpPr>
          <p:nvPr/>
        </p:nvSpPr>
        <p:spPr bwMode="auto">
          <a:xfrm>
            <a:off x="3357563" y="5000625"/>
            <a:ext cx="928687"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900" b="1">
                <a:latin typeface="Calibri" charset="0"/>
              </a:rPr>
              <a:t>Réconciliation médoc</a:t>
            </a:r>
          </a:p>
          <a:p>
            <a:pPr algn="ctr" defTabSz="457200">
              <a:defRPr/>
            </a:pPr>
            <a:r>
              <a:rPr lang="fr-FR" sz="900" b="1">
                <a:latin typeface="Calibri" charset="0"/>
              </a:rPr>
              <a:t>Commande  officine</a:t>
            </a:r>
          </a:p>
        </p:txBody>
      </p:sp>
      <p:sp>
        <p:nvSpPr>
          <p:cNvPr id="24586" name="Rectangle 71"/>
          <p:cNvSpPr>
            <a:spLocks noChangeArrowheads="1"/>
          </p:cNvSpPr>
          <p:nvPr/>
        </p:nvSpPr>
        <p:spPr bwMode="auto">
          <a:xfrm>
            <a:off x="2643188" y="5000625"/>
            <a:ext cx="792162"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Résumé oral MT</a:t>
            </a:r>
          </a:p>
          <a:p>
            <a:pPr algn="ctr" defTabSz="457200"/>
            <a:r>
              <a:rPr lang="fr-FR" sz="900" b="1">
                <a:latin typeface="Calibri" charset="0"/>
              </a:rPr>
              <a:t>CRH</a:t>
            </a:r>
          </a:p>
          <a:p>
            <a:pPr algn="ctr" defTabSz="457200"/>
            <a:r>
              <a:rPr lang="fr-FR" sz="900" b="1">
                <a:latin typeface="Calibri" charset="0"/>
              </a:rPr>
              <a:t>ordonnance</a:t>
            </a:r>
          </a:p>
        </p:txBody>
      </p:sp>
      <p:sp>
        <p:nvSpPr>
          <p:cNvPr id="29" name="Rectangle 71"/>
          <p:cNvSpPr>
            <a:spLocks noChangeArrowheads="1"/>
          </p:cNvSpPr>
          <p:nvPr/>
        </p:nvSpPr>
        <p:spPr bwMode="auto">
          <a:xfrm>
            <a:off x="3429000" y="4000500"/>
            <a:ext cx="828675"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900" b="1" dirty="0">
                <a:latin typeface="Calibri" pitchFamily="34" charset="0"/>
                <a:ea typeface="ＭＳ Ｐゴシック" pitchFamily="34" charset="-128"/>
                <a:cs typeface="Arial" charset="0"/>
              </a:rPr>
              <a:t>Pharmacien</a:t>
            </a:r>
          </a:p>
        </p:txBody>
      </p:sp>
      <p:sp>
        <p:nvSpPr>
          <p:cNvPr id="24588" name="Rectangle 71"/>
          <p:cNvSpPr>
            <a:spLocks noChangeArrowheads="1"/>
          </p:cNvSpPr>
          <p:nvPr/>
        </p:nvSpPr>
        <p:spPr bwMode="auto">
          <a:xfrm>
            <a:off x="2643188" y="4000500"/>
            <a:ext cx="792162"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31" name="Rectangle 71"/>
          <p:cNvSpPr>
            <a:spLocks noChangeArrowheads="1"/>
          </p:cNvSpPr>
          <p:nvPr/>
        </p:nvSpPr>
        <p:spPr bwMode="auto">
          <a:xfrm>
            <a:off x="3429000" y="2857500"/>
            <a:ext cx="828675" cy="715963"/>
          </a:xfrm>
          <a:prstGeom prst="rect">
            <a:avLst/>
          </a:prstGeom>
          <a:solidFill>
            <a:schemeClr val="bg1">
              <a:lumMod val="95000"/>
            </a:schemeClr>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defRPr/>
            </a:pPr>
            <a:r>
              <a:rPr lang="fr-FR" sz="1000" b="1" dirty="0">
                <a:latin typeface="Calibri" pitchFamily="34" charset="0"/>
                <a:ea typeface="ＭＳ Ｐゴシック" pitchFamily="34" charset="-128"/>
                <a:cs typeface="Arial" charset="0"/>
              </a:rPr>
              <a:t>Sortie</a:t>
            </a:r>
          </a:p>
          <a:p>
            <a:pPr algn="ctr" defTabSz="457200">
              <a:defRPr/>
            </a:pPr>
            <a:r>
              <a:rPr lang="fr-FR" sz="1000" b="1" dirty="0">
                <a:latin typeface="Calibri" pitchFamily="34" charset="0"/>
                <a:ea typeface="ＭＳ Ｐゴシック" pitchFamily="34" charset="-128"/>
                <a:cs typeface="Arial" charset="0"/>
              </a:rPr>
              <a:t>pharma</a:t>
            </a:r>
          </a:p>
        </p:txBody>
      </p:sp>
      <p:sp>
        <p:nvSpPr>
          <p:cNvPr id="24590" name="Rectangle 71"/>
          <p:cNvSpPr>
            <a:spLocks noChangeArrowheads="1"/>
          </p:cNvSpPr>
          <p:nvPr/>
        </p:nvSpPr>
        <p:spPr bwMode="auto">
          <a:xfrm>
            <a:off x="2643188" y="2857500"/>
            <a:ext cx="7921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Sortie médicale</a:t>
            </a:r>
          </a:p>
        </p:txBody>
      </p:sp>
      <p:sp>
        <p:nvSpPr>
          <p:cNvPr id="24591" name="Rectangle 71"/>
          <p:cNvSpPr>
            <a:spLocks noChangeArrowheads="1"/>
          </p:cNvSpPr>
          <p:nvPr/>
        </p:nvSpPr>
        <p:spPr bwMode="auto">
          <a:xfrm>
            <a:off x="250825" y="5949950"/>
            <a:ext cx="8713788" cy="715963"/>
          </a:xfrm>
          <a:prstGeom prst="rect">
            <a:avLst/>
          </a:prstGeom>
          <a:solidFill>
            <a:schemeClr val="bg1"/>
          </a:solidFill>
          <a:ln w="25400">
            <a:solidFill>
              <a:srgbClr val="FF0000"/>
            </a:solidFill>
            <a:miter lim="800000"/>
            <a:headEnd/>
            <a:tailEnd/>
          </a:ln>
          <a:effectLst>
            <a:outerShdw dist="20000" dir="5400000" rotWithShape="0">
              <a:srgbClr val="808080">
                <a:alpha val="37999"/>
              </a:srgbClr>
            </a:outerShdw>
          </a:effectLst>
        </p:spPr>
        <p:txBody>
          <a:bodyPr anchor="ctr"/>
          <a:lstStyle/>
          <a:p>
            <a:pPr algn="ctr" defTabSz="457200"/>
            <a:r>
              <a:rPr lang="fr-FR" sz="1600" b="1">
                <a:latin typeface="Calibri" charset="0"/>
              </a:rPr>
              <a:t>CONTINUITE DE L’INFORMATION </a:t>
            </a:r>
            <a:r>
              <a:rPr lang="fr-FR" sz="1200">
                <a:latin typeface="Calibri" charset="0"/>
              </a:rPr>
              <a:t>(entre professionnels et entre patient – professionnels) </a:t>
            </a:r>
            <a:r>
              <a:rPr lang="fr-FR" sz="1600" b="1">
                <a:latin typeface="Calibri" charset="0"/>
              </a:rPr>
              <a:t>/ CENTRALISER DONNEES</a:t>
            </a:r>
          </a:p>
          <a:p>
            <a:pPr algn="ctr" defTabSz="457200"/>
            <a:r>
              <a:rPr lang="fr-FR" sz="1600" b="1">
                <a:latin typeface="Calibri" charset="0"/>
              </a:rPr>
              <a:t>FEED BACK </a:t>
            </a:r>
            <a:r>
              <a:rPr lang="fr-FR" sz="1200">
                <a:latin typeface="Calibri" charset="0"/>
              </a:rPr>
              <a:t>(possible et permanent à chaque étape)</a:t>
            </a:r>
            <a:endParaRPr lang="fr-FR" sz="1600" b="1">
              <a:latin typeface="Calibri" charset="0"/>
            </a:endParaRPr>
          </a:p>
        </p:txBody>
      </p:sp>
      <p:sp>
        <p:nvSpPr>
          <p:cNvPr id="24592" name="Rectangle 71"/>
          <p:cNvSpPr>
            <a:spLocks noChangeArrowheads="1"/>
          </p:cNvSpPr>
          <p:nvPr/>
        </p:nvSpPr>
        <p:spPr bwMode="auto">
          <a:xfrm>
            <a:off x="7358063" y="2786063"/>
            <a:ext cx="935037" cy="715962"/>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Adapter (médical et organisation)</a:t>
            </a:r>
          </a:p>
        </p:txBody>
      </p:sp>
      <p:sp>
        <p:nvSpPr>
          <p:cNvPr id="24593" name="Rectangle 71"/>
          <p:cNvSpPr>
            <a:spLocks noChangeArrowheads="1"/>
          </p:cNvSpPr>
          <p:nvPr/>
        </p:nvSpPr>
        <p:spPr bwMode="auto">
          <a:xfrm>
            <a:off x="7429500" y="3938588"/>
            <a:ext cx="790575" cy="715962"/>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a:p>
            <a:pPr algn="ctr" defTabSz="457200"/>
            <a:r>
              <a:rPr lang="fr-FR" sz="900" b="1">
                <a:latin typeface="Calibri" charset="0"/>
              </a:rPr>
              <a:t>AS</a:t>
            </a:r>
          </a:p>
        </p:txBody>
      </p:sp>
      <p:sp>
        <p:nvSpPr>
          <p:cNvPr id="24594" name="Rectangle 71"/>
          <p:cNvSpPr>
            <a:spLocks noChangeArrowheads="1"/>
          </p:cNvSpPr>
          <p:nvPr/>
        </p:nvSpPr>
        <p:spPr bwMode="auto">
          <a:xfrm>
            <a:off x="7429500" y="4946650"/>
            <a:ext cx="7905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Dossier clinique, ATCD, famille patient</a:t>
            </a:r>
          </a:p>
        </p:txBody>
      </p:sp>
      <p:sp>
        <p:nvSpPr>
          <p:cNvPr id="24595" name="Rectangle 71"/>
          <p:cNvSpPr>
            <a:spLocks noChangeArrowheads="1"/>
          </p:cNvSpPr>
          <p:nvPr/>
        </p:nvSpPr>
        <p:spPr bwMode="auto">
          <a:xfrm>
            <a:off x="928688" y="4000500"/>
            <a:ext cx="928687"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 </a:t>
            </a:r>
          </a:p>
          <a:p>
            <a:pPr algn="ctr" defTabSz="457200"/>
            <a:r>
              <a:rPr lang="fr-FR" sz="900" b="1">
                <a:latin typeface="Calibri" charset="0"/>
              </a:rPr>
              <a:t>Diététicien</a:t>
            </a:r>
          </a:p>
          <a:p>
            <a:pPr algn="ctr" defTabSz="457200"/>
            <a:r>
              <a:rPr lang="fr-FR" sz="900" b="1">
                <a:latin typeface="Calibri" charset="0"/>
              </a:rPr>
              <a:t>Assist Sociale IDE, AS, Kiné, psychologue</a:t>
            </a:r>
          </a:p>
        </p:txBody>
      </p:sp>
      <p:sp>
        <p:nvSpPr>
          <p:cNvPr id="46" name="Rectangle 71"/>
          <p:cNvSpPr>
            <a:spLocks noChangeArrowheads="1"/>
          </p:cNvSpPr>
          <p:nvPr/>
        </p:nvSpPr>
        <p:spPr bwMode="auto">
          <a:xfrm>
            <a:off x="1857375" y="2857500"/>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defRPr/>
            </a:pPr>
            <a:r>
              <a:rPr lang="fr-FR" sz="1000" b="1" dirty="0">
                <a:latin typeface="Calibri" pitchFamily="34" charset="0"/>
                <a:ea typeface="ＭＳ Ｐゴシック" pitchFamily="34" charset="-128"/>
                <a:cs typeface="Arial" charset="0"/>
              </a:rPr>
              <a:t>Informer le patient et aidant</a:t>
            </a:r>
            <a:endParaRPr lang="fr-FR" dirty="0">
              <a:latin typeface="Times New Roman" pitchFamily="18" charset="0"/>
              <a:ea typeface="+mn-ea"/>
              <a:cs typeface="Arial" charset="0"/>
            </a:endParaRPr>
          </a:p>
        </p:txBody>
      </p:sp>
      <p:sp>
        <p:nvSpPr>
          <p:cNvPr id="24597" name="Rectangle 71"/>
          <p:cNvSpPr>
            <a:spLocks noChangeArrowheads="1"/>
          </p:cNvSpPr>
          <p:nvPr/>
        </p:nvSpPr>
        <p:spPr bwMode="auto">
          <a:xfrm>
            <a:off x="1785938" y="5000625"/>
            <a:ext cx="857250"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a:r>
              <a:rPr lang="fr-FR" sz="900" b="1">
                <a:latin typeface="Calibri" charset="0"/>
              </a:rPr>
              <a:t>Entretien face à face, téléphonique</a:t>
            </a:r>
          </a:p>
        </p:txBody>
      </p:sp>
      <p:sp>
        <p:nvSpPr>
          <p:cNvPr id="24598" name="Rectangle 71"/>
          <p:cNvSpPr>
            <a:spLocks noChangeArrowheads="1"/>
          </p:cNvSpPr>
          <p:nvPr/>
        </p:nvSpPr>
        <p:spPr bwMode="auto">
          <a:xfrm>
            <a:off x="1857375" y="40005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Gériatre</a:t>
            </a:r>
          </a:p>
        </p:txBody>
      </p:sp>
      <p:sp>
        <p:nvSpPr>
          <p:cNvPr id="24599" name="Rectangle 71"/>
          <p:cNvSpPr>
            <a:spLocks noChangeArrowheads="1"/>
          </p:cNvSpPr>
          <p:nvPr/>
        </p:nvSpPr>
        <p:spPr bwMode="auto">
          <a:xfrm>
            <a:off x="4214813" y="5000625"/>
            <a:ext cx="8286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Remise des documents de sortie</a:t>
            </a:r>
          </a:p>
        </p:txBody>
      </p:sp>
      <p:sp>
        <p:nvSpPr>
          <p:cNvPr id="24600" name="Rectangle 71"/>
          <p:cNvSpPr>
            <a:spLocks noChangeArrowheads="1"/>
          </p:cNvSpPr>
          <p:nvPr/>
        </p:nvSpPr>
        <p:spPr bwMode="auto">
          <a:xfrm>
            <a:off x="4214813" y="4000500"/>
            <a:ext cx="8286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IDE </a:t>
            </a:r>
          </a:p>
          <a:p>
            <a:pPr algn="ctr" defTabSz="457200"/>
            <a:r>
              <a:rPr lang="fr-FR" sz="900" b="1">
                <a:latin typeface="Calibri" charset="0"/>
              </a:rPr>
              <a:t>AS</a:t>
            </a:r>
          </a:p>
        </p:txBody>
      </p:sp>
      <p:sp>
        <p:nvSpPr>
          <p:cNvPr id="24601" name="Rectangle 71"/>
          <p:cNvSpPr>
            <a:spLocks noChangeArrowheads="1"/>
          </p:cNvSpPr>
          <p:nvPr/>
        </p:nvSpPr>
        <p:spPr bwMode="auto">
          <a:xfrm>
            <a:off x="4214813" y="2857500"/>
            <a:ext cx="8286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Sortie</a:t>
            </a:r>
          </a:p>
          <a:p>
            <a:pPr algn="ctr" defTabSz="457200"/>
            <a:r>
              <a:rPr lang="fr-FR" sz="1000" b="1">
                <a:latin typeface="Calibri" charset="0"/>
              </a:rPr>
              <a:t>soignant</a:t>
            </a:r>
          </a:p>
        </p:txBody>
      </p:sp>
      <p:sp>
        <p:nvSpPr>
          <p:cNvPr id="24602" name="Rectangle 71"/>
          <p:cNvSpPr>
            <a:spLocks noChangeArrowheads="1"/>
          </p:cNvSpPr>
          <p:nvPr/>
        </p:nvSpPr>
        <p:spPr bwMode="auto">
          <a:xfrm>
            <a:off x="5000625" y="5000625"/>
            <a:ext cx="828675" cy="715963"/>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Ambulance,</a:t>
            </a:r>
          </a:p>
          <a:p>
            <a:pPr algn="ctr" defTabSz="457200"/>
            <a:r>
              <a:rPr lang="fr-FR" sz="900" b="1">
                <a:latin typeface="Calibri" charset="0"/>
              </a:rPr>
              <a:t>famille</a:t>
            </a:r>
          </a:p>
        </p:txBody>
      </p:sp>
      <p:sp>
        <p:nvSpPr>
          <p:cNvPr id="24603" name="Rectangle 71"/>
          <p:cNvSpPr>
            <a:spLocks noChangeArrowheads="1"/>
          </p:cNvSpPr>
          <p:nvPr/>
        </p:nvSpPr>
        <p:spPr bwMode="auto">
          <a:xfrm>
            <a:off x="5000625" y="4000500"/>
            <a:ext cx="8286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Secrétaire, IDE</a:t>
            </a:r>
          </a:p>
        </p:txBody>
      </p:sp>
      <p:sp>
        <p:nvSpPr>
          <p:cNvPr id="24604" name="Rectangle 71"/>
          <p:cNvSpPr>
            <a:spLocks noChangeArrowheads="1"/>
          </p:cNvSpPr>
          <p:nvPr/>
        </p:nvSpPr>
        <p:spPr bwMode="auto">
          <a:xfrm>
            <a:off x="5000625" y="2857500"/>
            <a:ext cx="8286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Sortie</a:t>
            </a:r>
          </a:p>
          <a:p>
            <a:pPr algn="ctr" defTabSz="457200"/>
            <a:r>
              <a:rPr lang="fr-FR" sz="1000" b="1">
                <a:latin typeface="Calibri" charset="0"/>
              </a:rPr>
              <a:t>administrative</a:t>
            </a:r>
          </a:p>
        </p:txBody>
      </p:sp>
    </p:spTree>
    <p:extLst>
      <p:ext uri="{BB962C8B-B14F-4D97-AF65-F5344CB8AC3E}">
        <p14:creationId xmlns:p14="http://schemas.microsoft.com/office/powerpoint/2010/main" val="34821958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fontScale="90000"/>
          </a:bodyPr>
          <a:lstStyle/>
          <a:p>
            <a:pPr eaLnBrk="1" hangingPunct="1"/>
            <a:r>
              <a:rPr lang="fr-FR" sz="4000" dirty="0">
                <a:latin typeface="Times New Roman" charset="0"/>
              </a:rPr>
              <a:t>Parcours patients sous AVK</a:t>
            </a:r>
            <a:br>
              <a:rPr lang="fr-FR" sz="4000" dirty="0">
                <a:latin typeface="Times New Roman" charset="0"/>
              </a:rPr>
            </a:br>
            <a:r>
              <a:rPr lang="fr-FR" sz="4000" dirty="0">
                <a:latin typeface="Times New Roman" charset="0"/>
              </a:rPr>
              <a:t>4- Ville</a:t>
            </a:r>
          </a:p>
        </p:txBody>
      </p:sp>
      <p:sp>
        <p:nvSpPr>
          <p:cNvPr id="2" name="Espace réservé du contenu 1"/>
          <p:cNvSpPr>
            <a:spLocks noGrp="1"/>
          </p:cNvSpPr>
          <p:nvPr>
            <p:ph idx="1"/>
          </p:nvPr>
        </p:nvSpPr>
        <p:spPr/>
        <p:txBody>
          <a:bodyPr/>
          <a:lstStyle/>
          <a:p>
            <a:endParaRPr lang="fr-FR"/>
          </a:p>
        </p:txBody>
      </p:sp>
      <p:sp>
        <p:nvSpPr>
          <p:cNvPr id="26626" name="Rectangle 71"/>
          <p:cNvSpPr>
            <a:spLocks noChangeArrowheads="1"/>
          </p:cNvSpPr>
          <p:nvPr/>
        </p:nvSpPr>
        <p:spPr bwMode="auto">
          <a:xfrm>
            <a:off x="900113" y="1844675"/>
            <a:ext cx="7127875" cy="715963"/>
          </a:xfrm>
          <a:prstGeom prst="rect">
            <a:avLst/>
          </a:prstGeom>
          <a:solidFill>
            <a:srgbClr val="99CCFF"/>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800" b="1">
                <a:latin typeface="Calibri" charset="0"/>
              </a:rPr>
              <a:t>VILLE</a:t>
            </a:r>
            <a:endParaRPr lang="fr-FR" sz="800" b="1">
              <a:latin typeface="Calibri" charset="0"/>
            </a:endParaRPr>
          </a:p>
        </p:txBody>
      </p:sp>
      <p:sp>
        <p:nvSpPr>
          <p:cNvPr id="26627" name="Rectangle 68"/>
          <p:cNvSpPr>
            <a:spLocks noChangeArrowheads="1"/>
          </p:cNvSpPr>
          <p:nvPr/>
        </p:nvSpPr>
        <p:spPr bwMode="auto">
          <a:xfrm>
            <a:off x="34925" y="2922588"/>
            <a:ext cx="792163" cy="719137"/>
          </a:xfrm>
          <a:prstGeom prst="rect">
            <a:avLst/>
          </a:prstGeom>
          <a:solidFill>
            <a:schemeClr val="bg1"/>
          </a:solidFill>
          <a:ln w="25400">
            <a:solidFill>
              <a:srgbClr val="99FF99"/>
            </a:solidFill>
            <a:miter lim="800000"/>
            <a:headEnd/>
            <a:tailEnd/>
          </a:ln>
        </p:spPr>
        <p:txBody>
          <a:bodyPr anchor="ctr"/>
          <a:lstStyle/>
          <a:p>
            <a:pPr algn="ctr" defTabSz="457200"/>
            <a:r>
              <a:rPr lang="fr-FR" sz="1000" b="1">
                <a:latin typeface="Calibri" charset="0"/>
              </a:rPr>
              <a:t>ETAPES</a:t>
            </a:r>
          </a:p>
        </p:txBody>
      </p:sp>
      <p:sp>
        <p:nvSpPr>
          <p:cNvPr id="26628" name="Rectangle 68"/>
          <p:cNvSpPr>
            <a:spLocks noChangeArrowheads="1"/>
          </p:cNvSpPr>
          <p:nvPr/>
        </p:nvSpPr>
        <p:spPr bwMode="auto">
          <a:xfrm>
            <a:off x="34925" y="4076700"/>
            <a:ext cx="792163" cy="719138"/>
          </a:xfrm>
          <a:prstGeom prst="rect">
            <a:avLst/>
          </a:prstGeom>
          <a:solidFill>
            <a:schemeClr val="bg1"/>
          </a:solidFill>
          <a:ln w="25400">
            <a:solidFill>
              <a:srgbClr val="FFCC99"/>
            </a:solidFill>
            <a:miter lim="800000"/>
            <a:headEnd/>
            <a:tailEnd/>
          </a:ln>
        </p:spPr>
        <p:txBody>
          <a:bodyPr anchor="ctr"/>
          <a:lstStyle/>
          <a:p>
            <a:pPr algn="ctr" defTabSz="457200"/>
            <a:r>
              <a:rPr lang="fr-FR" sz="1000" b="1">
                <a:latin typeface="Calibri" charset="0"/>
              </a:rPr>
              <a:t>ACTEURS</a:t>
            </a:r>
          </a:p>
        </p:txBody>
      </p:sp>
      <p:sp>
        <p:nvSpPr>
          <p:cNvPr id="26629" name="Rectangle 68"/>
          <p:cNvSpPr>
            <a:spLocks noChangeArrowheads="1"/>
          </p:cNvSpPr>
          <p:nvPr/>
        </p:nvSpPr>
        <p:spPr bwMode="auto">
          <a:xfrm>
            <a:off x="34925" y="5084763"/>
            <a:ext cx="792163" cy="719137"/>
          </a:xfrm>
          <a:prstGeom prst="rect">
            <a:avLst/>
          </a:prstGeom>
          <a:solidFill>
            <a:schemeClr val="bg1"/>
          </a:solidFill>
          <a:ln w="25400">
            <a:solidFill>
              <a:srgbClr val="FFCC00"/>
            </a:solidFill>
            <a:miter lim="800000"/>
            <a:headEnd/>
            <a:tailEnd/>
          </a:ln>
        </p:spPr>
        <p:txBody>
          <a:bodyPr anchor="ctr"/>
          <a:lstStyle/>
          <a:p>
            <a:pPr algn="ctr" defTabSz="457200"/>
            <a:r>
              <a:rPr lang="fr-FR" sz="1000" b="1">
                <a:latin typeface="Calibri" charset="0"/>
              </a:rPr>
              <a:t>OUTILS</a:t>
            </a:r>
          </a:p>
        </p:txBody>
      </p:sp>
      <p:sp>
        <p:nvSpPr>
          <p:cNvPr id="26630" name="Rectangle 68"/>
          <p:cNvSpPr>
            <a:spLocks noChangeArrowheads="1"/>
          </p:cNvSpPr>
          <p:nvPr/>
        </p:nvSpPr>
        <p:spPr bwMode="auto">
          <a:xfrm>
            <a:off x="34925" y="1844675"/>
            <a:ext cx="792163" cy="719138"/>
          </a:xfrm>
          <a:prstGeom prst="rect">
            <a:avLst/>
          </a:prstGeom>
          <a:solidFill>
            <a:schemeClr val="bg1"/>
          </a:solidFill>
          <a:ln w="25400">
            <a:solidFill>
              <a:srgbClr val="3366FF"/>
            </a:solidFill>
            <a:miter lim="800000"/>
            <a:headEnd/>
            <a:tailEnd/>
          </a:ln>
        </p:spPr>
        <p:txBody>
          <a:bodyPr anchor="ctr"/>
          <a:lstStyle/>
          <a:p>
            <a:pPr algn="ctr" defTabSz="457200"/>
            <a:r>
              <a:rPr lang="fr-FR" sz="1000" b="1">
                <a:latin typeface="Calibri" charset="0"/>
              </a:rPr>
              <a:t>SECTEURS</a:t>
            </a:r>
          </a:p>
        </p:txBody>
      </p:sp>
      <p:sp>
        <p:nvSpPr>
          <p:cNvPr id="26631" name="Rectangle 71"/>
          <p:cNvSpPr>
            <a:spLocks noChangeArrowheads="1"/>
          </p:cNvSpPr>
          <p:nvPr/>
        </p:nvSpPr>
        <p:spPr bwMode="auto">
          <a:xfrm>
            <a:off x="900113" y="5084763"/>
            <a:ext cx="792162" cy="715962"/>
          </a:xfrm>
          <a:prstGeom prst="rect">
            <a:avLst/>
          </a:prstGeom>
          <a:noFill/>
          <a:ln w="9525">
            <a:solidFill>
              <a:srgbClr val="A6A6A6"/>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r>
              <a:rPr lang="fr-FR" sz="900">
                <a:latin typeface="Calibri" charset="0"/>
              </a:rPr>
              <a:t>Référent</a:t>
            </a:r>
            <a:endParaRPr lang="fr-FR" sz="900" b="1">
              <a:latin typeface="Calibri" charset="0"/>
            </a:endParaRPr>
          </a:p>
        </p:txBody>
      </p:sp>
      <p:sp>
        <p:nvSpPr>
          <p:cNvPr id="26632" name="Rectangle 71"/>
          <p:cNvSpPr>
            <a:spLocks noChangeArrowheads="1"/>
          </p:cNvSpPr>
          <p:nvPr/>
        </p:nvSpPr>
        <p:spPr bwMode="auto">
          <a:xfrm>
            <a:off x="900113" y="4076700"/>
            <a:ext cx="792162" cy="715963"/>
          </a:xfrm>
          <a:prstGeom prst="rect">
            <a:avLst/>
          </a:prstGeom>
          <a:noFill/>
          <a:ln w="9525">
            <a:solidFill>
              <a:srgbClr val="A6A6A6"/>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r>
              <a:rPr lang="fr-FR" sz="900" b="1">
                <a:latin typeface="Calibri" charset="0"/>
              </a:rPr>
              <a:t>Patient</a:t>
            </a:r>
          </a:p>
        </p:txBody>
      </p:sp>
      <p:sp>
        <p:nvSpPr>
          <p:cNvPr id="26633" name="Rectangle 71"/>
          <p:cNvSpPr>
            <a:spLocks noChangeArrowheads="1"/>
          </p:cNvSpPr>
          <p:nvPr/>
        </p:nvSpPr>
        <p:spPr bwMode="auto">
          <a:xfrm>
            <a:off x="900113" y="2924175"/>
            <a:ext cx="792162" cy="715963"/>
          </a:xfrm>
          <a:prstGeom prst="rect">
            <a:avLst/>
          </a:prstGeom>
          <a:noFill/>
          <a:ln w="9525">
            <a:solidFill>
              <a:srgbClr val="A6A6A6"/>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r>
              <a:rPr lang="fr-FR" sz="1000" b="1">
                <a:latin typeface="Calibri" charset="0"/>
              </a:rPr>
              <a:t>Arrivé à</a:t>
            </a:r>
            <a:r>
              <a:rPr lang="fr-FR" sz="1000">
                <a:latin typeface="Calibri" charset="0"/>
              </a:rPr>
              <a:t> </a:t>
            </a:r>
            <a:r>
              <a:rPr lang="fr-FR" sz="1000" b="1">
                <a:latin typeface="Calibri" charset="0"/>
              </a:rPr>
              <a:t>domicile</a:t>
            </a:r>
          </a:p>
        </p:txBody>
      </p:sp>
      <p:sp>
        <p:nvSpPr>
          <p:cNvPr id="26634" name="Rectangle 71"/>
          <p:cNvSpPr>
            <a:spLocks noChangeArrowheads="1"/>
          </p:cNvSpPr>
          <p:nvPr/>
        </p:nvSpPr>
        <p:spPr bwMode="auto">
          <a:xfrm>
            <a:off x="8064500" y="1844675"/>
            <a:ext cx="1079500" cy="715963"/>
          </a:xfrm>
          <a:prstGeom prst="rect">
            <a:avLst/>
          </a:prstGeom>
          <a:solidFill>
            <a:srgbClr val="99CCFF"/>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800" b="1">
                <a:latin typeface="Calibri" charset="0"/>
              </a:rPr>
              <a:t>HOP</a:t>
            </a:r>
            <a:endParaRPr lang="fr-FR" sz="800" b="1">
              <a:latin typeface="Calibri" charset="0"/>
            </a:endParaRPr>
          </a:p>
        </p:txBody>
      </p:sp>
      <p:sp>
        <p:nvSpPr>
          <p:cNvPr id="26635" name="Rectangle 71"/>
          <p:cNvSpPr>
            <a:spLocks noChangeArrowheads="1"/>
          </p:cNvSpPr>
          <p:nvPr/>
        </p:nvSpPr>
        <p:spPr bwMode="auto">
          <a:xfrm>
            <a:off x="1692275" y="5084763"/>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Ordonnance</a:t>
            </a:r>
          </a:p>
          <a:p>
            <a:pPr algn="ctr" defTabSz="457200"/>
            <a:r>
              <a:rPr lang="fr-FR" sz="900" b="1">
                <a:latin typeface="Calibri" charset="0"/>
              </a:rPr>
              <a:t>Carte vitale</a:t>
            </a:r>
          </a:p>
        </p:txBody>
      </p:sp>
      <p:sp>
        <p:nvSpPr>
          <p:cNvPr id="26636" name="Rectangle 71"/>
          <p:cNvSpPr>
            <a:spLocks noChangeArrowheads="1"/>
          </p:cNvSpPr>
          <p:nvPr/>
        </p:nvSpPr>
        <p:spPr bwMode="auto">
          <a:xfrm>
            <a:off x="1692275"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Patient</a:t>
            </a:r>
          </a:p>
          <a:p>
            <a:pPr algn="ctr" defTabSz="457200"/>
            <a:r>
              <a:rPr lang="fr-FR" sz="900" b="1">
                <a:latin typeface="Calibri" charset="0"/>
              </a:rPr>
              <a:t>Pharmacien </a:t>
            </a:r>
          </a:p>
          <a:p>
            <a:pPr algn="ctr" defTabSz="457200"/>
            <a:r>
              <a:rPr lang="fr-FR" sz="900" b="1">
                <a:latin typeface="Calibri" charset="0"/>
              </a:rPr>
              <a:t>Aidant</a:t>
            </a:r>
          </a:p>
        </p:txBody>
      </p:sp>
      <p:sp>
        <p:nvSpPr>
          <p:cNvPr id="26637" name="Rectangle 71"/>
          <p:cNvSpPr>
            <a:spLocks noChangeArrowheads="1"/>
          </p:cNvSpPr>
          <p:nvPr/>
        </p:nvSpPr>
        <p:spPr bwMode="auto">
          <a:xfrm>
            <a:off x="1692275"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Aller chercher médoc</a:t>
            </a:r>
          </a:p>
        </p:txBody>
      </p:sp>
      <p:sp>
        <p:nvSpPr>
          <p:cNvPr id="26638" name="Rectangle 71"/>
          <p:cNvSpPr>
            <a:spLocks noChangeArrowheads="1"/>
          </p:cNvSpPr>
          <p:nvPr/>
        </p:nvSpPr>
        <p:spPr bwMode="auto">
          <a:xfrm>
            <a:off x="3276600" y="5084763"/>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Ordonnance</a:t>
            </a:r>
          </a:p>
        </p:txBody>
      </p:sp>
      <p:sp>
        <p:nvSpPr>
          <p:cNvPr id="26639" name="Rectangle 71"/>
          <p:cNvSpPr>
            <a:spLocks noChangeArrowheads="1"/>
          </p:cNvSpPr>
          <p:nvPr/>
        </p:nvSpPr>
        <p:spPr bwMode="auto">
          <a:xfrm>
            <a:off x="3276600"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Biologiste</a:t>
            </a:r>
          </a:p>
          <a:p>
            <a:pPr algn="ctr" defTabSz="457200"/>
            <a:r>
              <a:rPr lang="fr-FR" sz="900" b="1">
                <a:latin typeface="Calibri" charset="0"/>
              </a:rPr>
              <a:t>IDE domicile</a:t>
            </a:r>
          </a:p>
        </p:txBody>
      </p:sp>
      <p:sp>
        <p:nvSpPr>
          <p:cNvPr id="26640" name="Rectangle 71"/>
          <p:cNvSpPr>
            <a:spLocks noChangeArrowheads="1"/>
          </p:cNvSpPr>
          <p:nvPr/>
        </p:nvSpPr>
        <p:spPr bwMode="auto">
          <a:xfrm>
            <a:off x="3276600"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Faire son INR</a:t>
            </a:r>
          </a:p>
        </p:txBody>
      </p:sp>
      <p:sp>
        <p:nvSpPr>
          <p:cNvPr id="26641" name="Rectangle 71"/>
          <p:cNvSpPr>
            <a:spLocks noChangeArrowheads="1"/>
          </p:cNvSpPr>
          <p:nvPr/>
        </p:nvSpPr>
        <p:spPr bwMode="auto">
          <a:xfrm>
            <a:off x="4860925" y="5084763"/>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 sortie HOP / CRH /</a:t>
            </a:r>
          </a:p>
          <a:p>
            <a:pPr algn="ctr" defTabSz="457200"/>
            <a:r>
              <a:rPr lang="fr-FR" sz="900" b="1">
                <a:latin typeface="Calibri" charset="0"/>
              </a:rPr>
              <a:t>Nouvelle ordo</a:t>
            </a:r>
          </a:p>
        </p:txBody>
      </p:sp>
      <p:sp>
        <p:nvSpPr>
          <p:cNvPr id="26642" name="Rectangle 71"/>
          <p:cNvSpPr>
            <a:spLocks noChangeArrowheads="1"/>
          </p:cNvSpPr>
          <p:nvPr/>
        </p:nvSpPr>
        <p:spPr bwMode="auto">
          <a:xfrm>
            <a:off x="4860925"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MT</a:t>
            </a:r>
          </a:p>
        </p:txBody>
      </p:sp>
      <p:sp>
        <p:nvSpPr>
          <p:cNvPr id="26643" name="Rectangle 71"/>
          <p:cNvSpPr>
            <a:spLocks noChangeArrowheads="1"/>
          </p:cNvSpPr>
          <p:nvPr/>
        </p:nvSpPr>
        <p:spPr bwMode="auto">
          <a:xfrm>
            <a:off x="4860925" y="2924175"/>
            <a:ext cx="792163" cy="715963"/>
          </a:xfrm>
          <a:prstGeom prst="rect">
            <a:avLst/>
          </a:prstGeom>
          <a:noFill/>
          <a:ln w="9525">
            <a:solidFill>
              <a:srgbClr val="A6A6A6"/>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endParaRPr lang="fr-FR" sz="1000" b="1">
              <a:latin typeface="Calibri" charset="0"/>
            </a:endParaRPr>
          </a:p>
        </p:txBody>
      </p:sp>
      <p:sp>
        <p:nvSpPr>
          <p:cNvPr id="26644" name="Rectangle 71"/>
          <p:cNvSpPr>
            <a:spLocks noChangeArrowheads="1"/>
          </p:cNvSpPr>
          <p:nvPr/>
        </p:nvSpPr>
        <p:spPr bwMode="auto">
          <a:xfrm>
            <a:off x="5651500" y="5084763"/>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Document de travail de l’assurance maladie</a:t>
            </a:r>
          </a:p>
        </p:txBody>
      </p:sp>
      <p:sp>
        <p:nvSpPr>
          <p:cNvPr id="26645" name="Rectangle 71"/>
          <p:cNvSpPr>
            <a:spLocks noChangeArrowheads="1"/>
          </p:cNvSpPr>
          <p:nvPr/>
        </p:nvSpPr>
        <p:spPr bwMode="auto">
          <a:xfrm>
            <a:off x="5651500"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Pharmacien</a:t>
            </a:r>
          </a:p>
        </p:txBody>
      </p:sp>
      <p:sp>
        <p:nvSpPr>
          <p:cNvPr id="26646" name="Rectangle 71"/>
          <p:cNvSpPr>
            <a:spLocks noChangeArrowheads="1"/>
          </p:cNvSpPr>
          <p:nvPr/>
        </p:nvSpPr>
        <p:spPr bwMode="auto">
          <a:xfrm>
            <a:off x="6443663" y="5084763"/>
            <a:ext cx="792162"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Nouveau médicament</a:t>
            </a:r>
          </a:p>
        </p:txBody>
      </p:sp>
      <p:sp>
        <p:nvSpPr>
          <p:cNvPr id="26647" name="Rectangle 71"/>
          <p:cNvSpPr>
            <a:spLocks noChangeArrowheads="1"/>
          </p:cNvSpPr>
          <p:nvPr/>
        </p:nvSpPr>
        <p:spPr bwMode="auto">
          <a:xfrm>
            <a:off x="6443663" y="4076700"/>
            <a:ext cx="792162"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MT</a:t>
            </a:r>
          </a:p>
        </p:txBody>
      </p:sp>
      <p:sp>
        <p:nvSpPr>
          <p:cNvPr id="26648" name="Rectangle 71"/>
          <p:cNvSpPr>
            <a:spLocks noChangeArrowheads="1"/>
          </p:cNvSpPr>
          <p:nvPr/>
        </p:nvSpPr>
        <p:spPr bwMode="auto">
          <a:xfrm>
            <a:off x="6443663" y="2924175"/>
            <a:ext cx="7921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dirty="0">
                <a:latin typeface="Calibri" charset="0"/>
              </a:rPr>
              <a:t>Problème </a:t>
            </a:r>
            <a:r>
              <a:rPr lang="fr-FR" sz="1000" b="1" dirty="0" smtClean="0">
                <a:latin typeface="Calibri" charset="0"/>
              </a:rPr>
              <a:t>aigu</a:t>
            </a:r>
            <a:endParaRPr lang="fr-FR" sz="1000" b="1" dirty="0">
              <a:latin typeface="Calibri" charset="0"/>
            </a:endParaRPr>
          </a:p>
        </p:txBody>
      </p:sp>
      <p:sp>
        <p:nvSpPr>
          <p:cNvPr id="26649" name="Rectangle 71"/>
          <p:cNvSpPr>
            <a:spLocks noChangeArrowheads="1"/>
          </p:cNvSpPr>
          <p:nvPr/>
        </p:nvSpPr>
        <p:spPr bwMode="auto">
          <a:xfrm>
            <a:off x="7235825" y="5084763"/>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Ordonnance</a:t>
            </a:r>
          </a:p>
        </p:txBody>
      </p:sp>
      <p:sp>
        <p:nvSpPr>
          <p:cNvPr id="26650" name="Rectangle 71"/>
          <p:cNvSpPr>
            <a:spLocks noChangeArrowheads="1"/>
          </p:cNvSpPr>
          <p:nvPr/>
        </p:nvSpPr>
        <p:spPr bwMode="auto">
          <a:xfrm>
            <a:off x="7235825"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Biologiste</a:t>
            </a:r>
          </a:p>
          <a:p>
            <a:pPr algn="ctr" defTabSz="457200"/>
            <a:r>
              <a:rPr lang="fr-FR" sz="900" b="1">
                <a:latin typeface="Calibri" charset="0"/>
              </a:rPr>
              <a:t>IDE domicile</a:t>
            </a:r>
          </a:p>
        </p:txBody>
      </p:sp>
      <p:sp>
        <p:nvSpPr>
          <p:cNvPr id="26651" name="Rectangle 71"/>
          <p:cNvSpPr>
            <a:spLocks noChangeArrowheads="1"/>
          </p:cNvSpPr>
          <p:nvPr/>
        </p:nvSpPr>
        <p:spPr bwMode="auto">
          <a:xfrm>
            <a:off x="7235825"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Faire INR</a:t>
            </a:r>
          </a:p>
        </p:txBody>
      </p:sp>
      <p:sp>
        <p:nvSpPr>
          <p:cNvPr id="26652" name="Rectangle 71"/>
          <p:cNvSpPr>
            <a:spLocks noChangeArrowheads="1"/>
          </p:cNvSpPr>
          <p:nvPr/>
        </p:nvSpPr>
        <p:spPr bwMode="auto">
          <a:xfrm>
            <a:off x="8243888" y="5084763"/>
            <a:ext cx="792162"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Lettre du MT / tél</a:t>
            </a:r>
          </a:p>
          <a:p>
            <a:pPr algn="ctr" defTabSz="457200"/>
            <a:r>
              <a:rPr lang="fr-FR" sz="900" b="1">
                <a:latin typeface="Calibri" charset="0"/>
              </a:rPr>
              <a:t>INR récent</a:t>
            </a:r>
          </a:p>
        </p:txBody>
      </p:sp>
      <p:sp>
        <p:nvSpPr>
          <p:cNvPr id="26653" name="Rectangle 71"/>
          <p:cNvSpPr>
            <a:spLocks noChangeArrowheads="1"/>
          </p:cNvSpPr>
          <p:nvPr/>
        </p:nvSpPr>
        <p:spPr bwMode="auto">
          <a:xfrm>
            <a:off x="8243888" y="4076700"/>
            <a:ext cx="792162"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Urgentistes</a:t>
            </a:r>
          </a:p>
        </p:txBody>
      </p:sp>
      <p:sp>
        <p:nvSpPr>
          <p:cNvPr id="26654" name="Rectangle 71"/>
          <p:cNvSpPr>
            <a:spLocks noChangeArrowheads="1"/>
          </p:cNvSpPr>
          <p:nvPr/>
        </p:nvSpPr>
        <p:spPr bwMode="auto">
          <a:xfrm>
            <a:off x="8243888" y="2924175"/>
            <a:ext cx="7921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Arriver aux URGENCES</a:t>
            </a:r>
          </a:p>
        </p:txBody>
      </p:sp>
      <p:sp>
        <p:nvSpPr>
          <p:cNvPr id="26655" name="Rectangle 71"/>
          <p:cNvSpPr>
            <a:spLocks noChangeArrowheads="1"/>
          </p:cNvSpPr>
          <p:nvPr/>
        </p:nvSpPr>
        <p:spPr bwMode="auto">
          <a:xfrm>
            <a:off x="900113" y="2924175"/>
            <a:ext cx="790575"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Arrivée à domicile</a:t>
            </a:r>
          </a:p>
        </p:txBody>
      </p:sp>
      <p:sp>
        <p:nvSpPr>
          <p:cNvPr id="26656" name="Rectangle 71"/>
          <p:cNvSpPr>
            <a:spLocks noChangeArrowheads="1"/>
          </p:cNvSpPr>
          <p:nvPr/>
        </p:nvSpPr>
        <p:spPr bwMode="auto">
          <a:xfrm>
            <a:off x="900113" y="5084763"/>
            <a:ext cx="790575"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a:t>
            </a:r>
          </a:p>
        </p:txBody>
      </p:sp>
      <p:sp>
        <p:nvSpPr>
          <p:cNvPr id="26657" name="Rectangle 71"/>
          <p:cNvSpPr>
            <a:spLocks noChangeArrowheads="1"/>
          </p:cNvSpPr>
          <p:nvPr/>
        </p:nvSpPr>
        <p:spPr bwMode="auto">
          <a:xfrm>
            <a:off x="900113" y="4076700"/>
            <a:ext cx="790575"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Patient</a:t>
            </a:r>
          </a:p>
        </p:txBody>
      </p:sp>
      <p:sp>
        <p:nvSpPr>
          <p:cNvPr id="26658" name="Rectangle 71"/>
          <p:cNvSpPr>
            <a:spLocks noChangeArrowheads="1"/>
          </p:cNvSpPr>
          <p:nvPr/>
        </p:nvSpPr>
        <p:spPr bwMode="auto">
          <a:xfrm>
            <a:off x="250825" y="5949950"/>
            <a:ext cx="8713788" cy="715963"/>
          </a:xfrm>
          <a:prstGeom prst="rect">
            <a:avLst/>
          </a:prstGeom>
          <a:solidFill>
            <a:schemeClr val="bg1"/>
          </a:solidFill>
          <a:ln w="25400">
            <a:solidFill>
              <a:srgbClr val="FF0000"/>
            </a:solidFill>
            <a:miter lim="800000"/>
            <a:headEnd/>
            <a:tailEnd/>
          </a:ln>
          <a:effectLst>
            <a:outerShdw dist="20000" dir="5400000" rotWithShape="0">
              <a:srgbClr val="808080">
                <a:alpha val="37999"/>
              </a:srgbClr>
            </a:outerShdw>
          </a:effectLst>
        </p:spPr>
        <p:txBody>
          <a:bodyPr anchor="ctr"/>
          <a:lstStyle/>
          <a:p>
            <a:pPr algn="ctr" defTabSz="457200"/>
            <a:r>
              <a:rPr lang="fr-FR" sz="1600" b="1">
                <a:latin typeface="Calibri" charset="0"/>
              </a:rPr>
              <a:t>CONTINUITE DE L’INFORMATION </a:t>
            </a:r>
            <a:r>
              <a:rPr lang="fr-FR" sz="1200">
                <a:latin typeface="Calibri" charset="0"/>
              </a:rPr>
              <a:t>(entre professionnels et entre patient – professionnels) </a:t>
            </a:r>
            <a:r>
              <a:rPr lang="fr-FR" sz="1600" b="1">
                <a:latin typeface="Calibri" charset="0"/>
              </a:rPr>
              <a:t>/ CENTRALISER DONNEES</a:t>
            </a:r>
          </a:p>
          <a:p>
            <a:pPr algn="ctr" defTabSz="457200"/>
            <a:r>
              <a:rPr lang="fr-FR" sz="1600" b="1">
                <a:latin typeface="Calibri" charset="0"/>
              </a:rPr>
              <a:t>FEED BACK </a:t>
            </a:r>
            <a:r>
              <a:rPr lang="fr-FR" sz="1200">
                <a:latin typeface="Calibri" charset="0"/>
              </a:rPr>
              <a:t>(possible et permanent à chaque étape)</a:t>
            </a:r>
            <a:endParaRPr lang="fr-FR" sz="1600" b="1">
              <a:latin typeface="Calibri" charset="0"/>
            </a:endParaRPr>
          </a:p>
        </p:txBody>
      </p:sp>
      <p:sp>
        <p:nvSpPr>
          <p:cNvPr id="26659" name="Rectangle 71"/>
          <p:cNvSpPr>
            <a:spLocks noChangeArrowheads="1"/>
          </p:cNvSpPr>
          <p:nvPr/>
        </p:nvSpPr>
        <p:spPr bwMode="auto">
          <a:xfrm>
            <a:off x="4860925" y="2924175"/>
            <a:ext cx="863600"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Renouveler / Adapter AVK +  suivi patient &lt;1mois</a:t>
            </a:r>
          </a:p>
        </p:txBody>
      </p:sp>
      <p:sp>
        <p:nvSpPr>
          <p:cNvPr id="26660" name="Rectangle 71"/>
          <p:cNvSpPr>
            <a:spLocks noChangeArrowheads="1"/>
          </p:cNvSpPr>
          <p:nvPr/>
        </p:nvSpPr>
        <p:spPr bwMode="auto">
          <a:xfrm>
            <a:off x="3276600"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Faire son INR</a:t>
            </a:r>
          </a:p>
        </p:txBody>
      </p:sp>
      <p:sp>
        <p:nvSpPr>
          <p:cNvPr id="26661" name="Rectangle 71"/>
          <p:cNvSpPr>
            <a:spLocks noChangeArrowheads="1"/>
          </p:cNvSpPr>
          <p:nvPr/>
        </p:nvSpPr>
        <p:spPr bwMode="auto">
          <a:xfrm>
            <a:off x="4860925" y="2924175"/>
            <a:ext cx="863600"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Renouveler / Adapter AVK +  suivi patient &lt;1mois</a:t>
            </a:r>
          </a:p>
        </p:txBody>
      </p:sp>
      <p:sp>
        <p:nvSpPr>
          <p:cNvPr id="26662" name="Rectangle 71"/>
          <p:cNvSpPr>
            <a:spLocks noChangeArrowheads="1"/>
          </p:cNvSpPr>
          <p:nvPr/>
        </p:nvSpPr>
        <p:spPr bwMode="auto">
          <a:xfrm>
            <a:off x="3276600"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Biologiste</a:t>
            </a:r>
          </a:p>
          <a:p>
            <a:pPr algn="ctr" defTabSz="457200"/>
            <a:r>
              <a:rPr lang="fr-FR" sz="900" b="1">
                <a:latin typeface="Calibri" charset="0"/>
              </a:rPr>
              <a:t>IDE domicile</a:t>
            </a:r>
          </a:p>
        </p:txBody>
      </p:sp>
      <p:sp>
        <p:nvSpPr>
          <p:cNvPr id="26663" name="Rectangle 71"/>
          <p:cNvSpPr>
            <a:spLocks noChangeArrowheads="1"/>
          </p:cNvSpPr>
          <p:nvPr/>
        </p:nvSpPr>
        <p:spPr bwMode="auto">
          <a:xfrm>
            <a:off x="3276600"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Faire son INR</a:t>
            </a:r>
          </a:p>
        </p:txBody>
      </p:sp>
      <p:sp>
        <p:nvSpPr>
          <p:cNvPr id="26664" name="Rectangle 71"/>
          <p:cNvSpPr>
            <a:spLocks noChangeArrowheads="1"/>
          </p:cNvSpPr>
          <p:nvPr/>
        </p:nvSpPr>
        <p:spPr bwMode="auto">
          <a:xfrm>
            <a:off x="4860925" y="2924175"/>
            <a:ext cx="863600"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Renouveler / Adapter AVK +  suivi patient &lt;1mois</a:t>
            </a:r>
          </a:p>
        </p:txBody>
      </p:sp>
      <p:sp>
        <p:nvSpPr>
          <p:cNvPr id="26665" name="Rectangle 71"/>
          <p:cNvSpPr>
            <a:spLocks noChangeArrowheads="1"/>
          </p:cNvSpPr>
          <p:nvPr/>
        </p:nvSpPr>
        <p:spPr bwMode="auto">
          <a:xfrm>
            <a:off x="2484438" y="2924175"/>
            <a:ext cx="792162"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Proposer adhésion accompagnement AVK</a:t>
            </a:r>
          </a:p>
        </p:txBody>
      </p:sp>
      <p:sp>
        <p:nvSpPr>
          <p:cNvPr id="26666" name="Rectangle 71"/>
          <p:cNvSpPr>
            <a:spLocks noChangeArrowheads="1"/>
          </p:cNvSpPr>
          <p:nvPr/>
        </p:nvSpPr>
        <p:spPr bwMode="auto">
          <a:xfrm>
            <a:off x="2484438" y="4076700"/>
            <a:ext cx="792162"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Pharmacien Officine</a:t>
            </a:r>
          </a:p>
        </p:txBody>
      </p:sp>
      <p:sp>
        <p:nvSpPr>
          <p:cNvPr id="26667" name="Rectangle 71"/>
          <p:cNvSpPr>
            <a:spLocks noChangeArrowheads="1"/>
          </p:cNvSpPr>
          <p:nvPr/>
        </p:nvSpPr>
        <p:spPr bwMode="auto">
          <a:xfrm>
            <a:off x="2484438" y="5084763"/>
            <a:ext cx="792162"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 RDV</a:t>
            </a:r>
          </a:p>
          <a:p>
            <a:pPr algn="ctr" defTabSz="457200"/>
            <a:r>
              <a:rPr lang="fr-FR" sz="900" b="1">
                <a:latin typeface="Calibri" charset="0"/>
              </a:rPr>
              <a:t>Améli inscription</a:t>
            </a:r>
          </a:p>
        </p:txBody>
      </p:sp>
      <p:sp>
        <p:nvSpPr>
          <p:cNvPr id="26668" name="Rectangle 71"/>
          <p:cNvSpPr>
            <a:spLocks noChangeArrowheads="1"/>
          </p:cNvSpPr>
          <p:nvPr/>
        </p:nvSpPr>
        <p:spPr bwMode="auto">
          <a:xfrm>
            <a:off x="5651500"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Consultation AVK</a:t>
            </a:r>
          </a:p>
        </p:txBody>
      </p:sp>
      <p:sp>
        <p:nvSpPr>
          <p:cNvPr id="26669" name="Rectangle 71"/>
          <p:cNvSpPr>
            <a:spLocks noChangeArrowheads="1"/>
          </p:cNvSpPr>
          <p:nvPr/>
        </p:nvSpPr>
        <p:spPr bwMode="auto">
          <a:xfrm>
            <a:off x="4067175" y="5084763"/>
            <a:ext cx="792163" cy="715962"/>
          </a:xfrm>
          <a:prstGeom prst="rect">
            <a:avLst/>
          </a:prstGeom>
          <a:solidFill>
            <a:srgbClr val="FFFF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Appel patient ou MT si anomalie</a:t>
            </a:r>
          </a:p>
        </p:txBody>
      </p:sp>
      <p:sp>
        <p:nvSpPr>
          <p:cNvPr id="26670" name="Rectangle 71"/>
          <p:cNvSpPr>
            <a:spLocks noChangeArrowheads="1"/>
          </p:cNvSpPr>
          <p:nvPr/>
        </p:nvSpPr>
        <p:spPr bwMode="auto">
          <a:xfrm>
            <a:off x="4067175" y="4076700"/>
            <a:ext cx="792163" cy="715963"/>
          </a:xfrm>
          <a:prstGeom prst="rect">
            <a:avLst/>
          </a:prstGeom>
          <a:solidFill>
            <a:srgbClr val="FFCC99"/>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900" b="1">
                <a:latin typeface="Calibri" charset="0"/>
              </a:rPr>
              <a:t>Biologiste</a:t>
            </a:r>
          </a:p>
        </p:txBody>
      </p:sp>
      <p:sp>
        <p:nvSpPr>
          <p:cNvPr id="26671" name="Rectangle 71"/>
          <p:cNvSpPr>
            <a:spLocks noChangeArrowheads="1"/>
          </p:cNvSpPr>
          <p:nvPr/>
        </p:nvSpPr>
        <p:spPr bwMode="auto">
          <a:xfrm>
            <a:off x="4067175" y="2924175"/>
            <a:ext cx="792163" cy="715963"/>
          </a:xfrm>
          <a:prstGeom prst="rect">
            <a:avLst/>
          </a:prstGeom>
          <a:solidFill>
            <a:srgbClr val="CCFFCC"/>
          </a:solidFill>
          <a:ln w="9525">
            <a:solidFill>
              <a:srgbClr val="A6A6A6"/>
            </a:solidFill>
            <a:miter lim="800000"/>
            <a:headEnd/>
            <a:tailEnd/>
          </a:ln>
          <a:effectLst>
            <a:outerShdw dist="20000" dir="5400000" rotWithShape="0">
              <a:srgbClr val="808080">
                <a:alpha val="37999"/>
              </a:srgbClr>
            </a:outerShdw>
          </a:effectLst>
        </p:spPr>
        <p:txBody>
          <a:bodyPr anchor="ctr"/>
          <a:lstStyle/>
          <a:p>
            <a:pPr algn="ctr" defTabSz="457200"/>
            <a:r>
              <a:rPr lang="fr-FR" sz="1000" b="1">
                <a:latin typeface="Calibri" charset="0"/>
              </a:rPr>
              <a:t>Résultat INR</a:t>
            </a:r>
          </a:p>
        </p:txBody>
      </p:sp>
    </p:spTree>
    <p:extLst>
      <p:ext uri="{BB962C8B-B14F-4D97-AF65-F5344CB8AC3E}">
        <p14:creationId xmlns:p14="http://schemas.microsoft.com/office/powerpoint/2010/main" val="9011362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FICHE DE LIAISON HOPITAL_1405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0"/>
            <a:ext cx="4846211" cy="6858000"/>
          </a:xfrm>
          <a:prstGeom prst="rect">
            <a:avLst/>
          </a:prstGeom>
        </p:spPr>
      </p:pic>
    </p:spTree>
    <p:extLst>
      <p:ext uri="{BB962C8B-B14F-4D97-AF65-F5344CB8AC3E}">
        <p14:creationId xmlns:p14="http://schemas.microsoft.com/office/powerpoint/2010/main" val="3235639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Patients-Partenaires : contexte</a:t>
            </a:r>
            <a:endParaRPr lang="fr-FR" dirty="0"/>
          </a:p>
        </p:txBody>
      </p:sp>
      <p:pic>
        <p:nvPicPr>
          <p:cNvPr id="6" name="Espace réservé du contenu 3" descr="Capture d’écran 2014-05-12 à 10.39.05.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667" b="99375" l="12891" r="87422"/>
                    </a14:imgEffect>
                  </a14:imgLayer>
                </a14:imgProps>
              </a:ext>
              <a:ext uri="{28A0092B-C50C-407E-A947-70E740481C1C}">
                <a14:useLocalDpi xmlns:a14="http://schemas.microsoft.com/office/drawing/2010/main" val="0"/>
              </a:ext>
            </a:extLst>
          </a:blip>
          <a:srcRect l="12884" t="1932" r="12967" b="2229"/>
          <a:stretch/>
        </p:blipFill>
        <p:spPr>
          <a:xfrm>
            <a:off x="1517498" y="1689613"/>
            <a:ext cx="6102278" cy="4436550"/>
          </a:xfrm>
        </p:spPr>
      </p:pic>
      <p:sp>
        <p:nvSpPr>
          <p:cNvPr id="3" name="ZoneTexte 2"/>
          <p:cNvSpPr txBox="1"/>
          <p:nvPr/>
        </p:nvSpPr>
        <p:spPr>
          <a:xfrm>
            <a:off x="907171" y="6600010"/>
            <a:ext cx="2467342" cy="230832"/>
          </a:xfrm>
          <a:prstGeom prst="rect">
            <a:avLst/>
          </a:prstGeom>
          <a:noFill/>
        </p:spPr>
        <p:txBody>
          <a:bodyPr wrap="none" rtlCol="0">
            <a:spAutoFit/>
          </a:bodyPr>
          <a:lstStyle/>
          <a:p>
            <a:r>
              <a:rPr lang="fr-FR" sz="900" dirty="0" smtClean="0"/>
              <a:t>D’après Vincent DUMEZ, Université de Montréal</a:t>
            </a:r>
            <a:endParaRPr lang="fr-FR" sz="900" dirty="0"/>
          </a:p>
        </p:txBody>
      </p:sp>
    </p:spTree>
    <p:extLst>
      <p:ext uri="{BB962C8B-B14F-4D97-AF65-F5344CB8AC3E}">
        <p14:creationId xmlns:p14="http://schemas.microsoft.com/office/powerpoint/2010/main" val="25806940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 name="Espace réservé du contenu 9" descr="Capture d’écran 2014-05-14 à 14.48.54.png"/>
          <p:cNvPicPr>
            <a:picLocks noGrp="1" noChangeAspect="1"/>
          </p:cNvPicPr>
          <p:nvPr>
            <p:ph idx="1"/>
          </p:nvPr>
        </p:nvPicPr>
        <p:blipFill>
          <a:blip r:embed="rId2">
            <a:extLst>
              <a:ext uri="{28A0092B-C50C-407E-A947-70E740481C1C}">
                <a14:useLocalDpi xmlns:a14="http://schemas.microsoft.com/office/drawing/2010/main" val="0"/>
              </a:ext>
            </a:extLst>
          </a:blip>
          <a:srcRect l="1116" r="1116"/>
          <a:stretch>
            <a:fillRect/>
          </a:stretch>
        </p:blipFill>
        <p:spPr/>
      </p:pic>
      <p:pic>
        <p:nvPicPr>
          <p:cNvPr id="11" name="Image 10" descr="Capture d’écran 2014-05-14 à 14.49.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055"/>
            <a:ext cx="9144000" cy="1438904"/>
          </a:xfrm>
          <a:prstGeom prst="rect">
            <a:avLst/>
          </a:prstGeom>
        </p:spPr>
      </p:pic>
      <p:sp>
        <p:nvSpPr>
          <p:cNvPr id="3" name="ZoneTexte 2"/>
          <p:cNvSpPr txBox="1"/>
          <p:nvPr/>
        </p:nvSpPr>
        <p:spPr>
          <a:xfrm>
            <a:off x="635020" y="6452587"/>
            <a:ext cx="8663483" cy="492443"/>
          </a:xfrm>
          <a:prstGeom prst="rect">
            <a:avLst/>
          </a:prstGeom>
          <a:noFill/>
        </p:spPr>
        <p:txBody>
          <a:bodyPr wrap="square" rtlCol="0">
            <a:spAutoFit/>
          </a:bodyPr>
          <a:lstStyle/>
          <a:p>
            <a:r>
              <a:rPr lang="fr-FR" sz="800" dirty="0" smtClean="0"/>
              <a:t>D’après </a:t>
            </a:r>
            <a:r>
              <a:rPr lang="fr-FR" sz="800" b="1" dirty="0"/>
              <a:t>Guide d’implantation du partenariat de </a:t>
            </a:r>
            <a:r>
              <a:rPr lang="fr-FR" sz="800" b="1" dirty="0" smtClean="0"/>
              <a:t>soins </a:t>
            </a:r>
            <a:r>
              <a:rPr lang="fr-FR" sz="800" b="1" dirty="0"/>
              <a:t>et de services </a:t>
            </a:r>
            <a:r>
              <a:rPr lang="fr-FR" sz="800" dirty="0" smtClean="0"/>
              <a:t>Vers </a:t>
            </a:r>
            <a:r>
              <a:rPr lang="fr-FR" sz="800" dirty="0"/>
              <a:t>une pratique collaborative optimale entre </a:t>
            </a:r>
            <a:r>
              <a:rPr lang="fr-FR" sz="800" dirty="0" smtClean="0"/>
              <a:t>intervenants </a:t>
            </a:r>
            <a:r>
              <a:rPr lang="fr-FR" sz="800" b="1" i="1" dirty="0"/>
              <a:t>et </a:t>
            </a:r>
            <a:r>
              <a:rPr lang="fr-FR" sz="800" dirty="0"/>
              <a:t>avec le patient </a:t>
            </a:r>
            <a:r>
              <a:rPr lang="fr-FR" sz="800" dirty="0" smtClean="0"/>
              <a:t>(Université de Montréal – Mai 2013)</a:t>
            </a:r>
            <a:endParaRPr lang="fr-FR" sz="800" dirty="0"/>
          </a:p>
          <a:p>
            <a:endParaRPr lang="fr-FR" dirty="0"/>
          </a:p>
        </p:txBody>
      </p:sp>
    </p:spTree>
    <p:extLst>
      <p:ext uri="{BB962C8B-B14F-4D97-AF65-F5344CB8AC3E}">
        <p14:creationId xmlns:p14="http://schemas.microsoft.com/office/powerpoint/2010/main" val="13429971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Organiser avant informatiser</a:t>
            </a:r>
          </a:p>
          <a:p>
            <a:r>
              <a:rPr lang="fr-FR" dirty="0" smtClean="0"/>
              <a:t>Ingénierie</a:t>
            </a:r>
          </a:p>
          <a:p>
            <a:r>
              <a:rPr lang="fr-FR" dirty="0" smtClean="0"/>
              <a:t>Esprit « </a:t>
            </a:r>
            <a:r>
              <a:rPr lang="fr-FR" dirty="0" err="1" smtClean="0"/>
              <a:t>corporate</a:t>
            </a:r>
            <a:r>
              <a:rPr lang="fr-FR" dirty="0" smtClean="0"/>
              <a:t> »</a:t>
            </a:r>
          </a:p>
          <a:p>
            <a:r>
              <a:rPr lang="fr-FR" dirty="0" smtClean="0"/>
              <a:t>Voix des patients</a:t>
            </a:r>
          </a:p>
          <a:p>
            <a:r>
              <a:rPr lang="fr-FR" dirty="0" smtClean="0"/>
              <a:t>Approche processus</a:t>
            </a:r>
          </a:p>
          <a:p>
            <a:pPr lvl="1"/>
            <a:r>
              <a:rPr lang="fr-FR" dirty="0" smtClean="0"/>
              <a:t>Stratégie/Politique : top down</a:t>
            </a:r>
          </a:p>
          <a:p>
            <a:pPr lvl="1"/>
            <a:r>
              <a:rPr lang="fr-FR" dirty="0" smtClean="0"/>
              <a:t>Projet d’amélioration : </a:t>
            </a:r>
            <a:r>
              <a:rPr lang="fr-FR" dirty="0" err="1" smtClean="0"/>
              <a:t>bottom</a:t>
            </a:r>
            <a:r>
              <a:rPr lang="fr-FR" dirty="0" smtClean="0"/>
              <a:t> up</a:t>
            </a:r>
          </a:p>
          <a:p>
            <a:pPr lvl="2"/>
            <a:r>
              <a:rPr lang="fr-FR" dirty="0" smtClean="0"/>
              <a:t>« agents multiplicateurs » pour un leadership </a:t>
            </a:r>
            <a:r>
              <a:rPr lang="fr-FR" dirty="0" err="1" smtClean="0"/>
              <a:t>transformationel</a:t>
            </a:r>
            <a:endParaRPr lang="fr-FR" dirty="0" smtClean="0"/>
          </a:p>
          <a:p>
            <a:pPr lvl="2"/>
            <a:r>
              <a:rPr lang="fr-FR" dirty="0" smtClean="0"/>
              <a:t>Atelier KAIZEN</a:t>
            </a:r>
          </a:p>
          <a:p>
            <a:r>
              <a:rPr lang="fr-FR" dirty="0" smtClean="0"/>
              <a:t>Innover dans les organisations</a:t>
            </a:r>
          </a:p>
          <a:p>
            <a:pPr lvl="1"/>
            <a:endParaRPr lang="fr-FR" dirty="0" smtClean="0"/>
          </a:p>
          <a:p>
            <a:pPr lvl="1"/>
            <a:endParaRPr lang="fr-FR" dirty="0"/>
          </a:p>
        </p:txBody>
      </p:sp>
    </p:spTree>
    <p:extLst>
      <p:ext uri="{BB962C8B-B14F-4D97-AF65-F5344CB8AC3E}">
        <p14:creationId xmlns:p14="http://schemas.microsoft.com/office/powerpoint/2010/main" val="39310897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 Même combat</a:t>
            </a:r>
            <a:endParaRPr lang="fr-FR" dirty="0"/>
          </a:p>
        </p:txBody>
      </p:sp>
      <p:sp>
        <p:nvSpPr>
          <p:cNvPr id="3" name="Espace réservé du texte 2"/>
          <p:cNvSpPr>
            <a:spLocks noGrp="1"/>
          </p:cNvSpPr>
          <p:nvPr>
            <p:ph type="body" idx="1"/>
          </p:nvPr>
        </p:nvSpPr>
        <p:spPr/>
        <p:txBody>
          <a:bodyPr/>
          <a:lstStyle/>
          <a:p>
            <a:endParaRPr lang="fr-FR" dirty="0"/>
          </a:p>
        </p:txBody>
      </p:sp>
      <p:sp>
        <p:nvSpPr>
          <p:cNvPr id="5" name="Espace réservé du texte 4"/>
          <p:cNvSpPr>
            <a:spLocks noGrp="1"/>
          </p:cNvSpPr>
          <p:nvPr>
            <p:ph type="body" sz="quarter" idx="3"/>
          </p:nvPr>
        </p:nvSpPr>
        <p:spPr/>
        <p:txBody>
          <a:bodyPr/>
          <a:lstStyle/>
          <a:p>
            <a:endParaRPr lang="fr-FR"/>
          </a:p>
        </p:txBody>
      </p:sp>
      <p:sp>
        <p:nvSpPr>
          <p:cNvPr id="8" name="Rectangle 7"/>
          <p:cNvSpPr/>
          <p:nvPr/>
        </p:nvSpPr>
        <p:spPr>
          <a:xfrm>
            <a:off x="1726596" y="4309214"/>
            <a:ext cx="2261697" cy="306782"/>
          </a:xfrm>
          <a:prstGeom prst="rect">
            <a:avLst/>
          </a:prstGeom>
          <a:blipFill rotWithShape="1">
            <a:blip r:embed="rId3">
              <a:alphaModFix amt="57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contenu 5"/>
          <p:cNvSpPr>
            <a:spLocks noGrp="1"/>
          </p:cNvSpPr>
          <p:nvPr>
            <p:ph sz="half" idx="2"/>
          </p:nvPr>
        </p:nvSpPr>
        <p:spPr/>
        <p:txBody>
          <a:bodyPr/>
          <a:lstStyle/>
          <a:p>
            <a:endParaRPr lang="fr-FR"/>
          </a:p>
        </p:txBody>
      </p:sp>
      <p:sp>
        <p:nvSpPr>
          <p:cNvPr id="10" name="Espace réservé du contenu 9"/>
          <p:cNvSpPr>
            <a:spLocks noGrp="1"/>
          </p:cNvSpPr>
          <p:nvPr>
            <p:ph sz="quarter" idx="4"/>
          </p:nvPr>
        </p:nvSpPr>
        <p:spPr/>
        <p:txBody>
          <a:bodyPr/>
          <a:lstStyle/>
          <a:p>
            <a:endParaRPr lang="fr-FR"/>
          </a:p>
        </p:txBody>
      </p:sp>
    </p:spTree>
    <p:extLst>
      <p:ext uri="{BB962C8B-B14F-4D97-AF65-F5344CB8AC3E}">
        <p14:creationId xmlns:p14="http://schemas.microsoft.com/office/powerpoint/2010/main" val="42055460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13"/>
          <p:cNvSpPr>
            <a:spLocks noChangeArrowheads="1"/>
          </p:cNvSpPr>
          <p:nvPr/>
        </p:nvSpPr>
        <p:spPr bwMode="gray">
          <a:xfrm>
            <a:off x="1220788" y="3429001"/>
            <a:ext cx="6811962" cy="1103690"/>
          </a:xfrm>
          <a:prstGeom prst="chevron">
            <a:avLst>
              <a:gd name="adj" fmla="val 5606"/>
            </a:avLst>
          </a:prstGeom>
          <a:gradFill rotWithShape="1">
            <a:gsLst>
              <a:gs pos="0">
                <a:srgbClr val="F9F9F9"/>
              </a:gs>
              <a:gs pos="100000">
                <a:srgbClr val="EAEAEA">
                  <a:alpha val="89000"/>
                </a:srgbClr>
              </a:gs>
            </a:gsLst>
            <a:lin ang="5400000" scaled="1"/>
          </a:gradFill>
          <a:ln w="12700">
            <a:solidFill>
              <a:schemeClr val="accent2"/>
            </a:solidFill>
            <a:miter lim="800000"/>
            <a:headEnd/>
            <a:tailEnd/>
          </a:ln>
        </p:spPr>
        <p:txBody>
          <a:bodyPr wrap="none"/>
          <a:lstStyle/>
          <a:p>
            <a:pPr>
              <a:lnSpc>
                <a:spcPct val="90000"/>
              </a:lnSpc>
              <a:spcBef>
                <a:spcPct val="20000"/>
              </a:spcBef>
              <a:buClr>
                <a:srgbClr val="8345FF"/>
              </a:buClr>
              <a:buFont typeface="Arial" charset="0"/>
              <a:buNone/>
            </a:pPr>
            <a:r>
              <a:rPr lang="fr-FR" sz="1100" b="1">
                <a:solidFill>
                  <a:srgbClr val="002060"/>
                </a:solidFill>
                <a:cs typeface="Arial" charset="0"/>
              </a:rPr>
              <a:t>Approvisionner/stocker (AS)</a:t>
            </a:r>
          </a:p>
          <a:p>
            <a:pPr>
              <a:lnSpc>
                <a:spcPct val="90000"/>
              </a:lnSpc>
              <a:spcBef>
                <a:spcPct val="20000"/>
              </a:spcBef>
              <a:buClr>
                <a:srgbClr val="8345FF"/>
              </a:buClr>
              <a:buFont typeface="Arial" charset="0"/>
              <a:buNone/>
            </a:pPr>
            <a:endParaRPr lang="fr-FR" sz="900">
              <a:cs typeface="Arial" charset="0"/>
            </a:endParaRPr>
          </a:p>
        </p:txBody>
      </p:sp>
      <p:sp>
        <p:nvSpPr>
          <p:cNvPr id="2051" name="AutoShape 194"/>
          <p:cNvSpPr>
            <a:spLocks noChangeArrowheads="1"/>
          </p:cNvSpPr>
          <p:nvPr/>
        </p:nvSpPr>
        <p:spPr bwMode="gray">
          <a:xfrm>
            <a:off x="6477000" y="3657299"/>
            <a:ext cx="1447800" cy="8255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Stocker les Produits de santé</a:t>
            </a:r>
          </a:p>
        </p:txBody>
      </p:sp>
      <p:sp>
        <p:nvSpPr>
          <p:cNvPr id="2052" name="AutoShape 195"/>
          <p:cNvSpPr>
            <a:spLocks noChangeArrowheads="1"/>
          </p:cNvSpPr>
          <p:nvPr/>
        </p:nvSpPr>
        <p:spPr bwMode="gray">
          <a:xfrm>
            <a:off x="4781550" y="3657298"/>
            <a:ext cx="1238250" cy="833059"/>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r">
              <a:lnSpc>
                <a:spcPct val="90000"/>
              </a:lnSpc>
              <a:spcBef>
                <a:spcPct val="20000"/>
              </a:spcBef>
              <a:buClr>
                <a:srgbClr val="8345FF"/>
              </a:buClr>
              <a:buFont typeface="Arial" charset="0"/>
              <a:buNone/>
            </a:pPr>
            <a:r>
              <a:rPr lang="fr-FR" sz="800">
                <a:solidFill>
                  <a:schemeClr val="bg1"/>
                </a:solidFill>
                <a:cs typeface="Arial" charset="0"/>
              </a:rPr>
              <a:t>Valider la commande et entrer le stock informatique</a:t>
            </a:r>
          </a:p>
        </p:txBody>
      </p:sp>
      <p:sp>
        <p:nvSpPr>
          <p:cNvPr id="2053" name="AutoShape 196"/>
          <p:cNvSpPr>
            <a:spLocks noChangeArrowheads="1"/>
          </p:cNvSpPr>
          <p:nvPr/>
        </p:nvSpPr>
        <p:spPr bwMode="gray">
          <a:xfrm>
            <a:off x="1295400" y="3657298"/>
            <a:ext cx="1676400" cy="83910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en-US" sz="800">
                <a:solidFill>
                  <a:schemeClr val="bg1"/>
                </a:solidFill>
              </a:rPr>
              <a:t>Quantifier, Commander produits de santé</a:t>
            </a:r>
            <a:endParaRPr lang="fr-FR" sz="800">
              <a:solidFill>
                <a:schemeClr val="bg1"/>
              </a:solidFill>
              <a:cs typeface="Arial" charset="0"/>
            </a:endParaRPr>
          </a:p>
        </p:txBody>
      </p:sp>
      <p:sp>
        <p:nvSpPr>
          <p:cNvPr id="2054" name="Rectangle 213"/>
          <p:cNvSpPr>
            <a:spLocks noChangeArrowheads="1"/>
          </p:cNvSpPr>
          <p:nvPr/>
        </p:nvSpPr>
        <p:spPr bwMode="gray">
          <a:xfrm>
            <a:off x="6553200" y="4271586"/>
            <a:ext cx="914400" cy="17144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Essais Cliniques</a:t>
            </a:r>
          </a:p>
        </p:txBody>
      </p:sp>
      <p:sp>
        <p:nvSpPr>
          <p:cNvPr id="2055" name="Rectangle 214"/>
          <p:cNvSpPr>
            <a:spLocks noChangeArrowheads="1"/>
          </p:cNvSpPr>
          <p:nvPr/>
        </p:nvSpPr>
        <p:spPr bwMode="gray">
          <a:xfrm>
            <a:off x="7315200" y="4041777"/>
            <a:ext cx="527050" cy="17144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Stupefiants</a:t>
            </a:r>
          </a:p>
        </p:txBody>
      </p:sp>
      <p:sp>
        <p:nvSpPr>
          <p:cNvPr id="2056" name="Rectangle 215"/>
          <p:cNvSpPr>
            <a:spLocks noChangeArrowheads="1"/>
          </p:cNvSpPr>
          <p:nvPr/>
        </p:nvSpPr>
        <p:spPr bwMode="gray">
          <a:xfrm>
            <a:off x="1371600" y="3964575"/>
            <a:ext cx="685800" cy="26839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Commander au Marché)</a:t>
            </a:r>
          </a:p>
        </p:txBody>
      </p:sp>
      <p:sp>
        <p:nvSpPr>
          <p:cNvPr id="2057" name="Rectangle 216"/>
          <p:cNvSpPr>
            <a:spLocks noChangeArrowheads="1"/>
          </p:cNvSpPr>
          <p:nvPr/>
        </p:nvSpPr>
        <p:spPr bwMode="gray">
          <a:xfrm>
            <a:off x="2133600" y="3967599"/>
            <a:ext cx="762000" cy="26839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Commander Hors Marché</a:t>
            </a:r>
          </a:p>
        </p:txBody>
      </p:sp>
      <p:sp>
        <p:nvSpPr>
          <p:cNvPr id="2058" name="AutoShape 194"/>
          <p:cNvSpPr>
            <a:spLocks noChangeArrowheads="1"/>
          </p:cNvSpPr>
          <p:nvPr/>
        </p:nvSpPr>
        <p:spPr bwMode="gray">
          <a:xfrm>
            <a:off x="3276600" y="3646714"/>
            <a:ext cx="1219200" cy="79828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Réceptionner</a:t>
            </a:r>
          </a:p>
          <a:p>
            <a:pPr algn="ctr">
              <a:lnSpc>
                <a:spcPct val="90000"/>
              </a:lnSpc>
              <a:spcBef>
                <a:spcPct val="20000"/>
              </a:spcBef>
              <a:buClr>
                <a:srgbClr val="8345FF"/>
              </a:buClr>
              <a:buFont typeface="Arial" charset="0"/>
              <a:buNone/>
            </a:pPr>
            <a:endParaRPr lang="fr-FR" sz="800">
              <a:solidFill>
                <a:schemeClr val="bg1"/>
              </a:solidFill>
              <a:cs typeface="Arial" charset="0"/>
            </a:endParaRPr>
          </a:p>
        </p:txBody>
      </p:sp>
      <p:sp>
        <p:nvSpPr>
          <p:cNvPr id="2059" name="Rectangle 214"/>
          <p:cNvSpPr>
            <a:spLocks noChangeArrowheads="1"/>
          </p:cNvSpPr>
          <p:nvPr/>
        </p:nvSpPr>
        <p:spPr bwMode="gray">
          <a:xfrm>
            <a:off x="3505200" y="4221693"/>
            <a:ext cx="609600" cy="17144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Echantillonss</a:t>
            </a:r>
          </a:p>
        </p:txBody>
      </p:sp>
      <p:sp>
        <p:nvSpPr>
          <p:cNvPr id="2060" name="Rectangle 216"/>
          <p:cNvSpPr>
            <a:spLocks noChangeArrowheads="1"/>
          </p:cNvSpPr>
          <p:nvPr/>
        </p:nvSpPr>
        <p:spPr bwMode="gray">
          <a:xfrm>
            <a:off x="1628775" y="4326015"/>
            <a:ext cx="990600" cy="171448"/>
          </a:xfrm>
          <a:prstGeom prst="rect">
            <a:avLst/>
          </a:prstGeom>
          <a:solidFill>
            <a:srgbClr val="FF0000"/>
          </a:solidFill>
          <a:ln w="9525">
            <a:solidFill>
              <a:srgbClr val="993300"/>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Coursier urgence</a:t>
            </a:r>
          </a:p>
        </p:txBody>
      </p:sp>
      <p:sp>
        <p:nvSpPr>
          <p:cNvPr id="2061" name="Rectangle 214"/>
          <p:cNvSpPr>
            <a:spLocks noChangeArrowheads="1"/>
          </p:cNvSpPr>
          <p:nvPr/>
        </p:nvSpPr>
        <p:spPr bwMode="gray">
          <a:xfrm>
            <a:off x="3276600" y="3935944"/>
            <a:ext cx="1143000" cy="17144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en-US" sz="700">
                <a:solidFill>
                  <a:schemeClr val="bg1"/>
                </a:solidFill>
              </a:rPr>
              <a:t>Commandes</a:t>
            </a:r>
            <a:endParaRPr lang="fr-FR" sz="700">
              <a:solidFill>
                <a:schemeClr val="bg1"/>
              </a:solidFill>
              <a:cs typeface="Arial" charset="0"/>
            </a:endParaRPr>
          </a:p>
        </p:txBody>
      </p:sp>
      <p:sp>
        <p:nvSpPr>
          <p:cNvPr id="2062" name="Rectangle 214"/>
          <p:cNvSpPr>
            <a:spLocks noChangeArrowheads="1"/>
          </p:cNvSpPr>
          <p:nvPr/>
        </p:nvSpPr>
        <p:spPr bwMode="gray">
          <a:xfrm>
            <a:off x="6477000" y="3859592"/>
            <a:ext cx="1143000" cy="17144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en-US" sz="700">
                <a:solidFill>
                  <a:schemeClr val="bg1"/>
                </a:solidFill>
              </a:rPr>
              <a:t>Médicaments/DMS/DM</a:t>
            </a:r>
            <a:endParaRPr lang="fr-FR" sz="700">
              <a:solidFill>
                <a:schemeClr val="bg1"/>
              </a:solidFill>
              <a:cs typeface="Arial" charset="0"/>
            </a:endParaRPr>
          </a:p>
        </p:txBody>
      </p:sp>
      <p:sp>
        <p:nvSpPr>
          <p:cNvPr id="2063" name="Rectangle 214"/>
          <p:cNvSpPr>
            <a:spLocks noChangeArrowheads="1"/>
          </p:cNvSpPr>
          <p:nvPr/>
        </p:nvSpPr>
        <p:spPr bwMode="gray">
          <a:xfrm>
            <a:off x="4800600" y="4205818"/>
            <a:ext cx="1143000" cy="171448"/>
          </a:xfrm>
          <a:prstGeom prst="rect">
            <a:avLst/>
          </a:prstGeom>
          <a:solidFill>
            <a:srgbClr val="33CCCC"/>
          </a:solidFill>
          <a:ln w="9525">
            <a:solidFill>
              <a:srgbClr val="009999"/>
            </a:solid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en-US" sz="700">
                <a:solidFill>
                  <a:schemeClr val="bg1"/>
                </a:solidFill>
              </a:rPr>
              <a:t>Pour les commandes</a:t>
            </a:r>
            <a:endParaRPr lang="fr-FR" sz="700">
              <a:solidFill>
                <a:schemeClr val="bg1"/>
              </a:solidFill>
              <a:cs typeface="Arial" charset="0"/>
            </a:endParaRPr>
          </a:p>
        </p:txBody>
      </p:sp>
      <p:sp>
        <p:nvSpPr>
          <p:cNvPr id="2" name="Titre 1"/>
          <p:cNvSpPr>
            <a:spLocks noGrp="1"/>
          </p:cNvSpPr>
          <p:nvPr>
            <p:ph type="title"/>
          </p:nvPr>
        </p:nvSpPr>
        <p:spPr/>
        <p:txBody>
          <a:bodyPr/>
          <a:lstStyle/>
          <a:p>
            <a:r>
              <a:rPr lang="fr-FR" dirty="0" smtClean="0"/>
              <a:t>Processus Approvisionner/Stocker</a:t>
            </a:r>
            <a:endParaRPr lang="fr-FR" dirty="0"/>
          </a:p>
        </p:txBody>
      </p:sp>
    </p:spTree>
    <p:extLst>
      <p:ext uri="{BB962C8B-B14F-4D97-AF65-F5344CB8AC3E}">
        <p14:creationId xmlns:p14="http://schemas.microsoft.com/office/powerpoint/2010/main" val="12916685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 name="AutoShape 8"/>
          <p:cNvSpPr>
            <a:spLocks noChangeArrowheads="1"/>
          </p:cNvSpPr>
          <p:nvPr/>
        </p:nvSpPr>
        <p:spPr bwMode="gray">
          <a:xfrm>
            <a:off x="1027114" y="1829405"/>
            <a:ext cx="7126287" cy="3791857"/>
          </a:xfrm>
          <a:prstGeom prst="chevron">
            <a:avLst>
              <a:gd name="adj" fmla="val 3671"/>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lstStyle/>
          <a:p>
            <a:pPr algn="ctr">
              <a:lnSpc>
                <a:spcPct val="90000"/>
              </a:lnSpc>
              <a:spcBef>
                <a:spcPct val="20000"/>
              </a:spcBef>
              <a:buClr>
                <a:srgbClr val="8345FF"/>
              </a:buClr>
              <a:buFont typeface="Arial" charset="0"/>
              <a:buNone/>
            </a:pPr>
            <a:r>
              <a:rPr lang="fr-FR" sz="900" b="1">
                <a:cs typeface="Arial" charset="0"/>
              </a:rPr>
              <a:t>MACRO-PROCESSUS OPERATIONNELS</a:t>
            </a:r>
            <a:endParaRPr lang="en-US" sz="900">
              <a:cs typeface="Arial" charset="0"/>
            </a:endParaRPr>
          </a:p>
        </p:txBody>
      </p:sp>
      <p:sp>
        <p:nvSpPr>
          <p:cNvPr id="4205" name="AutoShape 288"/>
          <p:cNvSpPr>
            <a:spLocks noChangeArrowheads="1"/>
          </p:cNvSpPr>
          <p:nvPr/>
        </p:nvSpPr>
        <p:spPr bwMode="gray">
          <a:xfrm>
            <a:off x="1211263" y="4582584"/>
            <a:ext cx="6819900" cy="970643"/>
          </a:xfrm>
          <a:prstGeom prst="chevron">
            <a:avLst>
              <a:gd name="adj" fmla="val 6382"/>
            </a:avLst>
          </a:prstGeom>
          <a:gradFill rotWithShape="1">
            <a:gsLst>
              <a:gs pos="0">
                <a:srgbClr val="F9F9F9"/>
              </a:gs>
              <a:gs pos="100000">
                <a:srgbClr val="EAEAEA">
                  <a:alpha val="89000"/>
                </a:srgbClr>
              </a:gs>
            </a:gsLst>
            <a:lin ang="5400000" scaled="1"/>
          </a:gradFill>
          <a:ln w="12700">
            <a:solidFill>
              <a:schemeClr val="accent2"/>
            </a:solidFill>
            <a:miter lim="800000"/>
            <a:headEnd/>
            <a:tailEnd/>
          </a:ln>
        </p:spPr>
        <p:txBody>
          <a:bodyPr wrap="none"/>
          <a:lstStyle/>
          <a:p>
            <a:pPr>
              <a:lnSpc>
                <a:spcPct val="90000"/>
              </a:lnSpc>
              <a:spcBef>
                <a:spcPct val="20000"/>
              </a:spcBef>
              <a:buClr>
                <a:srgbClr val="8345FF"/>
              </a:buClr>
              <a:buFont typeface="Arial" charset="0"/>
              <a:buNone/>
            </a:pPr>
            <a:r>
              <a:rPr lang="fr-FR" sz="900">
                <a:cs typeface="Arial" charset="0"/>
              </a:rPr>
              <a:t>Enseigner/Former/Chercher</a:t>
            </a:r>
          </a:p>
          <a:p>
            <a:pPr>
              <a:lnSpc>
                <a:spcPct val="90000"/>
              </a:lnSpc>
              <a:spcBef>
                <a:spcPct val="20000"/>
              </a:spcBef>
              <a:buClr>
                <a:srgbClr val="8345FF"/>
              </a:buClr>
              <a:buFont typeface="Arial" charset="0"/>
              <a:buNone/>
            </a:pPr>
            <a:endParaRPr lang="fr-FR" sz="900">
              <a:cs typeface="Arial" charset="0"/>
            </a:endParaRPr>
          </a:p>
        </p:txBody>
      </p:sp>
      <p:sp>
        <p:nvSpPr>
          <p:cNvPr id="4206" name="AutoShape 190"/>
          <p:cNvSpPr>
            <a:spLocks noChangeArrowheads="1"/>
          </p:cNvSpPr>
          <p:nvPr/>
        </p:nvSpPr>
        <p:spPr bwMode="gray">
          <a:xfrm>
            <a:off x="1219201" y="1977571"/>
            <a:ext cx="6840537" cy="1372810"/>
          </a:xfrm>
          <a:prstGeom prst="chevron">
            <a:avLst>
              <a:gd name="adj" fmla="val 5998"/>
            </a:avLst>
          </a:prstGeom>
          <a:gradFill rotWithShape="1">
            <a:gsLst>
              <a:gs pos="0">
                <a:srgbClr val="F9F9F9"/>
              </a:gs>
              <a:gs pos="100000">
                <a:srgbClr val="EAEAEA">
                  <a:alpha val="89000"/>
                </a:srgbClr>
              </a:gs>
            </a:gsLst>
            <a:lin ang="5400000" scaled="1"/>
          </a:gradFill>
          <a:ln w="12700">
            <a:solidFill>
              <a:schemeClr val="accent2"/>
            </a:solidFill>
            <a:miter lim="800000"/>
            <a:headEnd/>
            <a:tailEnd/>
          </a:ln>
        </p:spPr>
        <p:txBody>
          <a:bodyPr wrap="none" lIns="90000"/>
          <a:lstStyle/>
          <a:p>
            <a:pPr>
              <a:lnSpc>
                <a:spcPct val="90000"/>
              </a:lnSpc>
              <a:spcBef>
                <a:spcPct val="20000"/>
              </a:spcBef>
              <a:buClr>
                <a:srgbClr val="8345FF"/>
              </a:buClr>
              <a:buFont typeface="Arial" charset="0"/>
              <a:buNone/>
            </a:pPr>
            <a:r>
              <a:rPr lang="fr-FR" sz="900">
                <a:cs typeface="Arial" charset="0"/>
              </a:rPr>
              <a:t>Préparer/Délivrer/Dispenser</a:t>
            </a:r>
          </a:p>
        </p:txBody>
      </p:sp>
      <p:sp>
        <p:nvSpPr>
          <p:cNvPr id="4207" name="AutoShape 113"/>
          <p:cNvSpPr>
            <a:spLocks noChangeArrowheads="1"/>
          </p:cNvSpPr>
          <p:nvPr/>
        </p:nvSpPr>
        <p:spPr bwMode="gray">
          <a:xfrm>
            <a:off x="1220788" y="3413882"/>
            <a:ext cx="6811962" cy="1103690"/>
          </a:xfrm>
          <a:prstGeom prst="chevron">
            <a:avLst>
              <a:gd name="adj" fmla="val 5606"/>
            </a:avLst>
          </a:prstGeom>
          <a:gradFill rotWithShape="1">
            <a:gsLst>
              <a:gs pos="0">
                <a:srgbClr val="F9F9F9"/>
              </a:gs>
              <a:gs pos="100000">
                <a:srgbClr val="EAEAEA">
                  <a:alpha val="89000"/>
                </a:srgbClr>
              </a:gs>
            </a:gsLst>
            <a:lin ang="5400000" scaled="1"/>
          </a:gradFill>
          <a:ln w="12700">
            <a:solidFill>
              <a:schemeClr val="accent2"/>
            </a:solidFill>
            <a:miter lim="800000"/>
            <a:headEnd/>
            <a:tailEnd/>
          </a:ln>
        </p:spPr>
        <p:txBody>
          <a:bodyPr wrap="none"/>
          <a:lstStyle/>
          <a:p>
            <a:pPr>
              <a:lnSpc>
                <a:spcPct val="90000"/>
              </a:lnSpc>
              <a:spcBef>
                <a:spcPct val="20000"/>
              </a:spcBef>
              <a:buClr>
                <a:srgbClr val="8345FF"/>
              </a:buClr>
              <a:buFont typeface="Arial" charset="0"/>
              <a:buNone/>
            </a:pPr>
            <a:r>
              <a:rPr lang="fr-FR" sz="900">
                <a:cs typeface="Arial" charset="0"/>
              </a:rPr>
              <a:t>Approvisionner/Stocker</a:t>
            </a:r>
          </a:p>
          <a:p>
            <a:pPr>
              <a:lnSpc>
                <a:spcPct val="90000"/>
              </a:lnSpc>
              <a:spcBef>
                <a:spcPct val="20000"/>
              </a:spcBef>
              <a:buClr>
                <a:srgbClr val="8345FF"/>
              </a:buClr>
              <a:buFont typeface="Arial" charset="0"/>
              <a:buNone/>
            </a:pPr>
            <a:endParaRPr lang="fr-FR" sz="900">
              <a:cs typeface="Arial" charset="0"/>
            </a:endParaRPr>
          </a:p>
        </p:txBody>
      </p:sp>
      <p:sp>
        <p:nvSpPr>
          <p:cNvPr id="4212" name="AutoShape 160"/>
          <p:cNvSpPr>
            <a:spLocks noChangeArrowheads="1"/>
          </p:cNvSpPr>
          <p:nvPr/>
        </p:nvSpPr>
        <p:spPr bwMode="gray">
          <a:xfrm rot="10800000">
            <a:off x="4319588" y="1726595"/>
            <a:ext cx="508000" cy="102810"/>
          </a:xfrm>
          <a:prstGeom prst="triangle">
            <a:avLst>
              <a:gd name="adj" fmla="val 50000"/>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tIns="36000" bIns="36000"/>
          <a:lstStyle/>
          <a:p>
            <a:pPr algn="ctr">
              <a:lnSpc>
                <a:spcPct val="90000"/>
              </a:lnSpc>
              <a:spcBef>
                <a:spcPct val="20000"/>
              </a:spcBef>
              <a:buClr>
                <a:srgbClr val="8345FF"/>
              </a:buClr>
              <a:buFont typeface="Arial" charset="0"/>
              <a:buNone/>
            </a:pPr>
            <a:endParaRPr lang="en-US" sz="900">
              <a:cs typeface="Arial" charset="0"/>
            </a:endParaRPr>
          </a:p>
        </p:txBody>
      </p:sp>
      <p:sp>
        <p:nvSpPr>
          <p:cNvPr id="4213" name="AutoShape 161"/>
          <p:cNvSpPr>
            <a:spLocks noChangeArrowheads="1"/>
          </p:cNvSpPr>
          <p:nvPr/>
        </p:nvSpPr>
        <p:spPr bwMode="gray">
          <a:xfrm>
            <a:off x="4349750" y="5621263"/>
            <a:ext cx="508000" cy="113393"/>
          </a:xfrm>
          <a:prstGeom prst="triangle">
            <a:avLst>
              <a:gd name="adj" fmla="val 50000"/>
            </a:avLst>
          </a:prstGeom>
          <a:solidFill>
            <a:srgbClr val="FFDB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lstStyle/>
          <a:p>
            <a:pPr algn="ctr">
              <a:lnSpc>
                <a:spcPct val="90000"/>
              </a:lnSpc>
              <a:spcBef>
                <a:spcPct val="20000"/>
              </a:spcBef>
              <a:buClr>
                <a:srgbClr val="8345FF"/>
              </a:buClr>
              <a:buFont typeface="Arial" charset="0"/>
              <a:buNone/>
            </a:pPr>
            <a:endParaRPr lang="en-US" sz="900">
              <a:cs typeface="Arial" charset="0"/>
            </a:endParaRPr>
          </a:p>
        </p:txBody>
      </p:sp>
      <p:sp>
        <p:nvSpPr>
          <p:cNvPr id="4214" name="Rectangle 162"/>
          <p:cNvSpPr>
            <a:spLocks noChangeArrowheads="1"/>
          </p:cNvSpPr>
          <p:nvPr/>
        </p:nvSpPr>
        <p:spPr bwMode="gray">
          <a:xfrm>
            <a:off x="609600" y="308429"/>
            <a:ext cx="7772400" cy="144387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lstStyle/>
          <a:p>
            <a:pPr algn="ctr">
              <a:lnSpc>
                <a:spcPct val="90000"/>
              </a:lnSpc>
              <a:spcBef>
                <a:spcPct val="20000"/>
              </a:spcBef>
              <a:buClr>
                <a:srgbClr val="8345FF"/>
              </a:buClr>
              <a:buFont typeface="Arial" charset="0"/>
              <a:buNone/>
            </a:pPr>
            <a:r>
              <a:rPr lang="fr-FR" sz="900" b="1" dirty="0">
                <a:cs typeface="Arial" charset="0"/>
              </a:rPr>
              <a:t>            MACRO-PROCESSUS DE PILOTAGE</a:t>
            </a:r>
          </a:p>
          <a:p>
            <a:pPr algn="ctr">
              <a:lnSpc>
                <a:spcPct val="90000"/>
              </a:lnSpc>
              <a:spcBef>
                <a:spcPct val="20000"/>
              </a:spcBef>
              <a:buClr>
                <a:srgbClr val="8345FF"/>
              </a:buClr>
              <a:buFont typeface="Arial" charset="0"/>
              <a:buNone/>
            </a:pPr>
            <a:endParaRPr lang="en-US" sz="900" dirty="0">
              <a:cs typeface="Arial" charset="0"/>
            </a:endParaRPr>
          </a:p>
        </p:txBody>
      </p:sp>
      <p:sp>
        <p:nvSpPr>
          <p:cNvPr id="4215" name="Rectangle 163"/>
          <p:cNvSpPr>
            <a:spLocks noChangeArrowheads="1"/>
          </p:cNvSpPr>
          <p:nvPr/>
        </p:nvSpPr>
        <p:spPr bwMode="gray">
          <a:xfrm>
            <a:off x="1046164" y="5734655"/>
            <a:ext cx="7038975" cy="1123345"/>
          </a:xfrm>
          <a:prstGeom prst="rect">
            <a:avLst/>
          </a:prstGeom>
          <a:solidFill>
            <a:srgbClr val="FFDB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lstStyle/>
          <a:p>
            <a:pPr algn="ctr">
              <a:lnSpc>
                <a:spcPct val="90000"/>
              </a:lnSpc>
              <a:spcBef>
                <a:spcPct val="20000"/>
              </a:spcBef>
              <a:buClr>
                <a:srgbClr val="8345FF"/>
              </a:buClr>
              <a:buFont typeface="Arial" charset="0"/>
              <a:buNone/>
            </a:pPr>
            <a:r>
              <a:rPr lang="fr-FR" sz="900" b="1">
                <a:cs typeface="Arial" charset="0"/>
              </a:rPr>
              <a:t>MACRO-PROCESSUS SUPPORT</a:t>
            </a:r>
          </a:p>
          <a:p>
            <a:pPr algn="ctr">
              <a:lnSpc>
                <a:spcPct val="90000"/>
              </a:lnSpc>
              <a:spcBef>
                <a:spcPct val="20000"/>
              </a:spcBef>
              <a:buClr>
                <a:srgbClr val="8345FF"/>
              </a:buClr>
              <a:buFont typeface="Arial" charset="0"/>
              <a:buNone/>
            </a:pPr>
            <a:endParaRPr lang="en-US" sz="900">
              <a:cs typeface="Arial" charset="0"/>
            </a:endParaRPr>
          </a:p>
        </p:txBody>
      </p:sp>
      <p:sp>
        <p:nvSpPr>
          <p:cNvPr id="4216" name="Text Box 165"/>
          <p:cNvSpPr txBox="1">
            <a:spLocks noChangeArrowheads="1"/>
          </p:cNvSpPr>
          <p:nvPr/>
        </p:nvSpPr>
        <p:spPr bwMode="gray">
          <a:xfrm>
            <a:off x="-50800" y="1815798"/>
            <a:ext cx="1227138"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lnSpc>
                <a:spcPct val="90000"/>
              </a:lnSpc>
              <a:spcBef>
                <a:spcPct val="50000"/>
              </a:spcBef>
              <a:buClr>
                <a:srgbClr val="8345FF"/>
              </a:buClr>
              <a:buFont typeface="Arial" charset="0"/>
              <a:buNone/>
            </a:pPr>
            <a:r>
              <a:rPr lang="fr-FR" sz="1100" b="1">
                <a:cs typeface="Arial" charset="0"/>
              </a:rPr>
              <a:t>PARTIES PRENANTES</a:t>
            </a:r>
          </a:p>
        </p:txBody>
      </p:sp>
      <p:sp>
        <p:nvSpPr>
          <p:cNvPr id="4217" name="Text Box 166"/>
          <p:cNvSpPr txBox="1">
            <a:spLocks noChangeArrowheads="1"/>
          </p:cNvSpPr>
          <p:nvPr/>
        </p:nvSpPr>
        <p:spPr bwMode="gray">
          <a:xfrm>
            <a:off x="7980363" y="1781024"/>
            <a:ext cx="1289050"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lnSpc>
                <a:spcPct val="90000"/>
              </a:lnSpc>
              <a:spcBef>
                <a:spcPct val="50000"/>
              </a:spcBef>
              <a:buClr>
                <a:srgbClr val="8345FF"/>
              </a:buClr>
              <a:buFont typeface="Arial" charset="0"/>
              <a:buNone/>
            </a:pPr>
            <a:r>
              <a:rPr lang="fr-FR" sz="1100" b="1">
                <a:cs typeface="Arial" charset="0"/>
              </a:rPr>
              <a:t>PARTIES PRENANTES</a:t>
            </a:r>
          </a:p>
        </p:txBody>
      </p:sp>
      <p:sp>
        <p:nvSpPr>
          <p:cNvPr id="4218" name="AutoShape 192"/>
          <p:cNvSpPr>
            <a:spLocks noChangeArrowheads="1"/>
          </p:cNvSpPr>
          <p:nvPr/>
        </p:nvSpPr>
        <p:spPr bwMode="gray">
          <a:xfrm>
            <a:off x="4953000" y="2057703"/>
            <a:ext cx="1282700" cy="71815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dirty="0">
                <a:solidFill>
                  <a:schemeClr val="bg1"/>
                </a:solidFill>
                <a:cs typeface="Arial" charset="0"/>
              </a:rPr>
              <a:t>Délivrer/Dispenser </a:t>
            </a:r>
            <a:r>
              <a:rPr lang="fr-FR" sz="800" dirty="0" smtClean="0">
                <a:solidFill>
                  <a:schemeClr val="bg1"/>
                </a:solidFill>
                <a:cs typeface="Arial" charset="0"/>
              </a:rPr>
              <a:t>les articles pharmaceutiques et d’autres</a:t>
            </a:r>
            <a:endParaRPr lang="fr-FR" sz="800" dirty="0">
              <a:solidFill>
                <a:schemeClr val="bg1"/>
              </a:solidFill>
              <a:cs typeface="Arial" charset="0"/>
            </a:endParaRPr>
          </a:p>
        </p:txBody>
      </p:sp>
      <p:sp>
        <p:nvSpPr>
          <p:cNvPr id="4219" name="AutoShape 193"/>
          <p:cNvSpPr>
            <a:spLocks noChangeArrowheads="1"/>
          </p:cNvSpPr>
          <p:nvPr/>
        </p:nvSpPr>
        <p:spPr bwMode="gray">
          <a:xfrm>
            <a:off x="1325564" y="2224013"/>
            <a:ext cx="1341437" cy="931333"/>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Recevoir et analyser la demande</a:t>
            </a:r>
          </a:p>
        </p:txBody>
      </p:sp>
      <p:sp>
        <p:nvSpPr>
          <p:cNvPr id="4220" name="AutoShape 194"/>
          <p:cNvSpPr>
            <a:spLocks noChangeArrowheads="1"/>
          </p:cNvSpPr>
          <p:nvPr/>
        </p:nvSpPr>
        <p:spPr bwMode="gray">
          <a:xfrm>
            <a:off x="6324600" y="3657299"/>
            <a:ext cx="1600200" cy="8255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dirty="0">
                <a:solidFill>
                  <a:schemeClr val="bg1"/>
                </a:solidFill>
                <a:cs typeface="Arial" charset="0"/>
              </a:rPr>
              <a:t>Stocker </a:t>
            </a:r>
            <a:r>
              <a:rPr lang="fr-FR" sz="800" dirty="0" smtClean="0">
                <a:solidFill>
                  <a:schemeClr val="bg1"/>
                </a:solidFill>
                <a:cs typeface="Arial" charset="0"/>
              </a:rPr>
              <a:t>les articles pharmaceutiques et autres</a:t>
            </a:r>
            <a:endParaRPr lang="fr-FR" sz="800" dirty="0">
              <a:solidFill>
                <a:schemeClr val="bg1"/>
              </a:solidFill>
              <a:cs typeface="Arial" charset="0"/>
            </a:endParaRPr>
          </a:p>
        </p:txBody>
      </p:sp>
      <p:sp>
        <p:nvSpPr>
          <p:cNvPr id="4221" name="AutoShape 195"/>
          <p:cNvSpPr>
            <a:spLocks noChangeArrowheads="1"/>
          </p:cNvSpPr>
          <p:nvPr/>
        </p:nvSpPr>
        <p:spPr bwMode="gray">
          <a:xfrm>
            <a:off x="4781550" y="3657298"/>
            <a:ext cx="1238250" cy="42484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dirty="0">
                <a:solidFill>
                  <a:schemeClr val="bg1"/>
                </a:solidFill>
                <a:cs typeface="Arial" charset="0"/>
              </a:rPr>
              <a:t>Valider la </a:t>
            </a:r>
            <a:r>
              <a:rPr lang="fr-FR" sz="800" dirty="0" smtClean="0">
                <a:solidFill>
                  <a:schemeClr val="bg1"/>
                </a:solidFill>
                <a:cs typeface="Arial" charset="0"/>
              </a:rPr>
              <a:t>commande et entrer le stock informatique</a:t>
            </a:r>
            <a:endParaRPr lang="fr-FR" sz="800" dirty="0">
              <a:solidFill>
                <a:schemeClr val="bg1"/>
              </a:solidFill>
              <a:cs typeface="Arial" charset="0"/>
            </a:endParaRPr>
          </a:p>
        </p:txBody>
      </p:sp>
      <p:sp>
        <p:nvSpPr>
          <p:cNvPr id="4222" name="AutoShape 196"/>
          <p:cNvSpPr>
            <a:spLocks noChangeArrowheads="1"/>
          </p:cNvSpPr>
          <p:nvPr/>
        </p:nvSpPr>
        <p:spPr bwMode="gray">
          <a:xfrm>
            <a:off x="1371600" y="3605893"/>
            <a:ext cx="1676400" cy="83910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dirty="0">
                <a:solidFill>
                  <a:schemeClr val="bg1"/>
                </a:solidFill>
                <a:cs typeface="Arial" charset="0"/>
              </a:rPr>
              <a:t>Quantifier, Commander des </a:t>
            </a:r>
            <a:r>
              <a:rPr lang="fr-FR" sz="800" dirty="0" smtClean="0">
                <a:solidFill>
                  <a:schemeClr val="bg1"/>
                </a:solidFill>
                <a:cs typeface="Arial" charset="0"/>
              </a:rPr>
              <a:t>articles pharmaceutiques et autres articles</a:t>
            </a:r>
            <a:endParaRPr lang="fr-FR" sz="800" dirty="0">
              <a:solidFill>
                <a:schemeClr val="bg1"/>
              </a:solidFill>
              <a:cs typeface="Arial" charset="0"/>
            </a:endParaRPr>
          </a:p>
        </p:txBody>
      </p:sp>
      <p:sp>
        <p:nvSpPr>
          <p:cNvPr id="4223" name="AutoShape 200"/>
          <p:cNvSpPr>
            <a:spLocks noChangeArrowheads="1"/>
          </p:cNvSpPr>
          <p:nvPr/>
        </p:nvSpPr>
        <p:spPr bwMode="gray">
          <a:xfrm>
            <a:off x="6324600" y="2050143"/>
            <a:ext cx="1428750" cy="642559"/>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nSpc>
                <a:spcPct val="90000"/>
              </a:lnSpc>
              <a:spcBef>
                <a:spcPct val="20000"/>
              </a:spcBef>
              <a:buClr>
                <a:srgbClr val="8345FF"/>
              </a:buClr>
              <a:buFont typeface="Arial" charset="0"/>
              <a:buNone/>
            </a:pPr>
            <a:r>
              <a:rPr lang="fr-FR" sz="800" dirty="0">
                <a:solidFill>
                  <a:schemeClr val="bg1"/>
                </a:solidFill>
                <a:cs typeface="Arial" charset="0"/>
              </a:rPr>
              <a:t>Valider la dispensation pour la facturation et gérer des retours, erreurs</a:t>
            </a:r>
          </a:p>
        </p:txBody>
      </p:sp>
      <p:sp>
        <p:nvSpPr>
          <p:cNvPr id="4224" name="AutoShape 197"/>
          <p:cNvSpPr>
            <a:spLocks noChangeArrowheads="1"/>
          </p:cNvSpPr>
          <p:nvPr/>
        </p:nvSpPr>
        <p:spPr bwMode="gray">
          <a:xfrm>
            <a:off x="2754313" y="2222500"/>
            <a:ext cx="2139950" cy="98878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Préparer/Réaliser la demande</a:t>
            </a:r>
          </a:p>
        </p:txBody>
      </p:sp>
      <p:sp>
        <p:nvSpPr>
          <p:cNvPr id="4225" name="Rectangle 201"/>
          <p:cNvSpPr>
            <a:spLocks noChangeArrowheads="1"/>
          </p:cNvSpPr>
          <p:nvPr/>
        </p:nvSpPr>
        <p:spPr bwMode="gray">
          <a:xfrm>
            <a:off x="1370014" y="2540361"/>
            <a:ext cx="534987"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Par liste de dotation</a:t>
            </a:r>
          </a:p>
        </p:txBody>
      </p:sp>
      <p:sp>
        <p:nvSpPr>
          <p:cNvPr id="4226" name="Rectangle 202"/>
          <p:cNvSpPr>
            <a:spLocks noChangeArrowheads="1"/>
          </p:cNvSpPr>
          <p:nvPr/>
        </p:nvSpPr>
        <p:spPr bwMode="gray">
          <a:xfrm>
            <a:off x="5830887" y="2408825"/>
            <a:ext cx="28575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Pour VP</a:t>
            </a:r>
          </a:p>
        </p:txBody>
      </p:sp>
      <p:sp>
        <p:nvSpPr>
          <p:cNvPr id="4227" name="Rectangle 203"/>
          <p:cNvSpPr>
            <a:spLocks noChangeArrowheads="1"/>
          </p:cNvSpPr>
          <p:nvPr/>
        </p:nvSpPr>
        <p:spPr bwMode="gray">
          <a:xfrm>
            <a:off x="1524000" y="2850301"/>
            <a:ext cx="78740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Par prescription (nominative)</a:t>
            </a:r>
          </a:p>
        </p:txBody>
      </p:sp>
      <p:sp>
        <p:nvSpPr>
          <p:cNvPr id="4230" name="Rectangle 207"/>
          <p:cNvSpPr>
            <a:spLocks noChangeArrowheads="1"/>
          </p:cNvSpPr>
          <p:nvPr/>
        </p:nvSpPr>
        <p:spPr bwMode="gray">
          <a:xfrm>
            <a:off x="6430962" y="2398241"/>
            <a:ext cx="29210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Pour </a:t>
            </a:r>
            <a:r>
              <a:rPr lang="fr-FR" sz="700" dirty="0" smtClean="0">
                <a:solidFill>
                  <a:schemeClr val="bg1"/>
                </a:solidFill>
                <a:cs typeface="Arial" charset="0"/>
              </a:rPr>
              <a:t>VP</a:t>
            </a:r>
            <a:endParaRPr lang="fr-FR" sz="700" dirty="0">
              <a:solidFill>
                <a:schemeClr val="bg1"/>
              </a:solidFill>
              <a:cs typeface="Arial" charset="0"/>
            </a:endParaRPr>
          </a:p>
        </p:txBody>
      </p:sp>
      <p:sp>
        <p:nvSpPr>
          <p:cNvPr id="4231" name="Rectangle 208"/>
          <p:cNvSpPr>
            <a:spLocks noChangeArrowheads="1"/>
          </p:cNvSpPr>
          <p:nvPr/>
        </p:nvSpPr>
        <p:spPr bwMode="gray">
          <a:xfrm>
            <a:off x="6777037" y="2398241"/>
            <a:ext cx="87630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Pour Services de l</a:t>
            </a:r>
            <a:r>
              <a:rPr lang="ja-JP" altLang="fr-FR" sz="700" dirty="0">
                <a:solidFill>
                  <a:schemeClr val="bg1"/>
                </a:solidFill>
                <a:cs typeface="Arial" charset="0"/>
              </a:rPr>
              <a:t>’</a:t>
            </a:r>
            <a:r>
              <a:rPr lang="fr-FR" sz="700" dirty="0">
                <a:solidFill>
                  <a:schemeClr val="bg1"/>
                </a:solidFill>
                <a:cs typeface="Arial" charset="0"/>
              </a:rPr>
              <a:t>hôpital</a:t>
            </a:r>
          </a:p>
        </p:txBody>
      </p:sp>
      <p:sp>
        <p:nvSpPr>
          <p:cNvPr id="4236" name="Rectangle 213"/>
          <p:cNvSpPr>
            <a:spLocks noChangeArrowheads="1"/>
          </p:cNvSpPr>
          <p:nvPr/>
        </p:nvSpPr>
        <p:spPr bwMode="gray">
          <a:xfrm>
            <a:off x="6400800" y="4226229"/>
            <a:ext cx="914400" cy="17144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Essais cliniques</a:t>
            </a:r>
          </a:p>
        </p:txBody>
      </p:sp>
      <p:sp>
        <p:nvSpPr>
          <p:cNvPr id="4237" name="Rectangle 214"/>
          <p:cNvSpPr>
            <a:spLocks noChangeArrowheads="1"/>
          </p:cNvSpPr>
          <p:nvPr/>
        </p:nvSpPr>
        <p:spPr bwMode="gray">
          <a:xfrm>
            <a:off x="7315200" y="3935943"/>
            <a:ext cx="527050" cy="17144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Stupéfiants</a:t>
            </a:r>
          </a:p>
        </p:txBody>
      </p:sp>
      <p:sp>
        <p:nvSpPr>
          <p:cNvPr id="4238" name="Rectangle 215"/>
          <p:cNvSpPr>
            <a:spLocks noChangeArrowheads="1"/>
          </p:cNvSpPr>
          <p:nvPr/>
        </p:nvSpPr>
        <p:spPr bwMode="gray">
          <a:xfrm>
            <a:off x="1447800" y="3913171"/>
            <a:ext cx="68580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Commande au Marché APHP</a:t>
            </a:r>
          </a:p>
        </p:txBody>
      </p:sp>
      <p:sp>
        <p:nvSpPr>
          <p:cNvPr id="4239" name="Rectangle 216"/>
          <p:cNvSpPr>
            <a:spLocks noChangeArrowheads="1"/>
          </p:cNvSpPr>
          <p:nvPr/>
        </p:nvSpPr>
        <p:spPr bwMode="gray">
          <a:xfrm>
            <a:off x="2209800" y="3916194"/>
            <a:ext cx="76200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Commande hors Marché  APHP</a:t>
            </a:r>
          </a:p>
        </p:txBody>
      </p:sp>
      <p:sp>
        <p:nvSpPr>
          <p:cNvPr id="4240" name="Rectangle 217"/>
          <p:cNvSpPr>
            <a:spLocks noChangeArrowheads="1"/>
          </p:cNvSpPr>
          <p:nvPr/>
        </p:nvSpPr>
        <p:spPr bwMode="gray">
          <a:xfrm>
            <a:off x="2819400" y="2481396"/>
            <a:ext cx="31115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Laver (Sté)</a:t>
            </a:r>
          </a:p>
        </p:txBody>
      </p:sp>
      <p:sp>
        <p:nvSpPr>
          <p:cNvPr id="4241" name="Rectangle 218"/>
          <p:cNvSpPr>
            <a:spLocks noChangeArrowheads="1"/>
          </p:cNvSpPr>
          <p:nvPr/>
        </p:nvSpPr>
        <p:spPr bwMode="gray">
          <a:xfrm>
            <a:off x="4114800" y="2481396"/>
            <a:ext cx="725488"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Stériliser (Sté, Chimio)</a:t>
            </a:r>
          </a:p>
        </p:txBody>
      </p:sp>
      <p:sp>
        <p:nvSpPr>
          <p:cNvPr id="4242" name="Rectangle 219"/>
          <p:cNvSpPr>
            <a:spLocks noChangeArrowheads="1"/>
          </p:cNvSpPr>
          <p:nvPr/>
        </p:nvSpPr>
        <p:spPr bwMode="gray">
          <a:xfrm>
            <a:off x="3200400" y="2481396"/>
            <a:ext cx="86995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Conditionner (Sté, Préparatoire)</a:t>
            </a:r>
          </a:p>
        </p:txBody>
      </p:sp>
      <p:sp>
        <p:nvSpPr>
          <p:cNvPr id="4243" name="Rectangle 220"/>
          <p:cNvSpPr>
            <a:spLocks noChangeArrowheads="1"/>
          </p:cNvSpPr>
          <p:nvPr/>
        </p:nvSpPr>
        <p:spPr bwMode="gray">
          <a:xfrm>
            <a:off x="2836863" y="2768565"/>
            <a:ext cx="1993900" cy="365347"/>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Préparer (Chimio, Préparatoire, Radio pharmacie, articles pharmaceutiques et d</a:t>
            </a:r>
            <a:r>
              <a:rPr lang="ja-JP" altLang="fr-FR" sz="700">
                <a:solidFill>
                  <a:schemeClr val="bg1"/>
                </a:solidFill>
                <a:cs typeface="Arial" charset="0"/>
              </a:rPr>
              <a:t>’</a:t>
            </a:r>
            <a:r>
              <a:rPr lang="fr-FR" sz="700">
                <a:solidFill>
                  <a:schemeClr val="bg1"/>
                </a:solidFill>
                <a:cs typeface="Arial" charset="0"/>
              </a:rPr>
              <a:t>autres articles achetés)</a:t>
            </a:r>
          </a:p>
        </p:txBody>
      </p:sp>
      <p:sp>
        <p:nvSpPr>
          <p:cNvPr id="4245" name="Rectangle 222"/>
          <p:cNvSpPr>
            <a:spLocks noChangeArrowheads="1"/>
          </p:cNvSpPr>
          <p:nvPr/>
        </p:nvSpPr>
        <p:spPr bwMode="gray">
          <a:xfrm>
            <a:off x="1924050" y="2540361"/>
            <a:ext cx="66675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Par bon d</a:t>
            </a:r>
            <a:r>
              <a:rPr lang="ja-JP" altLang="fr-FR" sz="700">
                <a:solidFill>
                  <a:schemeClr val="bg1"/>
                </a:solidFill>
                <a:cs typeface="Arial" charset="0"/>
              </a:rPr>
              <a:t>’</a:t>
            </a:r>
            <a:r>
              <a:rPr lang="fr-FR" sz="700">
                <a:solidFill>
                  <a:schemeClr val="bg1"/>
                </a:solidFill>
                <a:cs typeface="Arial" charset="0"/>
              </a:rPr>
              <a:t>urgence</a:t>
            </a:r>
          </a:p>
        </p:txBody>
      </p:sp>
      <p:sp>
        <p:nvSpPr>
          <p:cNvPr id="4246" name="Rectangle 233"/>
          <p:cNvSpPr>
            <a:spLocks noChangeArrowheads="1"/>
          </p:cNvSpPr>
          <p:nvPr/>
        </p:nvSpPr>
        <p:spPr bwMode="gray">
          <a:xfrm>
            <a:off x="6400800" y="3932825"/>
            <a:ext cx="68580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Médicaments/ DM/DMS</a:t>
            </a:r>
          </a:p>
        </p:txBody>
      </p:sp>
      <p:sp>
        <p:nvSpPr>
          <p:cNvPr id="4247" name="AutoShape 240"/>
          <p:cNvSpPr>
            <a:spLocks noChangeArrowheads="1"/>
          </p:cNvSpPr>
          <p:nvPr/>
        </p:nvSpPr>
        <p:spPr bwMode="gray">
          <a:xfrm>
            <a:off x="1219200" y="5823858"/>
            <a:ext cx="2057400" cy="946452"/>
          </a:xfrm>
          <a:prstGeom prst="rect">
            <a:avLst/>
          </a:prstGeom>
          <a:gradFill rotWithShape="1">
            <a:gsLst>
              <a:gs pos="0">
                <a:srgbClr val="F9F9F9"/>
              </a:gs>
              <a:gs pos="100000">
                <a:srgbClr val="EAEAEA"/>
              </a:gs>
            </a:gsLst>
            <a:lin ang="5400000" scaled="1"/>
          </a:gradFill>
          <a:ln w="12700">
            <a:solidFill>
              <a:schemeClr val="tx2"/>
            </a:solidFill>
            <a:miter lim="800000"/>
            <a:headEnd/>
            <a:tailEnd/>
          </a:ln>
        </p:spPr>
        <p:txBody>
          <a:bodyPr lIns="54000" rIns="54000"/>
          <a:lstStyle/>
          <a:p>
            <a:pPr algn="r">
              <a:lnSpc>
                <a:spcPct val="90000"/>
              </a:lnSpc>
              <a:spcBef>
                <a:spcPct val="20000"/>
              </a:spcBef>
              <a:buClr>
                <a:srgbClr val="8345FF"/>
              </a:buClr>
              <a:buFont typeface="Arial" charset="0"/>
              <a:buNone/>
            </a:pPr>
            <a:r>
              <a:rPr lang="fr-FR" sz="800" dirty="0">
                <a:cs typeface="Arial" charset="0"/>
              </a:rPr>
              <a:t>Gérer un système </a:t>
            </a:r>
          </a:p>
          <a:p>
            <a:pPr algn="r">
              <a:lnSpc>
                <a:spcPct val="90000"/>
              </a:lnSpc>
              <a:spcBef>
                <a:spcPct val="20000"/>
              </a:spcBef>
              <a:buClr>
                <a:srgbClr val="8345FF"/>
              </a:buClr>
              <a:buFont typeface="Arial" charset="0"/>
              <a:buNone/>
            </a:pPr>
            <a:r>
              <a:rPr lang="fr-FR" sz="800" dirty="0">
                <a:cs typeface="Arial" charset="0"/>
              </a:rPr>
              <a:t>documentaire QHSE</a:t>
            </a:r>
          </a:p>
        </p:txBody>
      </p:sp>
      <p:sp>
        <p:nvSpPr>
          <p:cNvPr id="4248" name="AutoShape 241"/>
          <p:cNvSpPr>
            <a:spLocks noChangeArrowheads="1"/>
          </p:cNvSpPr>
          <p:nvPr/>
        </p:nvSpPr>
        <p:spPr bwMode="gray">
          <a:xfrm>
            <a:off x="1295400" y="5896429"/>
            <a:ext cx="761999" cy="2177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ctr"/>
          <a:lstStyle/>
          <a:p>
            <a:pPr algn="ctr">
              <a:lnSpc>
                <a:spcPct val="90000"/>
              </a:lnSpc>
              <a:spcBef>
                <a:spcPct val="20000"/>
              </a:spcBef>
              <a:buClr>
                <a:srgbClr val="8345FF"/>
              </a:buClr>
              <a:buFont typeface="Arial" charset="0"/>
              <a:buNone/>
            </a:pPr>
            <a:r>
              <a:rPr lang="fr-FR" sz="700" dirty="0">
                <a:solidFill>
                  <a:schemeClr val="bg1"/>
                </a:solidFill>
                <a:cs typeface="Arial" charset="0"/>
              </a:rPr>
              <a:t>Mettre à jour le GED</a:t>
            </a:r>
          </a:p>
        </p:txBody>
      </p:sp>
      <p:sp>
        <p:nvSpPr>
          <p:cNvPr id="4249" name="AutoShape 242"/>
          <p:cNvSpPr>
            <a:spLocks noChangeArrowheads="1"/>
          </p:cNvSpPr>
          <p:nvPr/>
        </p:nvSpPr>
        <p:spPr bwMode="gray">
          <a:xfrm>
            <a:off x="1295400" y="6186715"/>
            <a:ext cx="1828800" cy="5352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lstStyle/>
          <a:p>
            <a:pPr>
              <a:lnSpc>
                <a:spcPct val="90000"/>
              </a:lnSpc>
              <a:spcBef>
                <a:spcPct val="20000"/>
              </a:spcBef>
              <a:buClr>
                <a:srgbClr val="8345FF"/>
              </a:buClr>
              <a:buFont typeface="Arial" charset="0"/>
              <a:buNone/>
            </a:pPr>
            <a:r>
              <a:rPr lang="fr-FR" sz="700" dirty="0" smtClean="0">
                <a:solidFill>
                  <a:schemeClr val="bg1"/>
                </a:solidFill>
                <a:cs typeface="Arial" charset="0"/>
              </a:rPr>
              <a:t> Archiver </a:t>
            </a:r>
            <a:endParaRPr lang="fr-FR" sz="700" dirty="0">
              <a:solidFill>
                <a:schemeClr val="bg1"/>
              </a:solidFill>
              <a:cs typeface="Arial" charset="0"/>
            </a:endParaRPr>
          </a:p>
          <a:p>
            <a:pPr>
              <a:lnSpc>
                <a:spcPct val="90000"/>
              </a:lnSpc>
              <a:spcBef>
                <a:spcPct val="20000"/>
              </a:spcBef>
              <a:buClr>
                <a:srgbClr val="8345FF"/>
              </a:buClr>
              <a:buFont typeface="Arial" charset="0"/>
              <a:buNone/>
            </a:pPr>
            <a:r>
              <a:rPr lang="fr-FR" sz="700" dirty="0" smtClean="0">
                <a:solidFill>
                  <a:schemeClr val="bg1"/>
                </a:solidFill>
                <a:cs typeface="Arial" charset="0"/>
              </a:rPr>
              <a:t> des </a:t>
            </a:r>
            <a:r>
              <a:rPr lang="fr-FR" sz="700" dirty="0">
                <a:solidFill>
                  <a:schemeClr val="bg1"/>
                </a:solidFill>
                <a:cs typeface="Arial" charset="0"/>
              </a:rPr>
              <a:t>documents</a:t>
            </a:r>
          </a:p>
        </p:txBody>
      </p:sp>
      <p:sp>
        <p:nvSpPr>
          <p:cNvPr id="4250" name="AutoShape 246"/>
          <p:cNvSpPr>
            <a:spLocks noChangeArrowheads="1"/>
          </p:cNvSpPr>
          <p:nvPr/>
        </p:nvSpPr>
        <p:spPr bwMode="gray">
          <a:xfrm>
            <a:off x="3848100" y="4703537"/>
            <a:ext cx="2236788" cy="75897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Réaliser/Enseigner/Former</a:t>
            </a:r>
          </a:p>
        </p:txBody>
      </p:sp>
      <p:sp>
        <p:nvSpPr>
          <p:cNvPr id="4251" name="AutoShape 250"/>
          <p:cNvSpPr>
            <a:spLocks noChangeArrowheads="1"/>
          </p:cNvSpPr>
          <p:nvPr/>
        </p:nvSpPr>
        <p:spPr bwMode="gray">
          <a:xfrm>
            <a:off x="6303964" y="4804834"/>
            <a:ext cx="1436687" cy="63953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Propager et valoriser les activités de la pharmacie</a:t>
            </a:r>
          </a:p>
        </p:txBody>
      </p:sp>
      <p:sp>
        <p:nvSpPr>
          <p:cNvPr id="4252" name="AutoShape 251"/>
          <p:cNvSpPr>
            <a:spLocks noChangeArrowheads="1"/>
          </p:cNvSpPr>
          <p:nvPr/>
        </p:nvSpPr>
        <p:spPr bwMode="gray">
          <a:xfrm>
            <a:off x="1325564" y="4788203"/>
            <a:ext cx="2320925" cy="67431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Définir et répondre au besoin pharmaceutique</a:t>
            </a:r>
          </a:p>
        </p:txBody>
      </p:sp>
      <p:sp>
        <p:nvSpPr>
          <p:cNvPr id="4253" name="Rectangle 252"/>
          <p:cNvSpPr>
            <a:spLocks noChangeArrowheads="1"/>
          </p:cNvSpPr>
          <p:nvPr/>
        </p:nvSpPr>
        <p:spPr bwMode="gray">
          <a:xfrm>
            <a:off x="7239001" y="5093968"/>
            <a:ext cx="466725"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En externe</a:t>
            </a:r>
          </a:p>
        </p:txBody>
      </p:sp>
      <p:sp>
        <p:nvSpPr>
          <p:cNvPr id="4254" name="Rectangle 253"/>
          <p:cNvSpPr>
            <a:spLocks noChangeArrowheads="1"/>
          </p:cNvSpPr>
          <p:nvPr/>
        </p:nvSpPr>
        <p:spPr bwMode="gray">
          <a:xfrm>
            <a:off x="6338888" y="5110599"/>
            <a:ext cx="831850" cy="26839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En interne (ABC&amp;pharmacie)</a:t>
            </a:r>
          </a:p>
        </p:txBody>
      </p:sp>
      <p:sp>
        <p:nvSpPr>
          <p:cNvPr id="4255" name="Rectangle 257"/>
          <p:cNvSpPr>
            <a:spLocks noChangeArrowheads="1"/>
          </p:cNvSpPr>
          <p:nvPr/>
        </p:nvSpPr>
        <p:spPr bwMode="gray">
          <a:xfrm>
            <a:off x="2522539" y="4993712"/>
            <a:ext cx="898525" cy="408436"/>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Pour la formation </a:t>
            </a:r>
          </a:p>
          <a:p>
            <a:pPr algn="ctr">
              <a:lnSpc>
                <a:spcPct val="90000"/>
              </a:lnSpc>
              <a:spcBef>
                <a:spcPct val="20000"/>
              </a:spcBef>
              <a:buClr>
                <a:srgbClr val="8345FF"/>
              </a:buClr>
              <a:buFont typeface="Arial" charset="0"/>
              <a:buNone/>
            </a:pPr>
            <a:r>
              <a:rPr lang="fr-FR" sz="700">
                <a:solidFill>
                  <a:schemeClr val="bg1"/>
                </a:solidFill>
                <a:cs typeface="Arial" charset="0"/>
              </a:rPr>
              <a:t>et la recherche</a:t>
            </a:r>
          </a:p>
          <a:p>
            <a:pPr algn="ctr">
              <a:lnSpc>
                <a:spcPct val="90000"/>
              </a:lnSpc>
              <a:spcBef>
                <a:spcPct val="20000"/>
              </a:spcBef>
              <a:buClr>
                <a:srgbClr val="8345FF"/>
              </a:buClr>
              <a:buFont typeface="Arial" charset="0"/>
              <a:buNone/>
            </a:pPr>
            <a:r>
              <a:rPr lang="fr-FR" sz="700">
                <a:solidFill>
                  <a:schemeClr val="bg1"/>
                </a:solidFill>
                <a:cs typeface="Arial" charset="0"/>
              </a:rPr>
              <a:t> non-médicale</a:t>
            </a:r>
          </a:p>
        </p:txBody>
      </p:sp>
      <p:sp>
        <p:nvSpPr>
          <p:cNvPr id="4256" name="Rectangle 260"/>
          <p:cNvSpPr>
            <a:spLocks noChangeArrowheads="1"/>
          </p:cNvSpPr>
          <p:nvPr/>
        </p:nvSpPr>
        <p:spPr bwMode="gray">
          <a:xfrm>
            <a:off x="3886200" y="4995601"/>
            <a:ext cx="984250" cy="365347"/>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Encadrer la formation et réaliser la recherche médicale</a:t>
            </a:r>
          </a:p>
        </p:txBody>
      </p:sp>
      <p:sp>
        <p:nvSpPr>
          <p:cNvPr id="4257" name="Rectangle 297"/>
          <p:cNvSpPr>
            <a:spLocks noChangeArrowheads="1"/>
          </p:cNvSpPr>
          <p:nvPr/>
        </p:nvSpPr>
        <p:spPr bwMode="gray">
          <a:xfrm>
            <a:off x="4992687" y="2406610"/>
            <a:ext cx="785786" cy="268398"/>
          </a:xfrm>
          <a:prstGeom prst="rect">
            <a:avLst/>
          </a:prstGeom>
          <a:solidFill>
            <a:srgbClr val="33CCCC"/>
          </a:solidFill>
          <a:ln w="9525">
            <a:noFill/>
            <a:miter lim="800000"/>
            <a:headEnd/>
            <a:tailEnd/>
          </a:ln>
        </p:spPr>
        <p:txBody>
          <a:bodyPr wrap="square"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Pour Services de l</a:t>
            </a:r>
            <a:r>
              <a:rPr lang="ja-JP" altLang="fr-FR" sz="700" dirty="0">
                <a:solidFill>
                  <a:schemeClr val="bg1"/>
                </a:solidFill>
                <a:cs typeface="Arial" charset="0"/>
              </a:rPr>
              <a:t>’</a:t>
            </a:r>
            <a:r>
              <a:rPr lang="fr-FR" sz="700" dirty="0">
                <a:solidFill>
                  <a:schemeClr val="bg1"/>
                </a:solidFill>
                <a:cs typeface="Arial" charset="0"/>
              </a:rPr>
              <a:t>hôpital</a:t>
            </a:r>
          </a:p>
        </p:txBody>
      </p:sp>
      <p:sp>
        <p:nvSpPr>
          <p:cNvPr id="4258" name="AutoShape 302"/>
          <p:cNvSpPr>
            <a:spLocks noChangeArrowheads="1"/>
          </p:cNvSpPr>
          <p:nvPr/>
        </p:nvSpPr>
        <p:spPr bwMode="gray">
          <a:xfrm>
            <a:off x="3352800" y="5950858"/>
            <a:ext cx="2360612" cy="837595"/>
          </a:xfrm>
          <a:prstGeom prst="rect">
            <a:avLst/>
          </a:prstGeom>
          <a:gradFill rotWithShape="1">
            <a:gsLst>
              <a:gs pos="0">
                <a:srgbClr val="F9F9F9"/>
              </a:gs>
              <a:gs pos="100000">
                <a:srgbClr val="EAEAEA"/>
              </a:gs>
            </a:gsLst>
            <a:lin ang="5400000" scaled="1"/>
          </a:gradFill>
          <a:ln w="12700">
            <a:solidFill>
              <a:schemeClr val="tx2"/>
            </a:solidFill>
            <a:miter lim="800000"/>
            <a:headEnd/>
            <a:tailEnd/>
          </a:ln>
        </p:spPr>
        <p:txBody>
          <a:bodyPr lIns="54000" rIns="54000"/>
          <a:lstStyle/>
          <a:p>
            <a:pPr>
              <a:lnSpc>
                <a:spcPct val="90000"/>
              </a:lnSpc>
              <a:spcBef>
                <a:spcPct val="20000"/>
              </a:spcBef>
              <a:buClr>
                <a:srgbClr val="8345FF"/>
              </a:buClr>
              <a:buFont typeface="Arial" charset="0"/>
              <a:buNone/>
            </a:pPr>
            <a:r>
              <a:rPr lang="fr-FR" sz="800" dirty="0">
                <a:cs typeface="Arial" charset="0"/>
              </a:rPr>
              <a:t>Gérer des </a:t>
            </a:r>
            <a:r>
              <a:rPr lang="fr-FR" sz="800" dirty="0" smtClean="0">
                <a:cs typeface="Arial" charset="0"/>
              </a:rPr>
              <a:t>Ressources Humaines</a:t>
            </a:r>
            <a:endParaRPr lang="fr-FR" sz="800" dirty="0">
              <a:cs typeface="Arial" charset="0"/>
            </a:endParaRPr>
          </a:p>
        </p:txBody>
      </p:sp>
      <p:sp>
        <p:nvSpPr>
          <p:cNvPr id="4259" name="AutoShape 305"/>
          <p:cNvSpPr>
            <a:spLocks noChangeArrowheads="1"/>
          </p:cNvSpPr>
          <p:nvPr/>
        </p:nvSpPr>
        <p:spPr bwMode="gray">
          <a:xfrm>
            <a:off x="5791200" y="5805715"/>
            <a:ext cx="1295400" cy="982738"/>
          </a:xfrm>
          <a:prstGeom prst="rect">
            <a:avLst/>
          </a:prstGeom>
          <a:gradFill rotWithShape="1">
            <a:gsLst>
              <a:gs pos="0">
                <a:srgbClr val="F9F9F9"/>
              </a:gs>
              <a:gs pos="100000">
                <a:srgbClr val="EAEAEA"/>
              </a:gs>
            </a:gsLst>
            <a:lin ang="5400000" scaled="1"/>
          </a:gradFill>
          <a:ln w="12700">
            <a:solidFill>
              <a:schemeClr val="tx2"/>
            </a:solidFill>
            <a:miter lim="800000"/>
            <a:headEnd/>
            <a:tailEnd/>
          </a:ln>
        </p:spPr>
        <p:txBody>
          <a:bodyPr lIns="54000" rIns="54000"/>
          <a:lstStyle/>
          <a:p>
            <a:pPr>
              <a:lnSpc>
                <a:spcPct val="90000"/>
              </a:lnSpc>
              <a:spcBef>
                <a:spcPct val="20000"/>
              </a:spcBef>
              <a:buClr>
                <a:srgbClr val="8345FF"/>
              </a:buClr>
              <a:buFont typeface="Arial" charset="0"/>
              <a:buNone/>
            </a:pPr>
            <a:r>
              <a:rPr lang="fr-FR" sz="800" dirty="0" smtClean="0">
                <a:cs typeface="Arial" charset="0"/>
              </a:rPr>
              <a:t>Gérer des infrastructures et environnement de travail</a:t>
            </a:r>
            <a:endParaRPr lang="fr-FR" sz="800" dirty="0">
              <a:cs typeface="Arial" charset="0"/>
            </a:endParaRPr>
          </a:p>
        </p:txBody>
      </p:sp>
      <p:sp>
        <p:nvSpPr>
          <p:cNvPr id="4260" name="AutoShape 306"/>
          <p:cNvSpPr>
            <a:spLocks noChangeArrowheads="1"/>
          </p:cNvSpPr>
          <p:nvPr/>
        </p:nvSpPr>
        <p:spPr bwMode="gray">
          <a:xfrm>
            <a:off x="5867400" y="6180324"/>
            <a:ext cx="533400" cy="2683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Entretenir des </a:t>
            </a:r>
            <a:r>
              <a:rPr lang="fr-FR" sz="700" dirty="0">
                <a:solidFill>
                  <a:schemeClr val="bg1"/>
                </a:solidFill>
                <a:cs typeface="Arial" charset="0"/>
              </a:rPr>
              <a:t>locaux</a:t>
            </a:r>
          </a:p>
        </p:txBody>
      </p:sp>
      <p:sp>
        <p:nvSpPr>
          <p:cNvPr id="4261" name="AutoShape 307"/>
          <p:cNvSpPr>
            <a:spLocks noChangeArrowheads="1"/>
          </p:cNvSpPr>
          <p:nvPr/>
        </p:nvSpPr>
        <p:spPr bwMode="gray">
          <a:xfrm>
            <a:off x="5867400" y="6470610"/>
            <a:ext cx="1143000" cy="2683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Maintenir des </a:t>
            </a:r>
            <a:r>
              <a:rPr lang="fr-FR" sz="700" dirty="0" smtClean="0">
                <a:solidFill>
                  <a:schemeClr val="bg1"/>
                </a:solidFill>
                <a:cs typeface="Arial" charset="0"/>
              </a:rPr>
              <a:t>équipements matériels et immatériels</a:t>
            </a:r>
            <a:endParaRPr lang="fr-FR" sz="700" dirty="0">
              <a:solidFill>
                <a:schemeClr val="bg1"/>
              </a:solidFill>
              <a:cs typeface="Arial" charset="0"/>
            </a:endParaRPr>
          </a:p>
        </p:txBody>
      </p:sp>
      <p:sp>
        <p:nvSpPr>
          <p:cNvPr id="4262" name="AutoShape 308"/>
          <p:cNvSpPr>
            <a:spLocks noChangeArrowheads="1"/>
          </p:cNvSpPr>
          <p:nvPr/>
        </p:nvSpPr>
        <p:spPr bwMode="gray">
          <a:xfrm>
            <a:off x="7162800" y="5807228"/>
            <a:ext cx="871538" cy="960058"/>
          </a:xfrm>
          <a:prstGeom prst="rect">
            <a:avLst/>
          </a:prstGeom>
          <a:gradFill rotWithShape="1">
            <a:gsLst>
              <a:gs pos="0">
                <a:srgbClr val="F9F9F9"/>
              </a:gs>
              <a:gs pos="100000">
                <a:srgbClr val="EAEAEA"/>
              </a:gs>
            </a:gsLst>
            <a:lin ang="5400000" scaled="1"/>
          </a:gradFill>
          <a:ln w="12700">
            <a:solidFill>
              <a:schemeClr val="tx2"/>
            </a:solidFill>
            <a:miter lim="800000"/>
            <a:headEnd/>
            <a:tailEnd/>
          </a:ln>
        </p:spPr>
        <p:txBody>
          <a:bodyPr lIns="54000" rIns="54000"/>
          <a:lstStyle/>
          <a:p>
            <a:pPr>
              <a:lnSpc>
                <a:spcPct val="90000"/>
              </a:lnSpc>
              <a:spcBef>
                <a:spcPct val="20000"/>
              </a:spcBef>
              <a:buClr>
                <a:srgbClr val="8345FF"/>
              </a:buClr>
              <a:buFont typeface="Arial" charset="0"/>
              <a:buNone/>
            </a:pPr>
            <a:r>
              <a:rPr lang="fr-FR" sz="800">
                <a:cs typeface="Arial" charset="0"/>
              </a:rPr>
              <a:t>Commander</a:t>
            </a:r>
          </a:p>
        </p:txBody>
      </p:sp>
      <p:sp>
        <p:nvSpPr>
          <p:cNvPr id="4263" name="AutoShape 309"/>
          <p:cNvSpPr>
            <a:spLocks noChangeArrowheads="1"/>
          </p:cNvSpPr>
          <p:nvPr/>
        </p:nvSpPr>
        <p:spPr bwMode="gray">
          <a:xfrm>
            <a:off x="7239000" y="5960302"/>
            <a:ext cx="762000" cy="3653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Commander des matières premières</a:t>
            </a:r>
          </a:p>
        </p:txBody>
      </p:sp>
      <p:sp>
        <p:nvSpPr>
          <p:cNvPr id="4264" name="AutoShape 310"/>
          <p:cNvSpPr>
            <a:spLocks noChangeArrowheads="1"/>
          </p:cNvSpPr>
          <p:nvPr/>
        </p:nvSpPr>
        <p:spPr bwMode="gray">
          <a:xfrm>
            <a:off x="7239000" y="6324671"/>
            <a:ext cx="762000" cy="3653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Commander des matériels de support</a:t>
            </a:r>
          </a:p>
        </p:txBody>
      </p:sp>
      <p:sp>
        <p:nvSpPr>
          <p:cNvPr id="4265" name="AutoShape 314"/>
          <p:cNvSpPr>
            <a:spLocks noChangeArrowheads="1"/>
          </p:cNvSpPr>
          <p:nvPr/>
        </p:nvSpPr>
        <p:spPr bwMode="gray">
          <a:xfrm>
            <a:off x="5105400" y="526143"/>
            <a:ext cx="3200400" cy="725714"/>
          </a:xfrm>
          <a:prstGeom prst="rect">
            <a:avLst/>
          </a:prstGeom>
          <a:gradFill rotWithShape="1">
            <a:gsLst>
              <a:gs pos="0">
                <a:srgbClr val="F9F9F9"/>
              </a:gs>
              <a:gs pos="100000">
                <a:srgbClr val="EAEAEA">
                  <a:alpha val="89000"/>
                </a:srgbClr>
              </a:gs>
            </a:gsLst>
            <a:lin ang="5400000" scaled="1"/>
          </a:gradFill>
          <a:ln w="12700">
            <a:solidFill>
              <a:srgbClr val="008000"/>
            </a:solidFill>
            <a:miter lim="800000"/>
            <a:headEnd/>
            <a:tailEnd/>
          </a:ln>
        </p:spPr>
        <p:txBody>
          <a:bodyPr wrap="none"/>
          <a:lstStyle/>
          <a:p>
            <a:pPr algn="ctr">
              <a:lnSpc>
                <a:spcPct val="90000"/>
              </a:lnSpc>
              <a:spcBef>
                <a:spcPct val="20000"/>
              </a:spcBef>
              <a:buClr>
                <a:srgbClr val="8345FF"/>
              </a:buClr>
              <a:buFont typeface="Arial" charset="0"/>
              <a:buNone/>
            </a:pPr>
            <a:r>
              <a:rPr lang="fr-FR" sz="900">
                <a:cs typeface="Arial" charset="0"/>
              </a:rPr>
              <a:t>Mesurer, analyser &amp; améliorer </a:t>
            </a:r>
          </a:p>
        </p:txBody>
      </p:sp>
      <p:sp>
        <p:nvSpPr>
          <p:cNvPr id="4266" name="AutoShape 315"/>
          <p:cNvSpPr>
            <a:spLocks noChangeArrowheads="1"/>
          </p:cNvSpPr>
          <p:nvPr/>
        </p:nvSpPr>
        <p:spPr bwMode="gray">
          <a:xfrm>
            <a:off x="685800" y="518584"/>
            <a:ext cx="4343400" cy="1043214"/>
          </a:xfrm>
          <a:prstGeom prst="rect">
            <a:avLst/>
          </a:prstGeom>
          <a:gradFill rotWithShape="1">
            <a:gsLst>
              <a:gs pos="0">
                <a:srgbClr val="F9F9F9"/>
              </a:gs>
              <a:gs pos="100000">
                <a:srgbClr val="EAEAEA">
                  <a:alpha val="89000"/>
                </a:srgbClr>
              </a:gs>
            </a:gsLst>
            <a:lin ang="5400000" scaled="1"/>
          </a:gradFill>
          <a:ln w="12700">
            <a:solidFill>
              <a:srgbClr val="008000"/>
            </a:solidFill>
            <a:miter lim="800000"/>
            <a:headEnd/>
            <a:tailEnd/>
          </a:ln>
        </p:spPr>
        <p:txBody>
          <a:bodyPr wrap="none"/>
          <a:lstStyle/>
          <a:p>
            <a:pPr>
              <a:lnSpc>
                <a:spcPct val="90000"/>
              </a:lnSpc>
              <a:spcBef>
                <a:spcPct val="20000"/>
              </a:spcBef>
              <a:buClr>
                <a:srgbClr val="8345FF"/>
              </a:buClr>
              <a:buFont typeface="Arial" charset="0"/>
              <a:buNone/>
            </a:pPr>
            <a:r>
              <a:rPr lang="fr-FR" sz="900">
                <a:cs typeface="Arial" charset="0"/>
              </a:rPr>
              <a:t>Définir et déployer </a:t>
            </a:r>
          </a:p>
          <a:p>
            <a:pPr>
              <a:lnSpc>
                <a:spcPct val="90000"/>
              </a:lnSpc>
              <a:spcBef>
                <a:spcPct val="20000"/>
              </a:spcBef>
              <a:buClr>
                <a:srgbClr val="8345FF"/>
              </a:buClr>
              <a:buFont typeface="Arial" charset="0"/>
              <a:buNone/>
            </a:pPr>
            <a:r>
              <a:rPr lang="fr-FR" sz="900">
                <a:cs typeface="Arial" charset="0"/>
              </a:rPr>
              <a:t>la politique </a:t>
            </a:r>
          </a:p>
          <a:p>
            <a:pPr>
              <a:lnSpc>
                <a:spcPct val="90000"/>
              </a:lnSpc>
              <a:spcBef>
                <a:spcPct val="20000"/>
              </a:spcBef>
              <a:buClr>
                <a:srgbClr val="8345FF"/>
              </a:buClr>
              <a:buFont typeface="Arial" charset="0"/>
              <a:buNone/>
            </a:pPr>
            <a:r>
              <a:rPr lang="fr-FR" sz="900">
                <a:cs typeface="Arial" charset="0"/>
              </a:rPr>
              <a:t>&amp; stratégie</a:t>
            </a:r>
          </a:p>
        </p:txBody>
      </p:sp>
      <p:sp>
        <p:nvSpPr>
          <p:cNvPr id="4267" name="AutoShape 316"/>
          <p:cNvSpPr>
            <a:spLocks noChangeArrowheads="1"/>
          </p:cNvSpPr>
          <p:nvPr/>
        </p:nvSpPr>
        <p:spPr bwMode="gray">
          <a:xfrm>
            <a:off x="704850" y="1056822"/>
            <a:ext cx="1962150" cy="45508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Piloter des projets </a:t>
            </a:r>
          </a:p>
        </p:txBody>
      </p:sp>
      <p:sp>
        <p:nvSpPr>
          <p:cNvPr id="4268" name="AutoShape 317"/>
          <p:cNvSpPr>
            <a:spLocks noChangeArrowheads="1"/>
          </p:cNvSpPr>
          <p:nvPr/>
        </p:nvSpPr>
        <p:spPr bwMode="gray">
          <a:xfrm>
            <a:off x="1376364" y="749894"/>
            <a:ext cx="1177925" cy="29635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spAutoFit/>
          </a:bodyPr>
          <a:lstStyle/>
          <a:p>
            <a:pPr algn="ctr">
              <a:lnSpc>
                <a:spcPct val="90000"/>
              </a:lnSpc>
              <a:spcBef>
                <a:spcPct val="20000"/>
              </a:spcBef>
              <a:buClr>
                <a:srgbClr val="8345FF"/>
              </a:buClr>
              <a:buFont typeface="Arial" charset="0"/>
              <a:buNone/>
            </a:pPr>
            <a:r>
              <a:rPr lang="fr-FR" sz="800">
                <a:solidFill>
                  <a:schemeClr val="bg1"/>
                </a:solidFill>
                <a:cs typeface="Arial" charset="0"/>
              </a:rPr>
              <a:t>Participer aux commissions diverses </a:t>
            </a:r>
          </a:p>
        </p:txBody>
      </p:sp>
      <p:sp>
        <p:nvSpPr>
          <p:cNvPr id="4269" name="AutoShape 318"/>
          <p:cNvSpPr>
            <a:spLocks noChangeArrowheads="1"/>
          </p:cNvSpPr>
          <p:nvPr/>
        </p:nvSpPr>
        <p:spPr bwMode="gray">
          <a:xfrm>
            <a:off x="2700339" y="647095"/>
            <a:ext cx="2282825" cy="87690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nSpc>
                <a:spcPct val="90000"/>
              </a:lnSpc>
              <a:spcBef>
                <a:spcPct val="20000"/>
              </a:spcBef>
              <a:buClr>
                <a:srgbClr val="8345FF"/>
              </a:buClr>
              <a:buFont typeface="Arial" charset="0"/>
              <a:buNone/>
            </a:pPr>
            <a:r>
              <a:rPr lang="fr-FR" sz="800" dirty="0">
                <a:solidFill>
                  <a:schemeClr val="bg1"/>
                </a:solidFill>
                <a:cs typeface="Arial" charset="0"/>
              </a:rPr>
              <a:t>Suivre une veille réglementaire, scientifique et normative, vigilance</a:t>
            </a:r>
          </a:p>
        </p:txBody>
      </p:sp>
      <p:sp>
        <p:nvSpPr>
          <p:cNvPr id="4270" name="AutoShape 319"/>
          <p:cNvSpPr>
            <a:spLocks noChangeArrowheads="1"/>
          </p:cNvSpPr>
          <p:nvPr/>
        </p:nvSpPr>
        <p:spPr bwMode="gray">
          <a:xfrm>
            <a:off x="5148263" y="743857"/>
            <a:ext cx="914400" cy="43542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Réaliser des revues de processus </a:t>
            </a:r>
          </a:p>
        </p:txBody>
      </p:sp>
      <p:sp>
        <p:nvSpPr>
          <p:cNvPr id="4271" name="AutoShape 330"/>
          <p:cNvSpPr>
            <a:spLocks noChangeArrowheads="1"/>
          </p:cNvSpPr>
          <p:nvPr/>
        </p:nvSpPr>
        <p:spPr bwMode="gray">
          <a:xfrm>
            <a:off x="6096001" y="755953"/>
            <a:ext cx="2133600" cy="27819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Définir et suivre des indicateurs de performance</a:t>
            </a:r>
          </a:p>
        </p:txBody>
      </p:sp>
      <p:sp>
        <p:nvSpPr>
          <p:cNvPr id="4272" name="AutoShape 246"/>
          <p:cNvSpPr>
            <a:spLocks noChangeArrowheads="1"/>
          </p:cNvSpPr>
          <p:nvPr/>
        </p:nvSpPr>
        <p:spPr bwMode="gray">
          <a:xfrm>
            <a:off x="4953000" y="2848428"/>
            <a:ext cx="2819400" cy="435429"/>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nSpc>
                <a:spcPct val="90000"/>
              </a:lnSpc>
              <a:spcBef>
                <a:spcPct val="20000"/>
              </a:spcBef>
              <a:buClr>
                <a:srgbClr val="8345FF"/>
              </a:buClr>
              <a:buFont typeface="Arial" charset="0"/>
              <a:buNone/>
            </a:pPr>
            <a:r>
              <a:rPr lang="fr-FR" sz="700" dirty="0">
                <a:solidFill>
                  <a:schemeClr val="bg1"/>
                </a:solidFill>
                <a:cs typeface="Arial" charset="0"/>
              </a:rPr>
              <a:t>Accompagner le patient dans une thérapie</a:t>
            </a:r>
          </a:p>
        </p:txBody>
      </p:sp>
      <p:sp>
        <p:nvSpPr>
          <p:cNvPr id="4274" name="Line 178"/>
          <p:cNvSpPr>
            <a:spLocks noChangeShapeType="1"/>
          </p:cNvSpPr>
          <p:nvPr/>
        </p:nvSpPr>
        <p:spPr bwMode="auto">
          <a:xfrm>
            <a:off x="5943600" y="4086679"/>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4275" name="AutoShape 171"/>
          <p:cNvSpPr>
            <a:spLocks noChangeArrowheads="1"/>
          </p:cNvSpPr>
          <p:nvPr/>
        </p:nvSpPr>
        <p:spPr bwMode="gray">
          <a:xfrm>
            <a:off x="120651" y="2243667"/>
            <a:ext cx="912813" cy="1014979"/>
          </a:xfrm>
          <a:prstGeom prst="roundRect">
            <a:avLst>
              <a:gd name="adj" fmla="val 16667"/>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lIns="3600" tIns="36000" rIns="3600" bIns="36000">
            <a:spAutoFit/>
          </a:bodyPr>
          <a:lstStyle/>
          <a:p>
            <a:pPr algn="ctr">
              <a:lnSpc>
                <a:spcPct val="90000"/>
              </a:lnSpc>
              <a:spcBef>
                <a:spcPct val="20000"/>
              </a:spcBef>
              <a:buClr>
                <a:srgbClr val="8345FF"/>
              </a:buClr>
              <a:buFont typeface="Arial" charset="0"/>
              <a:buNone/>
            </a:pPr>
            <a:r>
              <a:rPr lang="fr-FR" sz="900">
                <a:solidFill>
                  <a:srgbClr val="800080"/>
                </a:solidFill>
                <a:cs typeface="Arial" charset="0"/>
              </a:rPr>
              <a:t>(Patients),</a:t>
            </a:r>
          </a:p>
          <a:p>
            <a:pPr algn="ctr">
              <a:lnSpc>
                <a:spcPct val="90000"/>
              </a:lnSpc>
              <a:spcBef>
                <a:spcPct val="20000"/>
              </a:spcBef>
              <a:buClr>
                <a:srgbClr val="8345FF"/>
              </a:buClr>
              <a:buFont typeface="Arial" charset="0"/>
              <a:buNone/>
            </a:pPr>
            <a:r>
              <a:rPr lang="fr-FR" sz="900">
                <a:solidFill>
                  <a:srgbClr val="800080"/>
                </a:solidFill>
                <a:cs typeface="Arial" charset="0"/>
              </a:rPr>
              <a:t>Services de</a:t>
            </a:r>
          </a:p>
          <a:p>
            <a:pPr algn="ctr">
              <a:lnSpc>
                <a:spcPct val="90000"/>
              </a:lnSpc>
              <a:spcBef>
                <a:spcPct val="20000"/>
              </a:spcBef>
              <a:buClr>
                <a:srgbClr val="8345FF"/>
              </a:buClr>
              <a:buFont typeface="Arial" charset="0"/>
              <a:buNone/>
            </a:pPr>
            <a:r>
              <a:rPr lang="fr-FR" sz="900">
                <a:solidFill>
                  <a:srgbClr val="800080"/>
                </a:solidFill>
                <a:cs typeface="Arial" charset="0"/>
              </a:rPr>
              <a:t> l</a:t>
            </a:r>
            <a:r>
              <a:rPr lang="ja-JP" altLang="fr-FR" sz="900">
                <a:solidFill>
                  <a:srgbClr val="800080"/>
                </a:solidFill>
                <a:cs typeface="Arial" charset="0"/>
              </a:rPr>
              <a:t>’</a:t>
            </a:r>
            <a:r>
              <a:rPr lang="fr-FR" sz="900">
                <a:solidFill>
                  <a:srgbClr val="800080"/>
                </a:solidFill>
                <a:cs typeface="Arial" charset="0"/>
              </a:rPr>
              <a:t>Hôpital AB, Etablissements </a:t>
            </a:r>
          </a:p>
          <a:p>
            <a:pPr algn="ctr">
              <a:lnSpc>
                <a:spcPct val="90000"/>
              </a:lnSpc>
              <a:spcBef>
                <a:spcPct val="20000"/>
              </a:spcBef>
              <a:buClr>
                <a:srgbClr val="8345FF"/>
              </a:buClr>
              <a:buFont typeface="Arial" charset="0"/>
              <a:buNone/>
            </a:pPr>
            <a:r>
              <a:rPr lang="fr-FR" sz="900">
                <a:solidFill>
                  <a:srgbClr val="800080"/>
                </a:solidFill>
                <a:cs typeface="Arial" charset="0"/>
              </a:rPr>
              <a:t>Santé,</a:t>
            </a:r>
          </a:p>
          <a:p>
            <a:pPr algn="ctr">
              <a:lnSpc>
                <a:spcPct val="90000"/>
              </a:lnSpc>
              <a:spcBef>
                <a:spcPct val="20000"/>
              </a:spcBef>
              <a:buClr>
                <a:srgbClr val="8345FF"/>
              </a:buClr>
              <a:buFont typeface="Arial" charset="0"/>
              <a:buNone/>
            </a:pPr>
            <a:r>
              <a:rPr lang="fr-FR" sz="900">
                <a:solidFill>
                  <a:srgbClr val="800080"/>
                </a:solidFill>
                <a:cs typeface="Arial" charset="0"/>
              </a:rPr>
              <a:t>Laboratoires</a:t>
            </a:r>
          </a:p>
        </p:txBody>
      </p:sp>
      <p:sp>
        <p:nvSpPr>
          <p:cNvPr id="4276" name="AutoShape 228"/>
          <p:cNvSpPr>
            <a:spLocks noChangeArrowheads="1"/>
          </p:cNvSpPr>
          <p:nvPr/>
        </p:nvSpPr>
        <p:spPr bwMode="gray">
          <a:xfrm>
            <a:off x="76201" y="3429000"/>
            <a:ext cx="1066799" cy="1061132"/>
          </a:xfrm>
          <a:prstGeom prst="roundRect">
            <a:avLst>
              <a:gd name="adj" fmla="val 16667"/>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3600" tIns="36000" rIns="3600" bIns="36000">
            <a:spAutoFit/>
          </a:bodyPr>
          <a:lstStyle/>
          <a:p>
            <a:pPr algn="ctr">
              <a:spcBef>
                <a:spcPct val="20000"/>
              </a:spcBef>
              <a:buClr>
                <a:srgbClr val="8345FF"/>
              </a:buClr>
              <a:buFont typeface="Arial" charset="0"/>
              <a:buNone/>
            </a:pPr>
            <a:r>
              <a:rPr lang="fr-FR" sz="900" dirty="0" smtClean="0">
                <a:solidFill>
                  <a:srgbClr val="800080"/>
                </a:solidFill>
                <a:cs typeface="Arial" charset="0"/>
              </a:rPr>
              <a:t>Centrales d’achat, Hôpitaux, Laboratoires, Fournisseurs,</a:t>
            </a:r>
            <a:endParaRPr lang="fr-FR" sz="900" dirty="0">
              <a:solidFill>
                <a:srgbClr val="800080"/>
              </a:solidFill>
              <a:cs typeface="Arial" charset="0"/>
            </a:endParaRPr>
          </a:p>
          <a:p>
            <a:pPr algn="ctr">
              <a:spcBef>
                <a:spcPct val="20000"/>
              </a:spcBef>
              <a:buClr>
                <a:srgbClr val="8345FF"/>
              </a:buClr>
              <a:buFont typeface="Arial" charset="0"/>
              <a:buNone/>
            </a:pPr>
            <a:r>
              <a:rPr lang="fr-FR" sz="900" dirty="0">
                <a:solidFill>
                  <a:srgbClr val="800080"/>
                </a:solidFill>
                <a:cs typeface="Arial" charset="0"/>
              </a:rPr>
              <a:t>Etablissements </a:t>
            </a:r>
          </a:p>
          <a:p>
            <a:pPr algn="ctr">
              <a:spcBef>
                <a:spcPct val="20000"/>
              </a:spcBef>
              <a:buClr>
                <a:srgbClr val="8345FF"/>
              </a:buClr>
              <a:buFont typeface="Arial" charset="0"/>
              <a:buNone/>
            </a:pPr>
            <a:r>
              <a:rPr lang="fr-FR" sz="900" dirty="0" smtClean="0">
                <a:solidFill>
                  <a:srgbClr val="800080"/>
                </a:solidFill>
                <a:cs typeface="Arial" charset="0"/>
              </a:rPr>
              <a:t>de santé</a:t>
            </a:r>
            <a:endParaRPr lang="fr-FR" sz="900" dirty="0">
              <a:solidFill>
                <a:srgbClr val="800080"/>
              </a:solidFill>
              <a:cs typeface="Arial" charset="0"/>
            </a:endParaRPr>
          </a:p>
        </p:txBody>
      </p:sp>
      <p:sp>
        <p:nvSpPr>
          <p:cNvPr id="4277" name="AutoShape 289"/>
          <p:cNvSpPr>
            <a:spLocks noChangeArrowheads="1"/>
          </p:cNvSpPr>
          <p:nvPr/>
        </p:nvSpPr>
        <p:spPr bwMode="gray">
          <a:xfrm>
            <a:off x="8148638" y="4807857"/>
            <a:ext cx="995362" cy="558015"/>
          </a:xfrm>
          <a:prstGeom prst="roundRect">
            <a:avLst>
              <a:gd name="adj" fmla="val 16667"/>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lIns="3600" tIns="36000" rIns="3600" bIns="36000">
            <a:spAutoFit/>
          </a:bodyPr>
          <a:lstStyle/>
          <a:p>
            <a:pPr algn="ctr">
              <a:lnSpc>
                <a:spcPct val="90000"/>
              </a:lnSpc>
              <a:spcBef>
                <a:spcPct val="20000"/>
              </a:spcBef>
              <a:buClr>
                <a:srgbClr val="8345FF"/>
              </a:buClr>
              <a:buFont typeface="Arial" charset="0"/>
              <a:buNone/>
            </a:pPr>
            <a:r>
              <a:rPr lang="fr-FR" sz="900">
                <a:solidFill>
                  <a:srgbClr val="800080"/>
                </a:solidFill>
                <a:cs typeface="Arial" charset="0"/>
              </a:rPr>
              <a:t>Enseignement,</a:t>
            </a:r>
          </a:p>
          <a:p>
            <a:pPr algn="ctr">
              <a:lnSpc>
                <a:spcPct val="90000"/>
              </a:lnSpc>
              <a:spcBef>
                <a:spcPct val="20000"/>
              </a:spcBef>
              <a:buClr>
                <a:srgbClr val="8345FF"/>
              </a:buClr>
              <a:buFont typeface="Arial" charset="0"/>
              <a:buNone/>
            </a:pPr>
            <a:r>
              <a:rPr lang="fr-FR" sz="900">
                <a:solidFill>
                  <a:srgbClr val="800080"/>
                </a:solidFill>
                <a:cs typeface="Arial" charset="0"/>
              </a:rPr>
              <a:t>(Étudiants),</a:t>
            </a:r>
          </a:p>
          <a:p>
            <a:pPr algn="ctr">
              <a:lnSpc>
                <a:spcPct val="90000"/>
              </a:lnSpc>
              <a:spcBef>
                <a:spcPct val="20000"/>
              </a:spcBef>
              <a:buClr>
                <a:srgbClr val="8345FF"/>
              </a:buClr>
              <a:buFont typeface="Arial" charset="0"/>
              <a:buNone/>
            </a:pPr>
            <a:r>
              <a:rPr lang="fr-FR" sz="900">
                <a:solidFill>
                  <a:srgbClr val="800080"/>
                </a:solidFill>
                <a:cs typeface="Arial" charset="0"/>
              </a:rPr>
              <a:t>Media</a:t>
            </a:r>
          </a:p>
        </p:txBody>
      </p:sp>
      <p:sp>
        <p:nvSpPr>
          <p:cNvPr id="4278" name="AutoShape 333"/>
          <p:cNvSpPr>
            <a:spLocks noChangeArrowheads="1"/>
          </p:cNvSpPr>
          <p:nvPr/>
        </p:nvSpPr>
        <p:spPr bwMode="gray">
          <a:xfrm>
            <a:off x="8153401" y="2195286"/>
            <a:ext cx="911225" cy="1014979"/>
          </a:xfrm>
          <a:prstGeom prst="roundRect">
            <a:avLst>
              <a:gd name="adj" fmla="val 16667"/>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lIns="3600" tIns="36000" rIns="3600" bIns="36000">
            <a:spAutoFit/>
          </a:bodyPr>
          <a:lstStyle/>
          <a:p>
            <a:pPr algn="ctr">
              <a:lnSpc>
                <a:spcPct val="90000"/>
              </a:lnSpc>
              <a:spcBef>
                <a:spcPct val="20000"/>
              </a:spcBef>
              <a:buClr>
                <a:srgbClr val="8345FF"/>
              </a:buClr>
              <a:buFont typeface="Arial" charset="0"/>
              <a:buNone/>
            </a:pPr>
            <a:r>
              <a:rPr lang="fr-FR" sz="900" dirty="0">
                <a:solidFill>
                  <a:srgbClr val="800080"/>
                </a:solidFill>
                <a:cs typeface="Arial" charset="0"/>
              </a:rPr>
              <a:t>(Patients),</a:t>
            </a:r>
          </a:p>
          <a:p>
            <a:pPr algn="ctr">
              <a:lnSpc>
                <a:spcPct val="90000"/>
              </a:lnSpc>
              <a:spcBef>
                <a:spcPct val="20000"/>
              </a:spcBef>
              <a:buClr>
                <a:srgbClr val="8345FF"/>
              </a:buClr>
              <a:buFont typeface="Arial" charset="0"/>
              <a:buNone/>
            </a:pPr>
            <a:r>
              <a:rPr lang="fr-FR" sz="900" dirty="0">
                <a:solidFill>
                  <a:srgbClr val="800080"/>
                </a:solidFill>
                <a:cs typeface="Arial" charset="0"/>
              </a:rPr>
              <a:t>Services de</a:t>
            </a:r>
          </a:p>
          <a:p>
            <a:pPr algn="ctr">
              <a:lnSpc>
                <a:spcPct val="90000"/>
              </a:lnSpc>
              <a:spcBef>
                <a:spcPct val="20000"/>
              </a:spcBef>
              <a:buClr>
                <a:srgbClr val="8345FF"/>
              </a:buClr>
              <a:buFont typeface="Arial" charset="0"/>
              <a:buNone/>
            </a:pPr>
            <a:r>
              <a:rPr lang="fr-FR" sz="900" dirty="0">
                <a:solidFill>
                  <a:srgbClr val="800080"/>
                </a:solidFill>
                <a:cs typeface="Arial" charset="0"/>
              </a:rPr>
              <a:t> l</a:t>
            </a:r>
            <a:r>
              <a:rPr lang="ja-JP" altLang="fr-FR" sz="900" dirty="0">
                <a:solidFill>
                  <a:srgbClr val="800080"/>
                </a:solidFill>
                <a:cs typeface="Arial" charset="0"/>
              </a:rPr>
              <a:t>’</a:t>
            </a:r>
            <a:r>
              <a:rPr lang="fr-FR" sz="900" dirty="0">
                <a:solidFill>
                  <a:srgbClr val="800080"/>
                </a:solidFill>
                <a:cs typeface="Arial" charset="0"/>
              </a:rPr>
              <a:t>Hôpital AB, Etablissements </a:t>
            </a:r>
          </a:p>
          <a:p>
            <a:pPr algn="ctr">
              <a:lnSpc>
                <a:spcPct val="90000"/>
              </a:lnSpc>
              <a:spcBef>
                <a:spcPct val="20000"/>
              </a:spcBef>
              <a:buClr>
                <a:srgbClr val="8345FF"/>
              </a:buClr>
              <a:buFont typeface="Arial" charset="0"/>
              <a:buNone/>
            </a:pPr>
            <a:r>
              <a:rPr lang="fr-FR" sz="900" dirty="0">
                <a:solidFill>
                  <a:srgbClr val="800080"/>
                </a:solidFill>
                <a:cs typeface="Arial" charset="0"/>
              </a:rPr>
              <a:t>Santé,</a:t>
            </a:r>
          </a:p>
          <a:p>
            <a:pPr algn="ctr">
              <a:lnSpc>
                <a:spcPct val="90000"/>
              </a:lnSpc>
              <a:spcBef>
                <a:spcPct val="20000"/>
              </a:spcBef>
              <a:buClr>
                <a:srgbClr val="8345FF"/>
              </a:buClr>
              <a:buFont typeface="Arial" charset="0"/>
              <a:buNone/>
            </a:pPr>
            <a:r>
              <a:rPr lang="fr-FR" sz="900" dirty="0">
                <a:solidFill>
                  <a:srgbClr val="800080"/>
                </a:solidFill>
                <a:cs typeface="Arial" charset="0"/>
              </a:rPr>
              <a:t>Laboratoires</a:t>
            </a:r>
          </a:p>
        </p:txBody>
      </p:sp>
      <p:sp>
        <p:nvSpPr>
          <p:cNvPr id="4279" name="AutoShape 334"/>
          <p:cNvSpPr>
            <a:spLocks noChangeArrowheads="1"/>
          </p:cNvSpPr>
          <p:nvPr/>
        </p:nvSpPr>
        <p:spPr bwMode="gray">
          <a:xfrm>
            <a:off x="8077200" y="3429000"/>
            <a:ext cx="1066800" cy="1061132"/>
          </a:xfrm>
          <a:prstGeom prst="roundRect">
            <a:avLst>
              <a:gd name="adj" fmla="val 16667"/>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3600" tIns="36000" rIns="3600" bIns="36000">
            <a:spAutoFit/>
          </a:bodyPr>
          <a:lstStyle/>
          <a:p>
            <a:pPr algn="ctr">
              <a:spcBef>
                <a:spcPct val="20000"/>
              </a:spcBef>
              <a:buClr>
                <a:srgbClr val="8345FF"/>
              </a:buClr>
              <a:buFont typeface="Arial" charset="0"/>
              <a:buNone/>
            </a:pPr>
            <a:r>
              <a:rPr lang="fr-FR" sz="900" dirty="0" smtClean="0">
                <a:solidFill>
                  <a:srgbClr val="800080"/>
                </a:solidFill>
                <a:cs typeface="Arial" charset="0"/>
              </a:rPr>
              <a:t>Centrales d’achat, Hôpitaux, Laboratoires, Fournisseurs,</a:t>
            </a:r>
          </a:p>
          <a:p>
            <a:pPr algn="ctr">
              <a:spcBef>
                <a:spcPct val="20000"/>
              </a:spcBef>
              <a:buClr>
                <a:srgbClr val="8345FF"/>
              </a:buClr>
              <a:buFont typeface="Arial" charset="0"/>
              <a:buNone/>
            </a:pPr>
            <a:r>
              <a:rPr lang="fr-FR" sz="900" dirty="0" smtClean="0">
                <a:solidFill>
                  <a:srgbClr val="800080"/>
                </a:solidFill>
                <a:cs typeface="Arial" charset="0"/>
              </a:rPr>
              <a:t>Etablissements </a:t>
            </a:r>
          </a:p>
          <a:p>
            <a:pPr algn="ctr">
              <a:spcBef>
                <a:spcPct val="20000"/>
              </a:spcBef>
              <a:buClr>
                <a:srgbClr val="8345FF"/>
              </a:buClr>
              <a:buFont typeface="Arial" charset="0"/>
              <a:buNone/>
            </a:pPr>
            <a:r>
              <a:rPr lang="fr-FR" sz="900" dirty="0" smtClean="0">
                <a:solidFill>
                  <a:srgbClr val="800080"/>
                </a:solidFill>
                <a:cs typeface="Arial" charset="0"/>
              </a:rPr>
              <a:t>de santé</a:t>
            </a:r>
            <a:endParaRPr lang="fr-FR" sz="900" dirty="0">
              <a:solidFill>
                <a:srgbClr val="800080"/>
              </a:solidFill>
              <a:cs typeface="Arial" charset="0"/>
            </a:endParaRPr>
          </a:p>
        </p:txBody>
      </p:sp>
      <p:sp>
        <p:nvSpPr>
          <p:cNvPr id="4280" name="AutoShape 289"/>
          <p:cNvSpPr>
            <a:spLocks noChangeArrowheads="1"/>
          </p:cNvSpPr>
          <p:nvPr/>
        </p:nvSpPr>
        <p:spPr bwMode="gray">
          <a:xfrm>
            <a:off x="76200" y="4807857"/>
            <a:ext cx="996950" cy="558015"/>
          </a:xfrm>
          <a:prstGeom prst="roundRect">
            <a:avLst>
              <a:gd name="adj" fmla="val 16667"/>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lIns="3600" tIns="36000" rIns="3600" bIns="36000">
            <a:spAutoFit/>
          </a:bodyPr>
          <a:lstStyle/>
          <a:p>
            <a:pPr algn="ctr">
              <a:lnSpc>
                <a:spcPct val="90000"/>
              </a:lnSpc>
              <a:spcBef>
                <a:spcPct val="20000"/>
              </a:spcBef>
              <a:buClr>
                <a:srgbClr val="8345FF"/>
              </a:buClr>
              <a:buFont typeface="Arial" charset="0"/>
              <a:buNone/>
            </a:pPr>
            <a:r>
              <a:rPr lang="fr-FR" sz="900" dirty="0">
                <a:solidFill>
                  <a:srgbClr val="800080"/>
                </a:solidFill>
                <a:cs typeface="Arial" charset="0"/>
              </a:rPr>
              <a:t>Enseignement,</a:t>
            </a:r>
          </a:p>
          <a:p>
            <a:pPr algn="ctr">
              <a:lnSpc>
                <a:spcPct val="90000"/>
              </a:lnSpc>
              <a:spcBef>
                <a:spcPct val="20000"/>
              </a:spcBef>
              <a:buClr>
                <a:srgbClr val="8345FF"/>
              </a:buClr>
              <a:buFont typeface="Arial" charset="0"/>
              <a:buNone/>
            </a:pPr>
            <a:r>
              <a:rPr lang="fr-FR" sz="900" dirty="0">
                <a:solidFill>
                  <a:srgbClr val="800080"/>
                </a:solidFill>
                <a:cs typeface="Arial" charset="0"/>
              </a:rPr>
              <a:t>(Étudiants),</a:t>
            </a:r>
          </a:p>
          <a:p>
            <a:pPr algn="ctr">
              <a:lnSpc>
                <a:spcPct val="90000"/>
              </a:lnSpc>
              <a:spcBef>
                <a:spcPct val="20000"/>
              </a:spcBef>
              <a:buClr>
                <a:srgbClr val="8345FF"/>
              </a:buClr>
              <a:buFont typeface="Arial" charset="0"/>
              <a:buNone/>
            </a:pPr>
            <a:r>
              <a:rPr lang="fr-FR" sz="900" dirty="0">
                <a:solidFill>
                  <a:srgbClr val="800080"/>
                </a:solidFill>
                <a:cs typeface="Arial" charset="0"/>
              </a:rPr>
              <a:t>Média </a:t>
            </a:r>
          </a:p>
        </p:txBody>
      </p:sp>
      <p:sp>
        <p:nvSpPr>
          <p:cNvPr id="4282" name="AutoShape 242"/>
          <p:cNvSpPr>
            <a:spLocks noChangeArrowheads="1"/>
          </p:cNvSpPr>
          <p:nvPr/>
        </p:nvSpPr>
        <p:spPr bwMode="gray">
          <a:xfrm>
            <a:off x="1371600" y="6471407"/>
            <a:ext cx="744537" cy="17144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Enregistrements</a:t>
            </a:r>
          </a:p>
        </p:txBody>
      </p:sp>
      <p:sp>
        <p:nvSpPr>
          <p:cNvPr id="4283" name="AutoShape 242"/>
          <p:cNvSpPr>
            <a:spLocks noChangeArrowheads="1"/>
          </p:cNvSpPr>
          <p:nvPr/>
        </p:nvSpPr>
        <p:spPr bwMode="gray">
          <a:xfrm>
            <a:off x="2209801" y="6331857"/>
            <a:ext cx="868363" cy="29028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ctr"/>
          <a:lstStyle/>
          <a:p>
            <a:pPr algn="ctr">
              <a:lnSpc>
                <a:spcPct val="90000"/>
              </a:lnSpc>
              <a:spcBef>
                <a:spcPct val="20000"/>
              </a:spcBef>
              <a:buClr>
                <a:srgbClr val="8345FF"/>
              </a:buClr>
              <a:buFont typeface="Arial" charset="0"/>
              <a:buNone/>
            </a:pPr>
            <a:r>
              <a:rPr lang="fr-FR" sz="700" dirty="0">
                <a:solidFill>
                  <a:schemeClr val="bg1"/>
                </a:solidFill>
                <a:cs typeface="Arial" charset="0"/>
              </a:rPr>
              <a:t>Procédures/</a:t>
            </a:r>
          </a:p>
          <a:p>
            <a:pPr algn="ctr">
              <a:lnSpc>
                <a:spcPct val="90000"/>
              </a:lnSpc>
              <a:spcBef>
                <a:spcPct val="20000"/>
              </a:spcBef>
              <a:buClr>
                <a:srgbClr val="8345FF"/>
              </a:buClr>
              <a:buFont typeface="Arial" charset="0"/>
              <a:buNone/>
            </a:pPr>
            <a:r>
              <a:rPr lang="fr-FR" sz="700" dirty="0">
                <a:solidFill>
                  <a:schemeClr val="bg1"/>
                </a:solidFill>
                <a:cs typeface="Arial" charset="0"/>
              </a:rPr>
              <a:t>Modes opératoires</a:t>
            </a:r>
          </a:p>
        </p:txBody>
      </p:sp>
      <p:sp>
        <p:nvSpPr>
          <p:cNvPr id="4284" name="Rectangle 203"/>
          <p:cNvSpPr>
            <a:spLocks noChangeArrowheads="1"/>
          </p:cNvSpPr>
          <p:nvPr/>
        </p:nvSpPr>
        <p:spPr bwMode="gray">
          <a:xfrm>
            <a:off x="738189" y="1211396"/>
            <a:ext cx="593725" cy="268398"/>
          </a:xfrm>
          <a:prstGeom prst="rect">
            <a:avLst/>
          </a:prstGeom>
          <a:solidFill>
            <a:srgbClr val="00CC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Projets non-déterminés</a:t>
            </a:r>
          </a:p>
        </p:txBody>
      </p:sp>
      <p:sp>
        <p:nvSpPr>
          <p:cNvPr id="4285" name="Rectangle 203"/>
          <p:cNvSpPr>
            <a:spLocks noChangeArrowheads="1"/>
          </p:cNvSpPr>
          <p:nvPr/>
        </p:nvSpPr>
        <p:spPr bwMode="gray">
          <a:xfrm>
            <a:off x="1389063" y="1211396"/>
            <a:ext cx="590550" cy="268398"/>
          </a:xfrm>
          <a:prstGeom prst="rect">
            <a:avLst/>
          </a:prstGeom>
          <a:solidFill>
            <a:srgbClr val="00CC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Projets en cours</a:t>
            </a:r>
          </a:p>
        </p:txBody>
      </p:sp>
      <p:sp>
        <p:nvSpPr>
          <p:cNvPr id="4286" name="Rectangle 203"/>
          <p:cNvSpPr>
            <a:spLocks noChangeArrowheads="1"/>
          </p:cNvSpPr>
          <p:nvPr/>
        </p:nvSpPr>
        <p:spPr bwMode="gray">
          <a:xfrm>
            <a:off x="2051050" y="1211396"/>
            <a:ext cx="592138" cy="268398"/>
          </a:xfrm>
          <a:prstGeom prst="rect">
            <a:avLst/>
          </a:prstGeom>
          <a:solidFill>
            <a:srgbClr val="00CC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Projets terminés</a:t>
            </a:r>
          </a:p>
        </p:txBody>
      </p:sp>
      <p:sp>
        <p:nvSpPr>
          <p:cNvPr id="4287" name="Rectangle 203"/>
          <p:cNvSpPr>
            <a:spLocks noChangeArrowheads="1"/>
          </p:cNvSpPr>
          <p:nvPr/>
        </p:nvSpPr>
        <p:spPr bwMode="gray">
          <a:xfrm>
            <a:off x="2744788" y="916576"/>
            <a:ext cx="836612" cy="268398"/>
          </a:xfrm>
          <a:prstGeom prst="rect">
            <a:avLst/>
          </a:prstGeom>
          <a:solidFill>
            <a:srgbClr val="00CC00"/>
          </a:solidFill>
          <a:ln w="9525">
            <a:noFill/>
            <a:miter lim="800000"/>
            <a:headEnd/>
            <a:tailEnd/>
          </a:ln>
        </p:spPr>
        <p:txBody>
          <a:bodyPr wrap="square"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Préparer/Délivrer/Dispenser</a:t>
            </a:r>
            <a:endParaRPr lang="fr-FR" sz="700" dirty="0">
              <a:solidFill>
                <a:schemeClr val="bg1"/>
              </a:solidFill>
              <a:cs typeface="Arial" charset="0"/>
            </a:endParaRPr>
          </a:p>
        </p:txBody>
      </p:sp>
      <p:sp>
        <p:nvSpPr>
          <p:cNvPr id="4288" name="Rectangle 203"/>
          <p:cNvSpPr>
            <a:spLocks noChangeArrowheads="1"/>
          </p:cNvSpPr>
          <p:nvPr/>
        </p:nvSpPr>
        <p:spPr bwMode="gray">
          <a:xfrm>
            <a:off x="4419600" y="822638"/>
            <a:ext cx="522288" cy="365347"/>
          </a:xfrm>
          <a:prstGeom prst="rect">
            <a:avLst/>
          </a:prstGeom>
          <a:solidFill>
            <a:srgbClr val="00CC00"/>
          </a:solidFill>
          <a:ln w="9525">
            <a:noFill/>
            <a:miter lim="800000"/>
            <a:headEnd/>
            <a:tailEnd/>
          </a:ln>
        </p:spPr>
        <p:txBody>
          <a:bodyPr wrap="square"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Enseigner/Former/Chercher</a:t>
            </a:r>
            <a:endParaRPr lang="fr-FR" sz="700" dirty="0">
              <a:solidFill>
                <a:schemeClr val="bg1"/>
              </a:solidFill>
              <a:cs typeface="Arial" charset="0"/>
            </a:endParaRPr>
          </a:p>
        </p:txBody>
      </p:sp>
      <p:sp>
        <p:nvSpPr>
          <p:cNvPr id="4289" name="Rectangle 203"/>
          <p:cNvSpPr>
            <a:spLocks noChangeArrowheads="1"/>
          </p:cNvSpPr>
          <p:nvPr/>
        </p:nvSpPr>
        <p:spPr bwMode="gray">
          <a:xfrm>
            <a:off x="3652838" y="917279"/>
            <a:ext cx="690562" cy="268398"/>
          </a:xfrm>
          <a:prstGeom prst="rect">
            <a:avLst/>
          </a:prstGeom>
          <a:solidFill>
            <a:srgbClr val="00CC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Approvisionner/Stocker</a:t>
            </a:r>
            <a:endParaRPr lang="fr-FR" sz="700" dirty="0">
              <a:solidFill>
                <a:schemeClr val="bg1"/>
              </a:solidFill>
              <a:cs typeface="Arial" charset="0"/>
            </a:endParaRPr>
          </a:p>
        </p:txBody>
      </p:sp>
      <p:sp>
        <p:nvSpPr>
          <p:cNvPr id="4290" name="Rectangle 203"/>
          <p:cNvSpPr>
            <a:spLocks noChangeArrowheads="1"/>
          </p:cNvSpPr>
          <p:nvPr/>
        </p:nvSpPr>
        <p:spPr bwMode="gray">
          <a:xfrm>
            <a:off x="2744788" y="1241634"/>
            <a:ext cx="1066800" cy="268398"/>
          </a:xfrm>
          <a:prstGeom prst="rect">
            <a:avLst/>
          </a:prstGeom>
          <a:solidFill>
            <a:srgbClr val="00CC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macro</a:t>
            </a:r>
            <a:r>
              <a:rPr lang="fr-FR" sz="700" dirty="0">
                <a:solidFill>
                  <a:schemeClr val="bg1"/>
                </a:solidFill>
                <a:cs typeface="Arial" charset="0"/>
              </a:rPr>
              <a:t>-processus support</a:t>
            </a:r>
          </a:p>
        </p:txBody>
      </p:sp>
      <p:sp>
        <p:nvSpPr>
          <p:cNvPr id="4291" name="Rectangle 203"/>
          <p:cNvSpPr>
            <a:spLocks noChangeArrowheads="1"/>
          </p:cNvSpPr>
          <p:nvPr/>
        </p:nvSpPr>
        <p:spPr bwMode="gray">
          <a:xfrm>
            <a:off x="3897313" y="1241634"/>
            <a:ext cx="1065212" cy="268398"/>
          </a:xfrm>
          <a:prstGeom prst="rect">
            <a:avLst/>
          </a:prstGeom>
          <a:solidFill>
            <a:srgbClr val="00CC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macro</a:t>
            </a:r>
            <a:r>
              <a:rPr lang="fr-FR" sz="700" dirty="0">
                <a:solidFill>
                  <a:schemeClr val="bg1"/>
                </a:solidFill>
                <a:cs typeface="Arial" charset="0"/>
              </a:rPr>
              <a:t>-processus de pilotage</a:t>
            </a:r>
          </a:p>
        </p:txBody>
      </p:sp>
      <p:sp>
        <p:nvSpPr>
          <p:cNvPr id="4299" name="Rectangle 256"/>
          <p:cNvSpPr>
            <a:spLocks noChangeArrowheads="1"/>
          </p:cNvSpPr>
          <p:nvPr/>
        </p:nvSpPr>
        <p:spPr bwMode="gray">
          <a:xfrm>
            <a:off x="1447800" y="5016874"/>
            <a:ext cx="914400" cy="365347"/>
          </a:xfrm>
          <a:prstGeom prst="rect">
            <a:avLst/>
          </a:prstGeom>
          <a:solidFill>
            <a:srgbClr val="33CCCC"/>
          </a:solidFill>
          <a:ln w="9525">
            <a:noFill/>
            <a:miter lim="800000"/>
            <a:headEnd/>
            <a:tailEnd/>
          </a:ln>
        </p:spPr>
        <p:txBody>
          <a:bodyPr wrap="square"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Pour la formation et la recherche médicale </a:t>
            </a:r>
          </a:p>
        </p:txBody>
      </p:sp>
      <p:sp>
        <p:nvSpPr>
          <p:cNvPr id="4300" name="Rectangle 260"/>
          <p:cNvSpPr>
            <a:spLocks noChangeArrowheads="1"/>
          </p:cNvSpPr>
          <p:nvPr/>
        </p:nvSpPr>
        <p:spPr bwMode="gray">
          <a:xfrm>
            <a:off x="5005389" y="4995601"/>
            <a:ext cx="1006475" cy="365347"/>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Encadrer la formation et réaliser la recherche non-médicale</a:t>
            </a:r>
          </a:p>
        </p:txBody>
      </p:sp>
      <p:sp>
        <p:nvSpPr>
          <p:cNvPr id="4308" name="AutoShape 194"/>
          <p:cNvSpPr>
            <a:spLocks noChangeArrowheads="1"/>
          </p:cNvSpPr>
          <p:nvPr/>
        </p:nvSpPr>
        <p:spPr bwMode="gray">
          <a:xfrm>
            <a:off x="3276600" y="3646714"/>
            <a:ext cx="1219200" cy="79828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gn="ctr">
              <a:lnSpc>
                <a:spcPct val="90000"/>
              </a:lnSpc>
              <a:spcBef>
                <a:spcPct val="20000"/>
              </a:spcBef>
              <a:buClr>
                <a:srgbClr val="8345FF"/>
              </a:buClr>
              <a:buFont typeface="Arial" charset="0"/>
              <a:buNone/>
            </a:pPr>
            <a:r>
              <a:rPr lang="fr-FR" sz="800">
                <a:solidFill>
                  <a:schemeClr val="bg1"/>
                </a:solidFill>
                <a:cs typeface="Arial" charset="0"/>
              </a:rPr>
              <a:t>Réceptionner</a:t>
            </a:r>
          </a:p>
          <a:p>
            <a:pPr algn="ctr">
              <a:lnSpc>
                <a:spcPct val="90000"/>
              </a:lnSpc>
              <a:spcBef>
                <a:spcPct val="20000"/>
              </a:spcBef>
              <a:buClr>
                <a:srgbClr val="8345FF"/>
              </a:buClr>
              <a:buFont typeface="Arial" charset="0"/>
              <a:buNone/>
            </a:pPr>
            <a:endParaRPr lang="fr-FR" sz="800">
              <a:solidFill>
                <a:schemeClr val="bg1"/>
              </a:solidFill>
              <a:cs typeface="Arial" charset="0"/>
            </a:endParaRPr>
          </a:p>
        </p:txBody>
      </p:sp>
      <p:sp>
        <p:nvSpPr>
          <p:cNvPr id="4309" name="Rectangle 214"/>
          <p:cNvSpPr>
            <a:spLocks noChangeArrowheads="1"/>
          </p:cNvSpPr>
          <p:nvPr/>
        </p:nvSpPr>
        <p:spPr bwMode="gray">
          <a:xfrm>
            <a:off x="3352800" y="4153657"/>
            <a:ext cx="609600" cy="171448"/>
          </a:xfrm>
          <a:prstGeom prst="rect">
            <a:avLst/>
          </a:prstGeom>
          <a:solidFill>
            <a:srgbClr val="33CCCC"/>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dirty="0">
                <a:solidFill>
                  <a:schemeClr val="bg1"/>
                </a:solidFill>
                <a:cs typeface="Arial" charset="0"/>
              </a:rPr>
              <a:t>Echantillons</a:t>
            </a:r>
          </a:p>
        </p:txBody>
      </p:sp>
      <p:sp>
        <p:nvSpPr>
          <p:cNvPr id="4311" name="Rectangle 216"/>
          <p:cNvSpPr>
            <a:spLocks noChangeArrowheads="1"/>
          </p:cNvSpPr>
          <p:nvPr/>
        </p:nvSpPr>
        <p:spPr bwMode="gray">
          <a:xfrm>
            <a:off x="1676400" y="4220181"/>
            <a:ext cx="990600" cy="171448"/>
          </a:xfrm>
          <a:prstGeom prst="rect">
            <a:avLst/>
          </a:prstGeom>
          <a:solidFill>
            <a:srgbClr val="FF0000"/>
          </a:solidFill>
          <a:ln w="9525">
            <a:noFill/>
            <a:miter lim="800000"/>
            <a:headEnd/>
            <a:tailEnd/>
          </a:ln>
        </p:spPr>
        <p:txBody>
          <a:bodyPr lIns="36000" tIns="36000" rIns="36000" bIns="36000" anchor="ctr">
            <a:spAutoFit/>
          </a:bodyPr>
          <a:lstStyle/>
          <a:p>
            <a:pPr algn="ctr">
              <a:lnSpc>
                <a:spcPct val="90000"/>
              </a:lnSpc>
              <a:spcBef>
                <a:spcPct val="20000"/>
              </a:spcBef>
              <a:buClr>
                <a:srgbClr val="8345FF"/>
              </a:buClr>
              <a:buFont typeface="Arial" charset="0"/>
              <a:buNone/>
            </a:pPr>
            <a:r>
              <a:rPr lang="fr-FR" sz="700">
                <a:solidFill>
                  <a:schemeClr val="bg1"/>
                </a:solidFill>
                <a:cs typeface="Arial" charset="0"/>
              </a:rPr>
              <a:t>Coursier urgence</a:t>
            </a:r>
          </a:p>
        </p:txBody>
      </p:sp>
      <p:sp>
        <p:nvSpPr>
          <p:cNvPr id="4312" name="AutoShape 314"/>
          <p:cNvSpPr>
            <a:spLocks noChangeArrowheads="1"/>
          </p:cNvSpPr>
          <p:nvPr/>
        </p:nvSpPr>
        <p:spPr bwMode="gray">
          <a:xfrm>
            <a:off x="6629400" y="1324429"/>
            <a:ext cx="1676400" cy="362857"/>
          </a:xfrm>
          <a:prstGeom prst="rect">
            <a:avLst/>
          </a:prstGeom>
          <a:gradFill rotWithShape="1">
            <a:gsLst>
              <a:gs pos="0">
                <a:srgbClr val="F9F9F9"/>
              </a:gs>
              <a:gs pos="100000">
                <a:srgbClr val="EAEAEA">
                  <a:alpha val="89000"/>
                </a:srgbClr>
              </a:gs>
            </a:gsLst>
            <a:lin ang="5400000" scaled="1"/>
          </a:gradFill>
          <a:ln w="12700">
            <a:solidFill>
              <a:srgbClr val="008000"/>
            </a:solidFill>
            <a:miter lim="800000"/>
            <a:headEnd/>
            <a:tailEnd/>
          </a:ln>
        </p:spPr>
        <p:txBody>
          <a:bodyPr wrap="none"/>
          <a:lstStyle/>
          <a:p>
            <a:pPr algn="ctr">
              <a:lnSpc>
                <a:spcPct val="90000"/>
              </a:lnSpc>
              <a:spcBef>
                <a:spcPct val="20000"/>
              </a:spcBef>
              <a:buClr>
                <a:srgbClr val="8345FF"/>
              </a:buClr>
              <a:buFont typeface="Arial" charset="0"/>
              <a:buNone/>
            </a:pPr>
            <a:r>
              <a:rPr lang="fr-FR" sz="900" dirty="0">
                <a:cs typeface="Arial" charset="0"/>
              </a:rPr>
              <a:t>Communiquer aux</a:t>
            </a:r>
          </a:p>
          <a:p>
            <a:pPr algn="ctr">
              <a:lnSpc>
                <a:spcPct val="90000"/>
              </a:lnSpc>
              <a:spcBef>
                <a:spcPct val="20000"/>
              </a:spcBef>
              <a:buClr>
                <a:srgbClr val="8345FF"/>
              </a:buClr>
              <a:buFont typeface="Arial" charset="0"/>
              <a:buNone/>
            </a:pPr>
            <a:r>
              <a:rPr lang="fr-FR" sz="900" dirty="0">
                <a:cs typeface="Arial" charset="0"/>
              </a:rPr>
              <a:t> parties prenantes</a:t>
            </a:r>
          </a:p>
        </p:txBody>
      </p:sp>
      <p:sp>
        <p:nvSpPr>
          <p:cNvPr id="4323" name="Rectangle 214"/>
          <p:cNvSpPr>
            <a:spLocks noChangeArrowheads="1"/>
          </p:cNvSpPr>
          <p:nvPr/>
        </p:nvSpPr>
        <p:spPr bwMode="gray">
          <a:xfrm>
            <a:off x="3352800" y="3932918"/>
            <a:ext cx="914400" cy="171448"/>
          </a:xfrm>
          <a:prstGeom prst="rect">
            <a:avLst/>
          </a:prstGeom>
          <a:solidFill>
            <a:srgbClr val="33CCCC"/>
          </a:solidFill>
          <a:ln w="9525">
            <a:noFill/>
            <a:miter lim="800000"/>
            <a:headEnd/>
            <a:tailEnd/>
          </a:ln>
        </p:spPr>
        <p:txBody>
          <a:bodyPr wrap="square"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Commandes</a:t>
            </a:r>
            <a:endParaRPr lang="fr-FR" sz="700" dirty="0">
              <a:solidFill>
                <a:schemeClr val="bg1"/>
              </a:solidFill>
              <a:cs typeface="Arial" charset="0"/>
            </a:endParaRPr>
          </a:p>
        </p:txBody>
      </p:sp>
      <p:sp>
        <p:nvSpPr>
          <p:cNvPr id="108" name="AutoShape 306"/>
          <p:cNvSpPr>
            <a:spLocks noChangeArrowheads="1"/>
          </p:cNvSpPr>
          <p:nvPr/>
        </p:nvSpPr>
        <p:spPr bwMode="gray">
          <a:xfrm>
            <a:off x="3654425" y="6255204"/>
            <a:ext cx="609600" cy="1714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Recruter</a:t>
            </a:r>
            <a:endParaRPr lang="fr-FR" sz="700" dirty="0">
              <a:solidFill>
                <a:schemeClr val="bg1"/>
              </a:solidFill>
              <a:cs typeface="Arial" charset="0"/>
            </a:endParaRPr>
          </a:p>
        </p:txBody>
      </p:sp>
      <p:sp>
        <p:nvSpPr>
          <p:cNvPr id="109" name="AutoShape 306"/>
          <p:cNvSpPr>
            <a:spLocks noChangeArrowheads="1"/>
          </p:cNvSpPr>
          <p:nvPr/>
        </p:nvSpPr>
        <p:spPr bwMode="gray">
          <a:xfrm>
            <a:off x="3654426" y="6470610"/>
            <a:ext cx="612775" cy="2683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Gérer des plannings</a:t>
            </a:r>
            <a:endParaRPr lang="fr-FR" sz="700" dirty="0">
              <a:solidFill>
                <a:schemeClr val="bg1"/>
              </a:solidFill>
              <a:cs typeface="Arial" charset="0"/>
            </a:endParaRPr>
          </a:p>
        </p:txBody>
      </p:sp>
      <p:sp>
        <p:nvSpPr>
          <p:cNvPr id="110" name="AutoShape 306"/>
          <p:cNvSpPr>
            <a:spLocks noChangeArrowheads="1"/>
          </p:cNvSpPr>
          <p:nvPr/>
        </p:nvSpPr>
        <p:spPr bwMode="gray">
          <a:xfrm>
            <a:off x="4572000" y="6180324"/>
            <a:ext cx="1066800" cy="2683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Respecter les règles d’hygiène et de sécurité</a:t>
            </a:r>
            <a:endParaRPr lang="fr-FR" sz="700" dirty="0">
              <a:solidFill>
                <a:schemeClr val="bg1"/>
              </a:solidFill>
              <a:cs typeface="Arial" charset="0"/>
            </a:endParaRPr>
          </a:p>
        </p:txBody>
      </p:sp>
      <p:sp>
        <p:nvSpPr>
          <p:cNvPr id="111" name="AutoShape 306"/>
          <p:cNvSpPr>
            <a:spLocks noChangeArrowheads="1"/>
          </p:cNvSpPr>
          <p:nvPr/>
        </p:nvSpPr>
        <p:spPr bwMode="gray">
          <a:xfrm>
            <a:off x="4572000" y="6470610"/>
            <a:ext cx="1066800" cy="2683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Gérer les compétences des employés</a:t>
            </a:r>
            <a:endParaRPr lang="fr-FR" sz="700" dirty="0">
              <a:solidFill>
                <a:schemeClr val="bg1"/>
              </a:solidFill>
              <a:cs typeface="Arial" charset="0"/>
            </a:endParaRPr>
          </a:p>
        </p:txBody>
      </p:sp>
      <p:sp>
        <p:nvSpPr>
          <p:cNvPr id="112" name="AutoShape 306"/>
          <p:cNvSpPr>
            <a:spLocks noChangeArrowheads="1"/>
          </p:cNvSpPr>
          <p:nvPr/>
        </p:nvSpPr>
        <p:spPr bwMode="gray">
          <a:xfrm>
            <a:off x="6477000" y="6180324"/>
            <a:ext cx="533400" cy="26839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Gérer des déchets</a:t>
            </a:r>
            <a:endParaRPr lang="fr-FR" sz="700" dirty="0">
              <a:solidFill>
                <a:schemeClr val="bg1"/>
              </a:solidFill>
              <a:cs typeface="Arial" charset="0"/>
            </a:endParaRPr>
          </a:p>
        </p:txBody>
      </p:sp>
      <p:sp>
        <p:nvSpPr>
          <p:cNvPr id="113" name="Rectangle 214"/>
          <p:cNvSpPr>
            <a:spLocks noChangeArrowheads="1"/>
          </p:cNvSpPr>
          <p:nvPr/>
        </p:nvSpPr>
        <p:spPr bwMode="gray">
          <a:xfrm>
            <a:off x="7467600" y="4148324"/>
            <a:ext cx="381000" cy="268398"/>
          </a:xfrm>
          <a:prstGeom prst="rect">
            <a:avLst/>
          </a:prstGeom>
          <a:solidFill>
            <a:srgbClr val="33CCCC"/>
          </a:solidFill>
          <a:ln w="9525">
            <a:noFill/>
            <a:miter lim="800000"/>
            <a:headEnd/>
            <a:tailEnd/>
          </a:ln>
        </p:spPr>
        <p:txBody>
          <a:bodyPr wrap="square" lIns="36000" tIns="36000" rIns="36000" bIns="36000" anchor="ctr">
            <a:spAutoFit/>
          </a:bodyPr>
          <a:lstStyle/>
          <a:p>
            <a:pPr algn="ctr">
              <a:lnSpc>
                <a:spcPct val="90000"/>
              </a:lnSpc>
              <a:spcBef>
                <a:spcPct val="20000"/>
              </a:spcBef>
              <a:buClr>
                <a:srgbClr val="8345FF"/>
              </a:buClr>
              <a:buFont typeface="Arial" charset="0"/>
              <a:buNone/>
            </a:pPr>
            <a:r>
              <a:rPr lang="fr-FR" sz="700" dirty="0" smtClean="0">
                <a:solidFill>
                  <a:schemeClr val="bg1"/>
                </a:solidFill>
                <a:cs typeface="Arial" charset="0"/>
              </a:rPr>
              <a:t>Autres articles</a:t>
            </a:r>
            <a:endParaRPr lang="fr-FR" sz="700" dirty="0">
              <a:solidFill>
                <a:schemeClr val="bg1"/>
              </a:solidFill>
              <a:cs typeface="Arial" charset="0"/>
            </a:endParaRPr>
          </a:p>
        </p:txBody>
      </p:sp>
      <p:sp>
        <p:nvSpPr>
          <p:cNvPr id="98" name="Rectangle 207"/>
          <p:cNvSpPr>
            <a:spLocks noChangeArrowheads="1"/>
          </p:cNvSpPr>
          <p:nvPr/>
        </p:nvSpPr>
        <p:spPr bwMode="gray">
          <a:xfrm>
            <a:off x="5715000" y="2986712"/>
            <a:ext cx="914400" cy="288147"/>
          </a:xfrm>
          <a:prstGeom prst="rect">
            <a:avLst/>
          </a:prstGeom>
          <a:solidFill>
            <a:srgbClr val="33CCCC"/>
          </a:solidFill>
          <a:ln w="9525">
            <a:noFill/>
            <a:miter lim="800000"/>
            <a:headEnd/>
            <a:tailEnd/>
          </a:ln>
        </p:spPr>
        <p:txBody>
          <a:bodyPr wrap="square" lIns="36000" tIns="36000" rIns="36000" bIns="36000" anchor="ctr">
            <a:spAutoFit/>
          </a:bodyPr>
          <a:lstStyle/>
          <a:p>
            <a:pPr lvl="0" algn="ctr"/>
            <a:r>
              <a:rPr lang="fr-FR" sz="700" dirty="0">
                <a:solidFill>
                  <a:srgbClr val="FFFFFF"/>
                </a:solidFill>
              </a:rPr>
              <a:t>Assurer une surveillance adaptée</a:t>
            </a:r>
          </a:p>
        </p:txBody>
      </p:sp>
      <p:sp>
        <p:nvSpPr>
          <p:cNvPr id="99" name="Rectangle 207"/>
          <p:cNvSpPr>
            <a:spLocks noChangeArrowheads="1"/>
          </p:cNvSpPr>
          <p:nvPr/>
        </p:nvSpPr>
        <p:spPr bwMode="gray">
          <a:xfrm>
            <a:off x="5029200" y="2986712"/>
            <a:ext cx="609600" cy="288147"/>
          </a:xfrm>
          <a:prstGeom prst="rect">
            <a:avLst/>
          </a:prstGeom>
          <a:solidFill>
            <a:srgbClr val="33CCCC"/>
          </a:solidFill>
          <a:ln w="9525">
            <a:noFill/>
            <a:miter lim="800000"/>
            <a:headEnd/>
            <a:tailEnd/>
          </a:ln>
        </p:spPr>
        <p:txBody>
          <a:bodyPr wrap="square" lIns="36000" tIns="36000" rIns="36000" bIns="36000" anchor="ctr">
            <a:spAutoFit/>
          </a:bodyPr>
          <a:lstStyle/>
          <a:p>
            <a:pPr lvl="0"/>
            <a:r>
              <a:rPr lang="fr-FR" sz="700" dirty="0">
                <a:solidFill>
                  <a:srgbClr val="FFFFFF"/>
                </a:solidFill>
              </a:rPr>
              <a:t>S ’assurer de l’observance</a:t>
            </a:r>
          </a:p>
        </p:txBody>
      </p:sp>
      <p:sp>
        <p:nvSpPr>
          <p:cNvPr id="100" name="Rectangle 207"/>
          <p:cNvSpPr>
            <a:spLocks noChangeArrowheads="1"/>
          </p:cNvSpPr>
          <p:nvPr/>
        </p:nvSpPr>
        <p:spPr bwMode="gray">
          <a:xfrm>
            <a:off x="6705600" y="2987309"/>
            <a:ext cx="838200" cy="288147"/>
          </a:xfrm>
          <a:prstGeom prst="rect">
            <a:avLst/>
          </a:prstGeom>
          <a:solidFill>
            <a:srgbClr val="33CCCC"/>
          </a:solidFill>
          <a:ln w="9525">
            <a:noFill/>
            <a:miter lim="800000"/>
            <a:headEnd/>
            <a:tailEnd/>
          </a:ln>
        </p:spPr>
        <p:txBody>
          <a:bodyPr wrap="square" lIns="36000" tIns="36000" rIns="36000" bIns="36000" anchor="ctr">
            <a:spAutoFit/>
          </a:bodyPr>
          <a:lstStyle/>
          <a:p>
            <a:pPr lvl="0" algn="ctr"/>
            <a:r>
              <a:rPr lang="fr-FR" sz="700" dirty="0">
                <a:solidFill>
                  <a:schemeClr val="bg1"/>
                </a:solidFill>
              </a:rPr>
              <a:t>Rechercher les effets indésirables</a:t>
            </a:r>
          </a:p>
        </p:txBody>
      </p:sp>
    </p:spTree>
    <p:extLst>
      <p:ext uri="{BB962C8B-B14F-4D97-AF65-F5344CB8AC3E}">
        <p14:creationId xmlns:p14="http://schemas.microsoft.com/office/powerpoint/2010/main" val="888158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ChangeArrowheads="1"/>
          </p:cNvSpPr>
          <p:nvPr/>
        </p:nvSpPr>
        <p:spPr bwMode="auto">
          <a:xfrm>
            <a:off x="357188" y="285750"/>
            <a:ext cx="8534400" cy="6172200"/>
          </a:xfrm>
          <a:prstGeom prst="roundRect">
            <a:avLst>
              <a:gd name="adj" fmla="val 16667"/>
            </a:avLst>
          </a:prstGeom>
          <a:solidFill>
            <a:srgbClr val="E8CED5">
              <a:alpha val="36078"/>
            </a:srgbClr>
          </a:solidFill>
          <a:ln w="38100">
            <a:solidFill>
              <a:srgbClr val="002060"/>
            </a:solidFill>
            <a:round/>
            <a:headEnd/>
            <a:tailEnd/>
          </a:ln>
        </p:spPr>
        <p:txBody>
          <a:bodyPr wrap="none" anchor="ctr"/>
          <a:lstStyle/>
          <a:p>
            <a:pPr algn="just" eaLnBrk="0" hangingPunct="0"/>
            <a:endParaRPr lang="fr-FR" b="1">
              <a:solidFill>
                <a:schemeClr val="bg2"/>
              </a:solidFill>
            </a:endParaRPr>
          </a:p>
        </p:txBody>
      </p:sp>
      <p:sp>
        <p:nvSpPr>
          <p:cNvPr id="7" name="Rectangle 6"/>
          <p:cNvSpPr/>
          <p:nvPr/>
        </p:nvSpPr>
        <p:spPr>
          <a:xfrm>
            <a:off x="1428728" y="714356"/>
            <a:ext cx="5500726" cy="2736850"/>
          </a:xfrm>
          <a:prstGeom prst="rect">
            <a:avLst/>
          </a:prstGeom>
          <a:solidFill>
            <a:srgbClr val="CEBCA4"/>
          </a:solidFill>
          <a:scene3d>
            <a:camera prst="isometricOffAxis1Top"/>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sp3d z="88900"/>
          </a:bodyPr>
          <a:lstStyle/>
          <a:p>
            <a:pPr algn="ctr">
              <a:spcBef>
                <a:spcPts val="1800"/>
              </a:spcBef>
              <a:defRPr/>
            </a:pPr>
            <a:endParaRPr lang="fr-FR" sz="3200" b="1" dirty="0">
              <a:solidFill>
                <a:schemeClr val="accent2"/>
              </a:solidFill>
            </a:endParaRPr>
          </a:p>
          <a:p>
            <a:pPr algn="ctr">
              <a:spcBef>
                <a:spcPts val="600"/>
              </a:spcBef>
              <a:defRPr/>
            </a:pPr>
            <a:r>
              <a:rPr lang="fr-FR" sz="3200" b="1" dirty="0">
                <a:solidFill>
                  <a:srgbClr val="CC0099"/>
                </a:solidFill>
              </a:rPr>
              <a:t>LE PLAN DE DEVELOPPEMENT </a:t>
            </a:r>
          </a:p>
          <a:p>
            <a:pPr algn="ctr">
              <a:spcBef>
                <a:spcPts val="600"/>
              </a:spcBef>
              <a:defRPr/>
            </a:pPr>
            <a:r>
              <a:rPr lang="fr-FR" sz="3200" b="1" dirty="0">
                <a:solidFill>
                  <a:srgbClr val="CC0099"/>
                </a:solidFill>
              </a:rPr>
              <a:t>SON SENS</a:t>
            </a:r>
          </a:p>
          <a:p>
            <a:pPr algn="ctr">
              <a:spcBef>
                <a:spcPts val="600"/>
              </a:spcBef>
              <a:defRPr/>
            </a:pPr>
            <a:r>
              <a:rPr lang="fr-FR" sz="3200" b="1" dirty="0">
                <a:solidFill>
                  <a:srgbClr val="CC0099"/>
                </a:solidFill>
              </a:rPr>
              <a:t>SES 3 PROGRAMMES</a:t>
            </a:r>
          </a:p>
          <a:p>
            <a:pPr algn="ctr">
              <a:defRPr/>
            </a:pPr>
            <a:endParaRPr lang="fr-FR" sz="3200" b="1" dirty="0">
              <a:solidFill>
                <a:schemeClr val="accent2"/>
              </a:solidFill>
            </a:endParaRPr>
          </a:p>
        </p:txBody>
      </p:sp>
      <p:sp>
        <p:nvSpPr>
          <p:cNvPr id="10" name="ZoneTexte 9"/>
          <p:cNvSpPr txBox="1"/>
          <p:nvPr/>
        </p:nvSpPr>
        <p:spPr>
          <a:xfrm>
            <a:off x="5973795" y="2111522"/>
            <a:ext cx="1211263" cy="369332"/>
          </a:xfrm>
          <a:prstGeom prst="rect">
            <a:avLst/>
          </a:prstGeom>
          <a:gradFill flip="none" rotWithShape="1">
            <a:gsLst>
              <a:gs pos="0">
                <a:srgbClr val="FFECFF"/>
              </a:gs>
              <a:gs pos="35000">
                <a:srgbClr val="FF33CC"/>
              </a:gs>
              <a:gs pos="100000">
                <a:schemeClr val="accent3">
                  <a:tint val="15000"/>
                  <a:satMod val="350000"/>
                </a:schemeClr>
              </a:gs>
            </a:gsLst>
            <a:lin ang="10800000" scaled="0"/>
            <a:tileRect/>
          </a:gradFill>
          <a:scene3d>
            <a:camera prst="isometricOffAxis1Top"/>
            <a:lightRig rig="threePt" dir="t"/>
          </a:scene3d>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fr-FR" b="1" dirty="0">
                <a:solidFill>
                  <a:schemeClr val="bg1"/>
                </a:solidFill>
              </a:rPr>
              <a:t>AERE</a:t>
            </a:r>
          </a:p>
        </p:txBody>
      </p:sp>
      <p:sp>
        <p:nvSpPr>
          <p:cNvPr id="11" name="ZoneTexte 10"/>
          <p:cNvSpPr txBox="1"/>
          <p:nvPr/>
        </p:nvSpPr>
        <p:spPr>
          <a:xfrm>
            <a:off x="1071538" y="6488692"/>
            <a:ext cx="7358114" cy="369332"/>
          </a:xfrm>
          <a:prstGeom prst="rect">
            <a:avLst/>
          </a:prstGeom>
          <a:solidFill>
            <a:srgbClr val="CC0099"/>
          </a:solidFill>
          <a:scene3d>
            <a:camera prst="perspectiveAbove"/>
            <a:lightRig rig="threePt" dir="t"/>
          </a:scene3d>
        </p:spPr>
        <p:txBody>
          <a:bodyPr>
            <a:spAutoFit/>
          </a:bodyPr>
          <a:lstStyle/>
          <a:p>
            <a:pPr algn="ctr">
              <a:defRPr/>
            </a:pPr>
            <a:r>
              <a:rPr lang="fr-FR" b="1" dirty="0">
                <a:solidFill>
                  <a:srgbClr val="FFECFF"/>
                </a:solidFill>
                <a:ea typeface="+mn-ea"/>
                <a:cs typeface="+mn-cs"/>
              </a:rPr>
              <a:t>Les choix managériaux  d’ABC Pharmacie pour se développer</a:t>
            </a:r>
          </a:p>
        </p:txBody>
      </p:sp>
      <p:sp>
        <p:nvSpPr>
          <p:cNvPr id="19" name="Rectangle à coins arrondis 18"/>
          <p:cNvSpPr/>
          <p:nvPr/>
        </p:nvSpPr>
        <p:spPr>
          <a:xfrm>
            <a:off x="1285875" y="474663"/>
            <a:ext cx="6742113" cy="66833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FF33CC"/>
                </a:solidFill>
                <a:latin typeface="Calibri" pitchFamily="34" charset="0"/>
              </a:rPr>
              <a:t>PLAN DEVELOPPEMENT et PROCESSUS  </a:t>
            </a:r>
          </a:p>
        </p:txBody>
      </p:sp>
      <p:sp>
        <p:nvSpPr>
          <p:cNvPr id="15" name="ZoneTexte 14"/>
          <p:cNvSpPr txBox="1"/>
          <p:nvPr/>
        </p:nvSpPr>
        <p:spPr>
          <a:xfrm>
            <a:off x="4377608" y="2377352"/>
            <a:ext cx="1211263" cy="369332"/>
          </a:xfrm>
          <a:prstGeom prst="rect">
            <a:avLst/>
          </a:prstGeom>
          <a:gradFill flip="none" rotWithShape="1">
            <a:gsLst>
              <a:gs pos="0">
                <a:srgbClr val="FFECFF"/>
              </a:gs>
              <a:gs pos="35000">
                <a:srgbClr val="FF33CC"/>
              </a:gs>
              <a:gs pos="100000">
                <a:schemeClr val="accent3">
                  <a:tint val="15000"/>
                  <a:satMod val="350000"/>
                </a:schemeClr>
              </a:gs>
            </a:gsLst>
            <a:lin ang="10800000" scaled="0"/>
            <a:tileRect/>
          </a:gradFill>
          <a:scene3d>
            <a:camera prst="isometricOffAxis1Top"/>
            <a:lightRig rig="threePt" dir="t"/>
          </a:scene3d>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fr-FR" b="1" dirty="0">
                <a:solidFill>
                  <a:schemeClr val="bg1"/>
                </a:solidFill>
              </a:rPr>
              <a:t>LOGIQS</a:t>
            </a:r>
          </a:p>
        </p:txBody>
      </p:sp>
      <p:sp>
        <p:nvSpPr>
          <p:cNvPr id="16" name="ZoneTexte 15"/>
          <p:cNvSpPr txBox="1"/>
          <p:nvPr/>
        </p:nvSpPr>
        <p:spPr>
          <a:xfrm>
            <a:off x="2397266" y="2681819"/>
            <a:ext cx="1211263" cy="369332"/>
          </a:xfrm>
          <a:prstGeom prst="rect">
            <a:avLst/>
          </a:prstGeom>
          <a:gradFill flip="none" rotWithShape="1">
            <a:gsLst>
              <a:gs pos="0">
                <a:srgbClr val="FFECFF"/>
              </a:gs>
              <a:gs pos="35000">
                <a:srgbClr val="FF33CC"/>
              </a:gs>
              <a:gs pos="100000">
                <a:schemeClr val="accent3">
                  <a:tint val="15000"/>
                  <a:satMod val="350000"/>
                </a:schemeClr>
              </a:gs>
            </a:gsLst>
            <a:lin ang="10800000" scaled="0"/>
            <a:tileRect/>
          </a:gradFill>
          <a:scene3d>
            <a:camera prst="isometricOffAxis1Top"/>
            <a:lightRig rig="threePt" dir="t"/>
          </a:scene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fr-FR" b="1" dirty="0">
                <a:solidFill>
                  <a:schemeClr val="bg1"/>
                </a:solidFill>
              </a:rPr>
              <a:t>SPACE</a:t>
            </a:r>
          </a:p>
        </p:txBody>
      </p:sp>
      <p:pic>
        <p:nvPicPr>
          <p:cNvPr id="12" name="Picture 2"/>
          <p:cNvPicPr>
            <a:picLocks noChangeAspect="1" noChangeArrowheads="1"/>
          </p:cNvPicPr>
          <p:nvPr/>
        </p:nvPicPr>
        <p:blipFill>
          <a:blip r:embed="rId3" cstate="print"/>
          <a:srcRect/>
          <a:stretch>
            <a:fillRect/>
          </a:stretch>
        </p:blipFill>
        <p:spPr bwMode="auto">
          <a:xfrm>
            <a:off x="2123728" y="3071810"/>
            <a:ext cx="5616624" cy="4425449"/>
          </a:xfrm>
          <a:prstGeom prst="rect">
            <a:avLst/>
          </a:prstGeom>
          <a:noFill/>
          <a:ln w="9525">
            <a:noFill/>
            <a:miter lim="800000"/>
            <a:headEnd/>
            <a:tailEnd/>
          </a:ln>
          <a:effectLst>
            <a:glow rad="63500">
              <a:schemeClr val="accent1">
                <a:satMod val="175000"/>
                <a:alpha val="40000"/>
              </a:schemeClr>
            </a:glow>
          </a:effectLst>
          <a:scene3d>
            <a:camera prst="isometricOffAxis1Top"/>
            <a:lightRig rig="threePt" dir="t"/>
          </a:scene3d>
        </p:spPr>
      </p:pic>
      <p:sp>
        <p:nvSpPr>
          <p:cNvPr id="13" name="Double flèche verticale 12"/>
          <p:cNvSpPr/>
          <p:nvPr/>
        </p:nvSpPr>
        <p:spPr>
          <a:xfrm>
            <a:off x="4570414" y="2571744"/>
            <a:ext cx="215900" cy="2447925"/>
          </a:xfrm>
          <a:prstGeom prst="upDownArrow">
            <a:avLst/>
          </a:prstGeom>
          <a:ln>
            <a:solidFill>
              <a:srgbClr val="D2C2AC"/>
            </a:solidFill>
          </a:ln>
          <a:scene3d>
            <a:camera prst="perspectiveContrastingRightFacing">
              <a:rot lat="20544749" lon="7781476" rev="11983037"/>
            </a:camera>
            <a:lightRig rig="threePt" dir="t"/>
          </a:scene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fr-FR"/>
          </a:p>
        </p:txBody>
      </p:sp>
      <p:sp>
        <p:nvSpPr>
          <p:cNvPr id="18" name="Double flèche verticale 17"/>
          <p:cNvSpPr/>
          <p:nvPr/>
        </p:nvSpPr>
        <p:spPr>
          <a:xfrm>
            <a:off x="6070612" y="2285992"/>
            <a:ext cx="215900" cy="2447925"/>
          </a:xfrm>
          <a:prstGeom prst="upDownArrow">
            <a:avLst/>
          </a:prstGeom>
          <a:ln>
            <a:solidFill>
              <a:srgbClr val="D2C2AC"/>
            </a:solidFill>
          </a:ln>
          <a:scene3d>
            <a:camera prst="perspectiveContrastingRightFacing">
              <a:rot lat="20544749" lon="7781476" rev="11983037"/>
            </a:camera>
            <a:lightRig rig="threePt" dir="t"/>
          </a:scene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fr-FR"/>
          </a:p>
        </p:txBody>
      </p:sp>
      <p:sp>
        <p:nvSpPr>
          <p:cNvPr id="20" name="Double flèche verticale 19"/>
          <p:cNvSpPr/>
          <p:nvPr/>
        </p:nvSpPr>
        <p:spPr>
          <a:xfrm>
            <a:off x="2857488" y="2909901"/>
            <a:ext cx="215900" cy="2447925"/>
          </a:xfrm>
          <a:prstGeom prst="upDownArrow">
            <a:avLst/>
          </a:prstGeom>
          <a:ln>
            <a:solidFill>
              <a:srgbClr val="D2C2AC"/>
            </a:solidFill>
          </a:ln>
          <a:scene3d>
            <a:camera prst="perspectiveContrastingRightFacing">
              <a:rot lat="20544749" lon="7781476" rev="11983037"/>
            </a:camera>
            <a:lightRig rig="threePt" dir="t"/>
          </a:scene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fr-FR"/>
          </a:p>
        </p:txBody>
      </p:sp>
      <p:sp>
        <p:nvSpPr>
          <p:cNvPr id="21" name="ZoneTexte 20"/>
          <p:cNvSpPr txBox="1"/>
          <p:nvPr/>
        </p:nvSpPr>
        <p:spPr>
          <a:xfrm>
            <a:off x="6786578" y="4071942"/>
            <a:ext cx="1785950" cy="923330"/>
          </a:xfrm>
          <a:prstGeom prst="rect">
            <a:avLst/>
          </a:prstGeom>
          <a:noFill/>
          <a:scene3d>
            <a:camera prst="isometricLeftDown"/>
            <a:lightRig rig="threePt" dir="t"/>
          </a:scene3d>
        </p:spPr>
        <p:txBody>
          <a:bodyPr>
            <a:spAutoFit/>
          </a:bodyPr>
          <a:lstStyle/>
          <a:p>
            <a:pPr algn="ctr">
              <a:defRPr/>
            </a:pPr>
            <a:r>
              <a:rPr lang="fr-FR" b="1" dirty="0">
                <a:solidFill>
                  <a:srgbClr val="FF66CC"/>
                </a:solidFill>
                <a:latin typeface="Calibri" pitchFamily="34" charset="0"/>
                <a:ea typeface="+mn-ea"/>
                <a:cs typeface="+mn-cs"/>
              </a:rPr>
              <a:t>Manager : pilotes de processus</a:t>
            </a:r>
          </a:p>
        </p:txBody>
      </p:sp>
      <p:sp>
        <p:nvSpPr>
          <p:cNvPr id="22" name="ZoneTexte 21"/>
          <p:cNvSpPr txBox="1"/>
          <p:nvPr/>
        </p:nvSpPr>
        <p:spPr>
          <a:xfrm>
            <a:off x="6000760" y="1282471"/>
            <a:ext cx="1785950" cy="646331"/>
          </a:xfrm>
          <a:prstGeom prst="rect">
            <a:avLst/>
          </a:prstGeom>
          <a:noFill/>
          <a:scene3d>
            <a:camera prst="isometricLeftDown"/>
            <a:lightRig rig="threePt" dir="t"/>
          </a:scene3d>
        </p:spPr>
        <p:txBody>
          <a:bodyPr>
            <a:spAutoFit/>
          </a:bodyPr>
          <a:lstStyle/>
          <a:p>
            <a:pPr algn="ctr">
              <a:defRPr/>
            </a:pPr>
            <a:r>
              <a:rPr lang="fr-FR" b="1" dirty="0">
                <a:solidFill>
                  <a:srgbClr val="7030A0"/>
                </a:solidFill>
                <a:latin typeface="Calibri" pitchFamily="34" charset="0"/>
                <a:ea typeface="+mn-ea"/>
                <a:cs typeface="+mn-cs"/>
              </a:rPr>
              <a:t>Manager de programmes</a:t>
            </a:r>
          </a:p>
        </p:txBody>
      </p:sp>
    </p:spTree>
    <p:extLst>
      <p:ext uri="{BB962C8B-B14F-4D97-AF65-F5344CB8AC3E}">
        <p14:creationId xmlns:p14="http://schemas.microsoft.com/office/powerpoint/2010/main" val="14658276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Prothèse du genou et retrait de lot</a:t>
            </a:r>
            <a:endParaRPr lang="fr-FR" dirty="0"/>
          </a:p>
        </p:txBody>
      </p:sp>
      <p:pic>
        <p:nvPicPr>
          <p:cNvPr id="7" name="Espace réservé pour une image  6" descr="Capture d’écran 2014-04-30 à 14.53.14.png"/>
          <p:cNvPicPr>
            <a:picLocks noGrp="1" noChangeAspect="1"/>
          </p:cNvPicPr>
          <p:nvPr>
            <p:ph type="pic" idx="1"/>
          </p:nvPr>
        </p:nvPicPr>
        <p:blipFill>
          <a:blip r:embed="rId2">
            <a:extLst>
              <a:ext uri="{28A0092B-C50C-407E-A947-70E740481C1C}">
                <a14:useLocalDpi xmlns:a14="http://schemas.microsoft.com/office/drawing/2010/main" val="0"/>
              </a:ext>
            </a:extLst>
          </a:blip>
          <a:srcRect l="-28506" r="-28506"/>
          <a:stretch>
            <a:fillRect/>
          </a:stretch>
        </p:blipFill>
        <p:spPr/>
      </p:pic>
      <p:sp>
        <p:nvSpPr>
          <p:cNvPr id="4" name="Espace réservé du texte 3"/>
          <p:cNvSpPr>
            <a:spLocks noGrp="1"/>
          </p:cNvSpPr>
          <p:nvPr>
            <p:ph type="body" sz="half" idx="2"/>
          </p:nvPr>
        </p:nvSpPr>
        <p:spPr/>
        <p:txBody>
          <a:bodyPr/>
          <a:lstStyle/>
          <a:p>
            <a:endParaRPr lang="fr-FR" dirty="0"/>
          </a:p>
        </p:txBody>
      </p:sp>
      <p:sp>
        <p:nvSpPr>
          <p:cNvPr id="6" name="Rectangle 5"/>
          <p:cNvSpPr/>
          <p:nvPr/>
        </p:nvSpPr>
        <p:spPr>
          <a:xfrm>
            <a:off x="4479667" y="3244334"/>
            <a:ext cx="184666" cy="369332"/>
          </a:xfrm>
          <a:prstGeom prst="rect">
            <a:avLst/>
          </a:prstGeom>
        </p:spPr>
        <p:txBody>
          <a:bodyPr wrap="none">
            <a:spAutoFit/>
          </a:bodyPr>
          <a:lstStyle/>
          <a:p>
            <a:r>
              <a:rPr lang="fr-FR" dirty="0" smtClean="0"/>
              <a:t> </a:t>
            </a:r>
            <a:endParaRPr lang="fr-FR" dirty="0"/>
          </a:p>
        </p:txBody>
      </p:sp>
    </p:spTree>
    <p:extLst>
      <p:ext uri="{BB962C8B-B14F-4D97-AF65-F5344CB8AC3E}">
        <p14:creationId xmlns:p14="http://schemas.microsoft.com/office/powerpoint/2010/main" val="2854832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 mettre en dépôt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013873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637504"/>
      </p:ext>
    </p:extLst>
  </p:cSld>
  <p:clrMapOvr>
    <a:masterClrMapping/>
  </p:clrMapOvr>
  <p:timing>
    <p:tnLst>
      <p:par>
        <p:cTn xmlns:p14="http://schemas.microsoft.com/office/powerpoint/2010/mai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_JIAE_14051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Résultat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4_Limites &amp; Perspective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ectrum">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onception personnalisée">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ception personnalisée">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ception personnalisée">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Introductio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2_Matériels &amp; Méthode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816</TotalTime>
  <Words>3080</Words>
  <Application>Microsoft Macintosh PowerPoint</Application>
  <PresentationFormat>Présentation à l'écran (4:3)</PresentationFormat>
  <Paragraphs>861</Paragraphs>
  <Slides>46</Slides>
  <Notes>15</Notes>
  <HiddenSlides>0</HiddenSlides>
  <MMClips>0</MMClips>
  <ScaleCrop>false</ScaleCrop>
  <HeadingPairs>
    <vt:vector size="4" baseType="variant">
      <vt:variant>
        <vt:lpstr>Thème</vt:lpstr>
      </vt:variant>
      <vt:variant>
        <vt:i4>12</vt:i4>
      </vt:variant>
      <vt:variant>
        <vt:lpstr>Titres des diapositives</vt:lpstr>
      </vt:variant>
      <vt:variant>
        <vt:i4>46</vt:i4>
      </vt:variant>
    </vt:vector>
  </HeadingPairs>
  <TitlesOfParts>
    <vt:vector size="58" baseType="lpstr">
      <vt:lpstr>Thème_JIAE_140514</vt:lpstr>
      <vt:lpstr>Spectrum</vt:lpstr>
      <vt:lpstr>2_Conception personnalisée</vt:lpstr>
      <vt:lpstr>1_Conception personnalisée</vt:lpstr>
      <vt:lpstr>Conception personnalisée</vt:lpstr>
      <vt:lpstr>Modèle par défaut</vt:lpstr>
      <vt:lpstr>1_Thème Office</vt:lpstr>
      <vt:lpstr>1_Introduction</vt:lpstr>
      <vt:lpstr>2_Matériels &amp; Méthodes</vt:lpstr>
      <vt:lpstr>3_Résultats</vt:lpstr>
      <vt:lpstr>4_Limites &amp; Perspectives</vt:lpstr>
      <vt:lpstr>2_Thème Office</vt:lpstr>
      <vt:lpstr>Parcours médicamenteux du patient : c’est vraiment flux!</vt:lpstr>
      <vt:lpstr>Question?</vt:lpstr>
      <vt:lpstr>Présentation PowerPoint</vt:lpstr>
      <vt:lpstr>Gestion documentaire</vt:lpstr>
      <vt:lpstr>Processus Approvisionner/Stocker</vt:lpstr>
      <vt:lpstr>Présentation PowerPoint</vt:lpstr>
      <vt:lpstr>Présentation PowerPoint</vt:lpstr>
      <vt:lpstr>Prothèse du genou et retrait de lot</vt:lpstr>
      <vt:lpstr>Processus « mettre en dépôt »</vt:lpstr>
      <vt:lpstr>Processus « poser un DMI »</vt:lpstr>
      <vt:lpstr>Flux de Consignation dans SAP</vt:lpstr>
      <vt:lpstr>Prescrire un médicament</vt:lpstr>
      <vt:lpstr>Présentation PowerPoint</vt:lpstr>
      <vt:lpstr>Présentation PowerPoint</vt:lpstr>
      <vt:lpstr>REX (1)</vt:lpstr>
      <vt:lpstr>REX (2) : SAP sous/mal-utilisé</vt:lpstr>
      <vt:lpstr>Patient et parcours médicamenteux</vt:lpstr>
      <vt:lpstr>Présentation PowerPoint</vt:lpstr>
      <vt:lpstr>Présentation PowerPoint</vt:lpstr>
      <vt:lpstr>Présentation PowerPoint</vt:lpstr>
      <vt:lpstr>Présentation PowerPoint</vt:lpstr>
      <vt:lpstr>Présentation PowerPoint</vt:lpstr>
      <vt:lpstr>La Conciliation des Traitements Médicamenteux</vt:lpstr>
      <vt:lpstr>Feuille de liaison de sortie</vt:lpstr>
      <vt:lpstr>Limites</vt:lpstr>
      <vt:lpstr>Réunion projet PAS à pas</vt:lpstr>
      <vt:lpstr>Objectif</vt:lpstr>
      <vt:lpstr>Présentation PowerPoint</vt:lpstr>
      <vt:lpstr>Cartographier les processus</vt:lpstr>
      <vt:lpstr>Présentation PowerPoint</vt:lpstr>
      <vt:lpstr>Présentation PowerPoint</vt:lpstr>
      <vt:lpstr>Administration médicaments</vt:lpstr>
      <vt:lpstr>Mesurer : Discordance horaire tour infirmier/dispensation</vt:lpstr>
      <vt:lpstr>Horaires de prescription</vt:lpstr>
      <vt:lpstr>Commandes nominatives</vt:lpstr>
      <vt:lpstr>les Antivitamines K (AVK)</vt:lpstr>
      <vt:lpstr>Pourquoi Accompagner le sujet âgé? </vt:lpstr>
      <vt:lpstr>Parcours patients sous AVK 1- Entrée à HOP</vt:lpstr>
      <vt:lpstr>Parcours patients sous AVK 2- Séjour à HOP</vt:lpstr>
      <vt:lpstr>Parcours patients sous AVK 3-Sortie</vt:lpstr>
      <vt:lpstr>Parcours patients sous AVK 4- Ville</vt:lpstr>
      <vt:lpstr>Présentation PowerPoint</vt:lpstr>
      <vt:lpstr>Patients-Partenaires : contexte</vt:lpstr>
      <vt:lpstr>Présentation PowerPoint</vt:lpstr>
      <vt:lpstr>Conclusion</vt:lpstr>
      <vt:lpstr>Conclusion : Même combat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 médicamenteux du patient : c’est vraiment flux!</dc:title>
  <dc:creator>André RIEUTORD</dc:creator>
  <cp:lastModifiedBy>André RIEUTORD</cp:lastModifiedBy>
  <cp:revision>47</cp:revision>
  <dcterms:created xsi:type="dcterms:W3CDTF">2014-05-09T07:25:44Z</dcterms:created>
  <dcterms:modified xsi:type="dcterms:W3CDTF">2014-05-16T06:41:08Z</dcterms:modified>
</cp:coreProperties>
</file>