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28" r:id="rId2"/>
    <p:sldId id="329" r:id="rId3"/>
    <p:sldId id="330" r:id="rId4"/>
    <p:sldId id="331" r:id="rId5"/>
    <p:sldId id="332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DB854-77B3-4EB2-B7F2-E174F13CBA5C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85957-755A-4F00-9020-1A4EF8E58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145CD-096D-40B3-BCF5-CCA8EBAF0DFC}" type="datetimeFigureOut">
              <a:rPr lang="en-US" smtClean="0"/>
              <a:pPr/>
              <a:t>9/25/2008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386A1-88AF-48EF-AF7C-2FD85448F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66D68-F4A5-447F-A63E-2E721F70F6E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AAFE1-5C05-42B8-84A3-E86CC9529660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00BB0-AFFA-468D-8AEE-CAFE0F8F26DF}" type="slidenum">
              <a:rPr lang="en-US"/>
              <a:pPr/>
              <a:t>11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12ACC-7551-43F2-BA2D-FBAF3A9988AE}" type="slidenum">
              <a:rPr lang="en-US"/>
              <a:pPr/>
              <a:t>12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151ED-1DAA-4C75-87C7-5D28808FB176}" type="slidenum">
              <a:rPr lang="en-US"/>
              <a:pPr/>
              <a:t>13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9ABEE-FDF5-440B-AFC9-CB9035E0440F}" type="slidenum">
              <a:rPr lang="en-US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F17C7-62FA-4FE6-BCD6-6DD9ED36EB4E}" type="slidenum">
              <a:rPr lang="en-US"/>
              <a:pPr/>
              <a:t>15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9F90A-23DC-4EF7-88F8-CB7C51506CFB}" type="slidenum">
              <a:rPr lang="en-US"/>
              <a:pPr/>
              <a:t>16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60EDE-E9E9-454C-B529-3CF10FEC2B83}" type="slidenum">
              <a:rPr lang="en-US"/>
              <a:pPr/>
              <a:t>17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3941C-1580-4E08-A86A-BF3B0CE56D1B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4A459-AA93-493C-B359-6330B9271322}" type="slidenum">
              <a:rPr lang="en-US"/>
              <a:pPr/>
              <a:t>19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798AC-8790-452B-81EB-683E24026246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355AD-988C-4745-9FB9-D4144FD712C8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95170-B736-4807-BF04-2BDE5E623D9B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34463-3F3E-4AA4-AA4E-F95DA8F2F5E7}" type="slidenum">
              <a:rPr lang="en-US"/>
              <a:pPr/>
              <a:t>22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8F61F-BDDC-4A67-A92D-CC2304096433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D765F-BDFD-4E08-BB55-B9BF99F03318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26369-B767-46F5-B11C-6890661B53C7}" type="slidenum">
              <a:rPr lang="en-US"/>
              <a:pPr/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D9514-8816-4358-840E-0D8AC774974D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D1927-34CE-4A61-B42D-8FAF28848CC2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8B823-5DA3-412C-BAA7-CF63A5179575}" type="slidenum">
              <a:rPr lang="en-US"/>
              <a:pPr/>
              <a:t>8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D52F0-9BBE-439B-AC66-76AD16A09A5E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762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5DC86B7-776D-43F6-8787-E0626D48708E}" type="slidenum">
              <a:rPr lang="en-US" sz="1200" kern="1200">
                <a:solidFill>
                  <a:srgbClr val="000000"/>
                </a:solidFill>
                <a:latin typeface="Verdana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Verdana" charset="0"/>
              <a:ea typeface="+mn-ea"/>
              <a:cs typeface="+mn-cs"/>
            </a:endParaRPr>
          </a:p>
        </p:txBody>
      </p:sp>
      <p:pic>
        <p:nvPicPr>
          <p:cNvPr id="73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734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7010400" cy="1676400"/>
          </a:xfrm>
        </p:spPr>
        <p:txBody>
          <a:bodyPr/>
          <a:lstStyle>
            <a:lvl1pPr algn="r">
              <a:lnSpc>
                <a:spcPts val="4400"/>
              </a:lnSpc>
              <a:spcAft>
                <a:spcPts val="300"/>
              </a:spcAft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4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962400"/>
            <a:ext cx="6400800" cy="1752600"/>
          </a:xfrm>
        </p:spPr>
        <p:txBody>
          <a:bodyPr/>
          <a:lstStyle>
            <a:lvl1pPr marL="0" indent="0" algn="r">
              <a:buFont typeface="Webdings" charset="2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342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400" kern="12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18478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04800"/>
            <a:ext cx="53911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96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9624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http://people.cs.uu.nl/virginia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984B36-C75B-4933-8F9D-72F75D48B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 dirty="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http://people.cs.uu.nl/virginia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828800"/>
            <a:ext cx="3619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http://people.cs.uu.nl/virginia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7500958" y="6477000"/>
            <a:ext cx="164304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DECOS 2008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0" y="64770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http://people.cs.uu.nl/virginia</a:t>
            </a:r>
            <a:endParaRPr lang="en-US" sz="1200" kern="120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</p:spPr>
      </p:pic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80342B4-AF49-49B6-8162-207547EC21B9}" type="slidenum">
              <a:rPr lang="en-US" sz="1200" kern="1200">
                <a:solidFill>
                  <a:srgbClr val="000000"/>
                </a:solidFill>
                <a:latin typeface="Verdana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 dirty="0">
              <a:solidFill>
                <a:srgbClr val="000000"/>
              </a:solidFill>
              <a:latin typeface="Verdana" charset="0"/>
              <a:ea typeface="+mn-ea"/>
              <a:cs typeface="+mn-cs"/>
            </a:endParaRPr>
          </a:p>
        </p:txBody>
      </p:sp>
      <p:sp>
        <p:nvSpPr>
          <p:cNvPr id="7331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318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739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33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http://people.cs.uu.nl/virginia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ebdings" charset="2"/>
        <a:buChar char="g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ebdings" charset="2"/>
        <a:buChar char="g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From individuals to social </a:t>
            </a:r>
            <a:br>
              <a:rPr lang="pt-BR" dirty="0" smtClean="0"/>
            </a:br>
            <a:r>
              <a:rPr lang="pt-BR" i="1" dirty="0" smtClean="0"/>
              <a:t>and vice-versa</a:t>
            </a:r>
            <a:endParaRPr lang="en-US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André </a:t>
            </a:r>
            <a:r>
              <a:rPr lang="pt-BR" b="1" dirty="0" smtClean="0"/>
              <a:t>Campos</a:t>
            </a:r>
          </a:p>
          <a:p>
            <a:r>
              <a:rPr lang="pt-BR" sz="1800" dirty="0" smtClean="0"/>
              <a:t>Utrecht University, The Netherlands</a:t>
            </a:r>
            <a:endParaRPr lang="pt-BR" sz="1800" b="1" dirty="0" smtClean="0"/>
          </a:p>
          <a:p>
            <a:r>
              <a:rPr lang="pt-BR" sz="1800" dirty="0" smtClean="0"/>
              <a:t>Universidade Federal do Rio Grande do Norte, Brazil </a:t>
            </a:r>
          </a:p>
          <a:p>
            <a:endParaRPr lang="pt-BR" dirty="0" smtClean="0"/>
          </a:p>
          <a:p>
            <a:r>
              <a:rPr lang="pt-BR" b="1" dirty="0" smtClean="0"/>
              <a:t>Frank Dignum, Virginia Dignum</a:t>
            </a:r>
          </a:p>
          <a:p>
            <a:r>
              <a:rPr lang="pt-BR" sz="1800" dirty="0" smtClean="0"/>
              <a:t>Utrecht University, The Netherlands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meso layer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Based on a subset of the OperA framework</a:t>
            </a:r>
          </a:p>
          <a:p>
            <a:pPr lvl="1"/>
            <a:r>
              <a:rPr lang="pt-BR"/>
              <a:t>Organizational model</a:t>
            </a:r>
          </a:p>
          <a:p>
            <a:pPr lvl="2"/>
            <a:r>
              <a:rPr lang="pt-BR"/>
              <a:t>Social structure</a:t>
            </a:r>
          </a:p>
          <a:p>
            <a:pPr lvl="2"/>
            <a:r>
              <a:rPr lang="pt-BR"/>
              <a:t>Normative structure</a:t>
            </a:r>
          </a:p>
          <a:p>
            <a:pPr lvl="1"/>
            <a:r>
              <a:rPr lang="pt-BR"/>
              <a:t>Social model</a:t>
            </a:r>
          </a:p>
          <a:p>
            <a:pPr lvl="2"/>
            <a:r>
              <a:rPr lang="pt-BR"/>
              <a:t>Social contract</a:t>
            </a:r>
          </a:p>
          <a:p>
            <a:pPr lvl="2"/>
            <a:endParaRPr lang="pt-BR"/>
          </a:p>
          <a:p>
            <a:r>
              <a:rPr lang="pt-BR"/>
              <a:t>It can be extended to introduce links between</a:t>
            </a:r>
          </a:p>
          <a:p>
            <a:pPr lvl="1"/>
            <a:r>
              <a:rPr lang="pt-BR"/>
              <a:t>Norms and goals (a norm exists for a reason)</a:t>
            </a:r>
          </a:p>
          <a:p>
            <a:pPr lvl="1"/>
            <a:r>
              <a:rPr lang="pt-BR"/>
              <a:t>Goals and values (a goal exists for maximizing a value)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micro layer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It is necessary to represent the impact of the social on the individuals and what impacts on the social level</a:t>
            </a:r>
          </a:p>
          <a:p>
            <a:r>
              <a:rPr lang="pt-BR"/>
              <a:t>Human behavior as a conjunction of</a:t>
            </a:r>
          </a:p>
          <a:p>
            <a:pPr lvl="1"/>
            <a:r>
              <a:rPr lang="pt-BR"/>
              <a:t>Reasoning (decision-making)</a:t>
            </a:r>
          </a:p>
          <a:p>
            <a:pPr lvl="1"/>
            <a:r>
              <a:rPr lang="pt-BR"/>
              <a:t>Emotions</a:t>
            </a:r>
          </a:p>
          <a:p>
            <a:pPr lvl="1"/>
            <a:r>
              <a:rPr lang="pt-BR"/>
              <a:t>Personality</a:t>
            </a:r>
          </a:p>
          <a:p>
            <a:pPr lvl="1"/>
            <a:r>
              <a:rPr lang="pt-BR"/>
              <a:t>Personal values (cultural background, ethical or moral beliefs etc.)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Elements of an agent architecture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Reasoning</a:t>
            </a:r>
          </a:p>
          <a:p>
            <a:pPr lvl="1">
              <a:lnSpc>
                <a:spcPct val="90000"/>
              </a:lnSpc>
            </a:pPr>
            <a:r>
              <a:rPr lang="pt-BR"/>
              <a:t>BDI-like decision-making process</a:t>
            </a:r>
          </a:p>
          <a:p>
            <a:pPr lvl="1">
              <a:lnSpc>
                <a:spcPct val="90000"/>
              </a:lnSpc>
            </a:pPr>
            <a:r>
              <a:rPr lang="pt-BR"/>
              <a:t>It can easily express the elements of social influence (e.g. interests are goals in the BDI approach)</a:t>
            </a:r>
          </a:p>
          <a:p>
            <a:pPr>
              <a:lnSpc>
                <a:spcPct val="90000"/>
              </a:lnSpc>
            </a:pPr>
            <a:r>
              <a:rPr lang="pt-BR"/>
              <a:t>Emotions</a:t>
            </a:r>
          </a:p>
          <a:p>
            <a:pPr lvl="1">
              <a:lnSpc>
                <a:spcPct val="90000"/>
              </a:lnSpc>
            </a:pPr>
            <a:r>
              <a:rPr lang="pt-BR"/>
              <a:t>OCC model (</a:t>
            </a:r>
            <a:r>
              <a:rPr lang="pt-BR" i="1"/>
              <a:t>Ortony-Clore-Collins model</a:t>
            </a:r>
            <a:r>
              <a:rPr lang="pt-BR"/>
              <a:t>)</a:t>
            </a:r>
          </a:p>
          <a:p>
            <a:pPr lvl="1">
              <a:lnSpc>
                <a:spcPct val="90000"/>
              </a:lnSpc>
            </a:pPr>
            <a:r>
              <a:rPr lang="pt-BR"/>
              <a:t>It is an exclusively cognitive approach (emotions as a reaction from a perceived situations)</a:t>
            </a:r>
          </a:p>
          <a:p>
            <a:pPr>
              <a:lnSpc>
                <a:spcPct val="90000"/>
              </a:lnSpc>
            </a:pPr>
            <a:r>
              <a:rPr lang="pt-BR"/>
              <a:t>Personality</a:t>
            </a:r>
          </a:p>
          <a:p>
            <a:pPr lvl="1">
              <a:lnSpc>
                <a:spcPct val="90000"/>
              </a:lnSpc>
            </a:pPr>
            <a:r>
              <a:rPr lang="pt-BR"/>
              <a:t>MBTI (</a:t>
            </a:r>
            <a:r>
              <a:rPr lang="pt-BR" i="1"/>
              <a:t>Myers-Briggs Type Indicator</a:t>
            </a:r>
            <a:r>
              <a:rPr lang="pt-BR"/>
              <a:t>)</a:t>
            </a:r>
          </a:p>
          <a:p>
            <a:pPr lvl="1">
              <a:lnSpc>
                <a:spcPct val="90000"/>
              </a:lnSpc>
            </a:pPr>
            <a:r>
              <a:rPr lang="pt-BR"/>
              <a:t>It can be easily adapted to model processes rather than contents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agent architecture</a:t>
            </a:r>
            <a:endParaRPr lang="en-US"/>
          </a:p>
        </p:txBody>
      </p:sp>
      <p:sp>
        <p:nvSpPr>
          <p:cNvPr id="60419" name="AutoShape 3"/>
          <p:cNvSpPr>
            <a:spLocks noChangeAspect="1" noChangeArrowheads="1"/>
          </p:cNvSpPr>
          <p:nvPr/>
        </p:nvSpPr>
        <p:spPr bwMode="auto">
          <a:xfrm>
            <a:off x="1698625" y="1214422"/>
            <a:ext cx="6454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auto">
          <a:xfrm>
            <a:off x="1706563" y="1739885"/>
            <a:ext cx="6438900" cy="4381500"/>
          </a:xfrm>
          <a:prstGeom prst="roundRect">
            <a:avLst>
              <a:gd name="adj" fmla="val 703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2022475" y="2124060"/>
            <a:ext cx="3200400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Decision making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2022475" y="4238610"/>
            <a:ext cx="5795963" cy="158750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>
                <a:latin typeface="Tahoma" pitchFamily="34" charset="0"/>
              </a:rPr>
              <a:t>   Social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5518150" y="2124060"/>
            <a:ext cx="2320925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Emotional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2235200" y="3103547"/>
            <a:ext cx="1971675" cy="8064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r>
              <a:rPr lang="en-US" sz="1600">
                <a:latin typeface="Tahoma" pitchFamily="34" charset="0"/>
              </a:rPr>
              <a:t> Beliefs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6154738" y="3208322"/>
            <a:ext cx="108585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Emotions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168525" y="2700322"/>
            <a:ext cx="1293813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Inference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759200" y="2700322"/>
            <a:ext cx="1293813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Deliberation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5965825" y="2700322"/>
            <a:ext cx="1470025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600">
                <a:latin typeface="Tahoma" pitchFamily="34" charset="0"/>
              </a:rPr>
              <a:t>Self-evaluation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2978150" y="1523985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Perception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334000" y="1523985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Action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3462338" y="1231885"/>
            <a:ext cx="652462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 flipV="1">
            <a:off x="5797550" y="1231885"/>
            <a:ext cx="652463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6288088" y="5087922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Values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2527300" y="5087922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Rules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4408488" y="5087922"/>
            <a:ext cx="950912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Roles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2355850" y="4714860"/>
            <a:ext cx="1295400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Compliance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4102100" y="4714860"/>
            <a:ext cx="1512888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Identification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5992813" y="4714860"/>
            <a:ext cx="1493837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Internalization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4408488" y="3103547"/>
            <a:ext cx="644525" cy="2492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plan</a:t>
            </a: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2978150" y="3494072"/>
            <a:ext cx="11366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possible worlds</a:t>
            </a: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4537075" y="3698860"/>
            <a:ext cx="1455738" cy="74771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0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Personality</a:t>
            </a:r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General overview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Emotions and goals drive the “possible worlds” reasoning</a:t>
            </a:r>
          </a:p>
          <a:p>
            <a:pPr>
              <a:lnSpc>
                <a:spcPct val="90000"/>
              </a:lnSpc>
            </a:pPr>
            <a:r>
              <a:rPr lang="pt-BR"/>
              <a:t>Emotions are a result from the</a:t>
            </a:r>
          </a:p>
          <a:p>
            <a:pPr lvl="1">
              <a:lnSpc>
                <a:spcPct val="90000"/>
              </a:lnSpc>
            </a:pPr>
            <a:r>
              <a:rPr lang="pt-BR"/>
              <a:t>Perceived social environment</a:t>
            </a:r>
          </a:p>
          <a:p>
            <a:pPr lvl="1">
              <a:lnSpc>
                <a:spcPct val="90000"/>
              </a:lnSpc>
            </a:pPr>
            <a:r>
              <a:rPr lang="pt-BR"/>
              <a:t>Possible worlds foreseen</a:t>
            </a:r>
          </a:p>
          <a:p>
            <a:pPr>
              <a:lnSpc>
                <a:spcPct val="90000"/>
              </a:lnSpc>
            </a:pPr>
            <a:r>
              <a:rPr lang="pt-BR"/>
              <a:t>Social component is responsible for identifying conflicts with personal and social rules, roles, and values</a:t>
            </a:r>
          </a:p>
          <a:p>
            <a:pPr>
              <a:lnSpc>
                <a:spcPct val="90000"/>
              </a:lnSpc>
            </a:pPr>
            <a:r>
              <a:rPr lang="pt-BR"/>
              <a:t>Personality model how the processes are performed</a:t>
            </a:r>
          </a:p>
          <a:p>
            <a:pPr lvl="1">
              <a:lnSpc>
                <a:spcPct val="90000"/>
              </a:lnSpc>
            </a:pPr>
            <a:r>
              <a:rPr lang="pt-BR"/>
              <a:t>Sensing vs. Intuition</a:t>
            </a:r>
          </a:p>
          <a:p>
            <a:pPr lvl="1">
              <a:lnSpc>
                <a:spcPct val="90000"/>
              </a:lnSpc>
            </a:pPr>
            <a:r>
              <a:rPr lang="pt-BR"/>
              <a:t>Thinking vs. Feeling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cognitive process (1)</a:t>
            </a:r>
            <a:endParaRPr lang="en-US"/>
          </a:p>
        </p:txBody>
      </p:sp>
      <p:sp>
        <p:nvSpPr>
          <p:cNvPr id="23557" name="AutoShape 5"/>
          <p:cNvSpPr>
            <a:spLocks noChangeAspect="1" noChangeArrowheads="1"/>
          </p:cNvSpPr>
          <p:nvPr/>
        </p:nvSpPr>
        <p:spPr bwMode="auto">
          <a:xfrm>
            <a:off x="1690688" y="1831975"/>
            <a:ext cx="6454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698625" y="2357438"/>
            <a:ext cx="6438900" cy="4381500"/>
          </a:xfrm>
          <a:prstGeom prst="roundRect">
            <a:avLst>
              <a:gd name="adj" fmla="val 703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2014538" y="2741613"/>
            <a:ext cx="3200400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Decision making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014538" y="4856163"/>
            <a:ext cx="5795962" cy="158750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>
                <a:latin typeface="Tahoma" pitchFamily="34" charset="0"/>
              </a:rPr>
              <a:t>   Social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510213" y="2741613"/>
            <a:ext cx="2320925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Emotional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2227263" y="3721100"/>
            <a:ext cx="1971675" cy="8064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4127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r>
              <a:rPr lang="en-US" sz="1600">
                <a:latin typeface="Tahoma" pitchFamily="34" charset="0"/>
              </a:rPr>
              <a:t> Beliefs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6146800" y="3825875"/>
            <a:ext cx="108585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Emotions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160588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Inference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751263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Deliberation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957888" y="3317875"/>
            <a:ext cx="1470025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600">
                <a:latin typeface="Tahoma" pitchFamily="34" charset="0"/>
              </a:rPr>
              <a:t>Self-evaluation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297021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Perception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532606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Action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454400" y="1849438"/>
            <a:ext cx="652463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 flipV="1">
            <a:off x="5789613" y="1849438"/>
            <a:ext cx="652462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6280150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Values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2519363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Rules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4400550" y="5705475"/>
            <a:ext cx="950913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Roles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2347913" y="5332413"/>
            <a:ext cx="1295400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Compliance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4094163" y="5332413"/>
            <a:ext cx="1512887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Identification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984875" y="5332413"/>
            <a:ext cx="1493838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Internalization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4400550" y="3721100"/>
            <a:ext cx="644525" cy="2492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plan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2970213" y="4111625"/>
            <a:ext cx="11366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possible worlds</a:t>
            </a: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4529138" y="4316413"/>
            <a:ext cx="1455737" cy="74771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0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Personality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 rot="527624">
            <a:off x="3198813" y="2557463"/>
            <a:ext cx="279400" cy="1268412"/>
          </a:xfrm>
          <a:prstGeom prst="downArrow">
            <a:avLst>
              <a:gd name="adj1" fmla="val 50000"/>
              <a:gd name="adj2" fmla="val 11349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 rot="6625919">
            <a:off x="4253707" y="4296569"/>
            <a:ext cx="214312" cy="546100"/>
          </a:xfrm>
          <a:prstGeom prst="downArrow">
            <a:avLst>
              <a:gd name="adj1" fmla="val 46565"/>
              <a:gd name="adj2" fmla="val 1487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1524000" y="1417638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How the agent perceive the world?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cognitive process (2)</a:t>
            </a:r>
            <a:endParaRPr lang="en-US"/>
          </a:p>
        </p:txBody>
      </p:sp>
      <p:sp>
        <p:nvSpPr>
          <p:cNvPr id="50179" name="AutoShape 3"/>
          <p:cNvSpPr>
            <a:spLocks noChangeAspect="1" noChangeArrowheads="1"/>
          </p:cNvSpPr>
          <p:nvPr/>
        </p:nvSpPr>
        <p:spPr bwMode="auto">
          <a:xfrm>
            <a:off x="1690688" y="1831975"/>
            <a:ext cx="6454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1698625" y="2357438"/>
            <a:ext cx="6438900" cy="4381500"/>
          </a:xfrm>
          <a:prstGeom prst="roundRect">
            <a:avLst>
              <a:gd name="adj" fmla="val 703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014538" y="2741613"/>
            <a:ext cx="3200400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Decision making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014538" y="4856163"/>
            <a:ext cx="5795962" cy="158750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>
                <a:latin typeface="Tahoma" pitchFamily="34" charset="0"/>
              </a:rPr>
              <a:t>   Social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5510213" y="2741613"/>
            <a:ext cx="2320925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Emotional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227263" y="3721100"/>
            <a:ext cx="1971675" cy="8064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r>
              <a:rPr lang="en-US" sz="1600">
                <a:latin typeface="Tahoma" pitchFamily="34" charset="0"/>
              </a:rPr>
              <a:t> Beliefs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6146800" y="3825875"/>
            <a:ext cx="108585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Emotions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2160588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Inference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751263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Deliberation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957888" y="3317875"/>
            <a:ext cx="1470025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600">
                <a:latin typeface="Tahoma" pitchFamily="34" charset="0"/>
              </a:rPr>
              <a:t>Self-evaluation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297021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Perception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532606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Action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3454400" y="1849438"/>
            <a:ext cx="652463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 flipV="1">
            <a:off x="5789613" y="1849438"/>
            <a:ext cx="652462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80150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Values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>
            <a:off x="2519363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Rules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4400550" y="5705475"/>
            <a:ext cx="950913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Roles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2347913" y="5332413"/>
            <a:ext cx="1295400" cy="254000"/>
          </a:xfrm>
          <a:prstGeom prst="rect">
            <a:avLst/>
          </a:prstGeom>
          <a:solidFill>
            <a:srgbClr val="E4D8BA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Compliance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4094163" y="5332413"/>
            <a:ext cx="1512887" cy="254000"/>
          </a:xfrm>
          <a:prstGeom prst="rect">
            <a:avLst/>
          </a:prstGeom>
          <a:solidFill>
            <a:srgbClr val="E4D8BA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Identification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5984875" y="5332413"/>
            <a:ext cx="1493838" cy="254000"/>
          </a:xfrm>
          <a:prstGeom prst="rect">
            <a:avLst/>
          </a:prstGeom>
          <a:solidFill>
            <a:srgbClr val="E4D8BA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Internalization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199" name="AutoShape 23"/>
          <p:cNvSpPr>
            <a:spLocks noChangeArrowheads="1"/>
          </p:cNvSpPr>
          <p:nvPr/>
        </p:nvSpPr>
        <p:spPr bwMode="auto">
          <a:xfrm>
            <a:off x="4400550" y="3721100"/>
            <a:ext cx="644525" cy="2492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plan</a:t>
            </a:r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>
            <a:off x="2970213" y="4111625"/>
            <a:ext cx="11366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possible worlds</a:t>
            </a:r>
          </a:p>
        </p:txBody>
      </p:sp>
      <p:sp>
        <p:nvSpPr>
          <p:cNvPr id="50201" name="AutoShape 25"/>
          <p:cNvSpPr>
            <a:spLocks noChangeArrowheads="1"/>
          </p:cNvSpPr>
          <p:nvPr/>
        </p:nvSpPr>
        <p:spPr bwMode="auto">
          <a:xfrm>
            <a:off x="4529138" y="4316413"/>
            <a:ext cx="1455737" cy="74771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0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Personality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 rot="527624">
            <a:off x="2725738" y="4529138"/>
            <a:ext cx="279400" cy="804862"/>
          </a:xfrm>
          <a:prstGeom prst="downArrow">
            <a:avLst>
              <a:gd name="adj1" fmla="val 50000"/>
              <a:gd name="adj2" fmla="val 7201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1524000" y="1417638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How this perceived world impact on the agent vision?</a:t>
            </a:r>
            <a:endParaRPr lang="en-US" b="1"/>
          </a:p>
        </p:txBody>
      </p:sp>
      <p:sp>
        <p:nvSpPr>
          <p:cNvPr id="50205" name="AutoShape 29"/>
          <p:cNvSpPr>
            <a:spLocks noChangeArrowheads="1"/>
          </p:cNvSpPr>
          <p:nvPr/>
        </p:nvSpPr>
        <p:spPr bwMode="auto">
          <a:xfrm rot="-2996315">
            <a:off x="3754438" y="4324350"/>
            <a:ext cx="279400" cy="1241425"/>
          </a:xfrm>
          <a:prstGeom prst="downArrow">
            <a:avLst>
              <a:gd name="adj1" fmla="val 50000"/>
              <a:gd name="adj2" fmla="val 11108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AutoShape 30"/>
          <p:cNvSpPr>
            <a:spLocks noChangeArrowheads="1"/>
          </p:cNvSpPr>
          <p:nvPr/>
        </p:nvSpPr>
        <p:spPr bwMode="auto">
          <a:xfrm rot="-4018818">
            <a:off x="4864894" y="3866356"/>
            <a:ext cx="279400" cy="2198688"/>
          </a:xfrm>
          <a:prstGeom prst="downArrow">
            <a:avLst>
              <a:gd name="adj1" fmla="val 50000"/>
              <a:gd name="adj2" fmla="val 1967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cognitive process (4)</a:t>
            </a:r>
            <a:endParaRPr lang="en-US"/>
          </a:p>
        </p:txBody>
      </p:sp>
      <p:sp>
        <p:nvSpPr>
          <p:cNvPr id="52227" name="AutoShape 3"/>
          <p:cNvSpPr>
            <a:spLocks noChangeAspect="1" noChangeArrowheads="1"/>
          </p:cNvSpPr>
          <p:nvPr/>
        </p:nvSpPr>
        <p:spPr bwMode="auto">
          <a:xfrm>
            <a:off x="1690688" y="1831975"/>
            <a:ext cx="6454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1698625" y="2357438"/>
            <a:ext cx="6438900" cy="4381500"/>
          </a:xfrm>
          <a:prstGeom prst="roundRect">
            <a:avLst>
              <a:gd name="adj" fmla="val 703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2014538" y="2741613"/>
            <a:ext cx="3200400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Decision making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2014538" y="4856163"/>
            <a:ext cx="5795962" cy="158750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>
                <a:latin typeface="Tahoma" pitchFamily="34" charset="0"/>
              </a:rPr>
              <a:t>   Social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5510213" y="2741613"/>
            <a:ext cx="2320925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Emotional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2227263" y="3721100"/>
            <a:ext cx="1971675" cy="8064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r>
              <a:rPr lang="en-US" sz="1600">
                <a:latin typeface="Tahoma" pitchFamily="34" charset="0"/>
              </a:rPr>
              <a:t> Beliefs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6146800" y="3825875"/>
            <a:ext cx="108585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Emotions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2160588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Inference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751263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Deliberation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5957888" y="3317875"/>
            <a:ext cx="1470025" cy="255588"/>
          </a:xfrm>
          <a:prstGeom prst="rect">
            <a:avLst/>
          </a:prstGeom>
          <a:solidFill>
            <a:srgbClr val="E4D8BA"/>
          </a:solidFill>
          <a:ln w="4127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600">
                <a:latin typeface="Tahoma" pitchFamily="34" charset="0"/>
              </a:rPr>
              <a:t>Self-evaluation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297021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Perception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532606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Action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3454400" y="1849438"/>
            <a:ext cx="652463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flipV="1">
            <a:off x="5789613" y="1849438"/>
            <a:ext cx="652462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6280150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Values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2519363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Rules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4400550" y="5705475"/>
            <a:ext cx="950913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Roles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2347913" y="5332413"/>
            <a:ext cx="1295400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Compliance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4094163" y="5332413"/>
            <a:ext cx="1512887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Identification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5984875" y="5332413"/>
            <a:ext cx="1493838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Internalization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4400550" y="3721100"/>
            <a:ext cx="644525" cy="2492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plan</a:t>
            </a:r>
          </a:p>
        </p:txBody>
      </p:sp>
      <p:sp>
        <p:nvSpPr>
          <p:cNvPr id="52248" name="AutoShape 24"/>
          <p:cNvSpPr>
            <a:spLocks noChangeArrowheads="1"/>
          </p:cNvSpPr>
          <p:nvPr/>
        </p:nvSpPr>
        <p:spPr bwMode="auto">
          <a:xfrm>
            <a:off x="2970213" y="4111625"/>
            <a:ext cx="11366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possible worlds</a:t>
            </a:r>
          </a:p>
        </p:txBody>
      </p:sp>
      <p:sp>
        <p:nvSpPr>
          <p:cNvPr id="52249" name="AutoShape 25"/>
          <p:cNvSpPr>
            <a:spLocks noChangeArrowheads="1"/>
          </p:cNvSpPr>
          <p:nvPr/>
        </p:nvSpPr>
        <p:spPr bwMode="auto">
          <a:xfrm>
            <a:off x="4529138" y="4316413"/>
            <a:ext cx="1455737" cy="74771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0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Personality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2250" name="AutoShape 26"/>
          <p:cNvSpPr>
            <a:spLocks noChangeArrowheads="1"/>
          </p:cNvSpPr>
          <p:nvPr/>
        </p:nvSpPr>
        <p:spPr bwMode="auto">
          <a:xfrm rot="10630283">
            <a:off x="6581775" y="3573463"/>
            <a:ext cx="279400" cy="1758950"/>
          </a:xfrm>
          <a:prstGeom prst="downArrow">
            <a:avLst>
              <a:gd name="adj1" fmla="val 50000"/>
              <a:gd name="adj2" fmla="val 1573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1524000" y="1417638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Which emotions may be raised from this impact?</a:t>
            </a:r>
            <a:endParaRPr lang="en-US" b="1"/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 rot="-8404574">
            <a:off x="5475288" y="3267075"/>
            <a:ext cx="279400" cy="2289175"/>
          </a:xfrm>
          <a:prstGeom prst="downArrow">
            <a:avLst>
              <a:gd name="adj1" fmla="val 50000"/>
              <a:gd name="adj2" fmla="val 2048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AutoShape 29"/>
          <p:cNvSpPr>
            <a:spLocks noChangeArrowheads="1"/>
          </p:cNvSpPr>
          <p:nvPr/>
        </p:nvSpPr>
        <p:spPr bwMode="auto">
          <a:xfrm rot="-7150811">
            <a:off x="4365625" y="2662238"/>
            <a:ext cx="279400" cy="3536950"/>
          </a:xfrm>
          <a:prstGeom prst="downArrow">
            <a:avLst>
              <a:gd name="adj1" fmla="val 50000"/>
              <a:gd name="adj2" fmla="val 31647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cognitive process (5)</a:t>
            </a:r>
            <a:endParaRPr lang="en-US"/>
          </a:p>
        </p:txBody>
      </p:sp>
      <p:sp>
        <p:nvSpPr>
          <p:cNvPr id="54275" name="AutoShape 3"/>
          <p:cNvSpPr>
            <a:spLocks noChangeAspect="1" noChangeArrowheads="1"/>
          </p:cNvSpPr>
          <p:nvPr/>
        </p:nvSpPr>
        <p:spPr bwMode="auto">
          <a:xfrm>
            <a:off x="1690688" y="1831975"/>
            <a:ext cx="6454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1698625" y="2357438"/>
            <a:ext cx="6438900" cy="4381500"/>
          </a:xfrm>
          <a:prstGeom prst="roundRect">
            <a:avLst>
              <a:gd name="adj" fmla="val 703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2014538" y="2741613"/>
            <a:ext cx="3200400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Decision making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2014538" y="4856163"/>
            <a:ext cx="5795962" cy="158750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>
                <a:latin typeface="Tahoma" pitchFamily="34" charset="0"/>
              </a:rPr>
              <a:t>   Social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5510213" y="2741613"/>
            <a:ext cx="2320925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Emotional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2227263" y="3721100"/>
            <a:ext cx="1971675" cy="8064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r>
              <a:rPr lang="en-US" sz="1600">
                <a:latin typeface="Tahoma" pitchFamily="34" charset="0"/>
              </a:rPr>
              <a:t> Beliefs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6146800" y="3825875"/>
            <a:ext cx="108585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Emotions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2160588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Inference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751263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Deliberation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5957888" y="3317875"/>
            <a:ext cx="1470025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600">
                <a:latin typeface="Tahoma" pitchFamily="34" charset="0"/>
              </a:rPr>
              <a:t>Self-evaluation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297021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Perception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auto">
          <a:xfrm>
            <a:off x="532606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Action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87" name="AutoShape 15"/>
          <p:cNvSpPr>
            <a:spLocks noChangeArrowheads="1"/>
          </p:cNvSpPr>
          <p:nvPr/>
        </p:nvSpPr>
        <p:spPr bwMode="auto">
          <a:xfrm>
            <a:off x="3454400" y="1849438"/>
            <a:ext cx="652463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4288" name="AutoShape 16"/>
          <p:cNvSpPr>
            <a:spLocks noChangeArrowheads="1"/>
          </p:cNvSpPr>
          <p:nvPr/>
        </p:nvSpPr>
        <p:spPr bwMode="auto">
          <a:xfrm flipV="1">
            <a:off x="5789613" y="1849438"/>
            <a:ext cx="652462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4289" name="AutoShape 17"/>
          <p:cNvSpPr>
            <a:spLocks noChangeArrowheads="1"/>
          </p:cNvSpPr>
          <p:nvPr/>
        </p:nvSpPr>
        <p:spPr bwMode="auto">
          <a:xfrm>
            <a:off x="6280150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Values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90" name="AutoShape 18"/>
          <p:cNvSpPr>
            <a:spLocks noChangeArrowheads="1"/>
          </p:cNvSpPr>
          <p:nvPr/>
        </p:nvSpPr>
        <p:spPr bwMode="auto">
          <a:xfrm>
            <a:off x="2519363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Rules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4400550" y="5705475"/>
            <a:ext cx="950913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Roles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2347913" y="5332413"/>
            <a:ext cx="1295400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Compliance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4094163" y="5332413"/>
            <a:ext cx="1512887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Identification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5984875" y="5332413"/>
            <a:ext cx="1493838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Internalization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95" name="AutoShape 23"/>
          <p:cNvSpPr>
            <a:spLocks noChangeArrowheads="1"/>
          </p:cNvSpPr>
          <p:nvPr/>
        </p:nvSpPr>
        <p:spPr bwMode="auto">
          <a:xfrm>
            <a:off x="4400550" y="3721100"/>
            <a:ext cx="644525" cy="2492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plan</a:t>
            </a:r>
          </a:p>
        </p:txBody>
      </p:sp>
      <p:sp>
        <p:nvSpPr>
          <p:cNvPr id="54296" name="AutoShape 24"/>
          <p:cNvSpPr>
            <a:spLocks noChangeArrowheads="1"/>
          </p:cNvSpPr>
          <p:nvPr/>
        </p:nvSpPr>
        <p:spPr bwMode="auto">
          <a:xfrm>
            <a:off x="2970213" y="4111625"/>
            <a:ext cx="11366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412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possible worlds</a:t>
            </a:r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4529138" y="4316413"/>
            <a:ext cx="1455737" cy="74771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0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Personality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 rot="6156636">
            <a:off x="3794126" y="3284537"/>
            <a:ext cx="279400" cy="923925"/>
          </a:xfrm>
          <a:prstGeom prst="downArrow">
            <a:avLst>
              <a:gd name="adj1" fmla="val 53019"/>
              <a:gd name="adj2" fmla="val 106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1524000" y="1417638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What can happens?</a:t>
            </a:r>
            <a:endParaRPr lang="en-US" b="1"/>
          </a:p>
        </p:txBody>
      </p:sp>
      <p:sp>
        <p:nvSpPr>
          <p:cNvPr id="54300" name="AutoShape 28"/>
          <p:cNvSpPr>
            <a:spLocks noChangeArrowheads="1"/>
          </p:cNvSpPr>
          <p:nvPr/>
        </p:nvSpPr>
        <p:spPr bwMode="auto">
          <a:xfrm rot="-23150964">
            <a:off x="3092450" y="3511550"/>
            <a:ext cx="279400" cy="673100"/>
          </a:xfrm>
          <a:prstGeom prst="downArrow">
            <a:avLst>
              <a:gd name="adj1" fmla="val 50000"/>
              <a:gd name="adj2" fmla="val 6022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AutoShape 29"/>
          <p:cNvSpPr>
            <a:spLocks noChangeArrowheads="1"/>
          </p:cNvSpPr>
          <p:nvPr/>
        </p:nvSpPr>
        <p:spPr bwMode="auto">
          <a:xfrm rot="-15646809">
            <a:off x="4681538" y="2303462"/>
            <a:ext cx="279400" cy="2727325"/>
          </a:xfrm>
          <a:prstGeom prst="downArrow">
            <a:avLst>
              <a:gd name="adj1" fmla="val 61583"/>
              <a:gd name="adj2" fmla="val 19351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The cognitive process (6)</a:t>
            </a:r>
            <a:endParaRPr lang="en-US"/>
          </a:p>
        </p:txBody>
      </p:sp>
      <p:sp>
        <p:nvSpPr>
          <p:cNvPr id="56323" name="AutoShape 3"/>
          <p:cNvSpPr>
            <a:spLocks noChangeAspect="1" noChangeArrowheads="1"/>
          </p:cNvSpPr>
          <p:nvPr/>
        </p:nvSpPr>
        <p:spPr bwMode="auto">
          <a:xfrm>
            <a:off x="1690688" y="1831975"/>
            <a:ext cx="6454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1698625" y="2357438"/>
            <a:ext cx="6438900" cy="4381500"/>
          </a:xfrm>
          <a:prstGeom prst="roundRect">
            <a:avLst>
              <a:gd name="adj" fmla="val 7032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2014538" y="2741613"/>
            <a:ext cx="3200400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Decision making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2014538" y="4856163"/>
            <a:ext cx="5795962" cy="158750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>
                <a:latin typeface="Tahoma" pitchFamily="34" charset="0"/>
              </a:rPr>
              <a:t>   Social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5510213" y="2741613"/>
            <a:ext cx="2320925" cy="1882775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600">
                <a:latin typeface="Tahoma" pitchFamily="34" charset="0"/>
              </a:rPr>
              <a:t>Emotional component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2227263" y="3721100"/>
            <a:ext cx="1971675" cy="806450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r>
              <a:rPr lang="en-US" sz="1600">
                <a:latin typeface="Tahoma" pitchFamily="34" charset="0"/>
              </a:rPr>
              <a:t> Beliefs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146800" y="3825875"/>
            <a:ext cx="108585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Emotions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2160588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Inference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3751263" y="3317875"/>
            <a:ext cx="1293812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Deliberation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5957888" y="3317875"/>
            <a:ext cx="1470025" cy="255588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600">
                <a:latin typeface="Tahoma" pitchFamily="34" charset="0"/>
              </a:rPr>
              <a:t>Self-evaluation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97021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Perception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5326063" y="2141538"/>
            <a:ext cx="1558925" cy="41751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Tahoma" pitchFamily="34" charset="0"/>
              </a:rPr>
              <a:t>Action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3454400" y="1849438"/>
            <a:ext cx="652463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 flipV="1">
            <a:off x="5789613" y="1849438"/>
            <a:ext cx="652462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US"/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6280150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Values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519363" y="5705475"/>
            <a:ext cx="952500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Rules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4400550" y="5705475"/>
            <a:ext cx="950913" cy="612775"/>
          </a:xfrm>
          <a:prstGeom prst="can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72000" rIns="0" bIns="0"/>
          <a:lstStyle/>
          <a:p>
            <a:pPr algn="ctr"/>
            <a:r>
              <a:rPr lang="en-US" sz="1600">
                <a:latin typeface="Tahoma" pitchFamily="34" charset="0"/>
              </a:rPr>
              <a:t>Roles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2347913" y="5332413"/>
            <a:ext cx="1295400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Compliance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094163" y="5332413"/>
            <a:ext cx="1512887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Identification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984875" y="5332413"/>
            <a:ext cx="1493838" cy="254000"/>
          </a:xfrm>
          <a:prstGeom prst="rect">
            <a:avLst/>
          </a:prstGeom>
          <a:solidFill>
            <a:srgbClr val="E4D8B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>
                <a:latin typeface="Tahoma" pitchFamily="34" charset="0"/>
              </a:rPr>
              <a:t>Internalization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43" name="AutoShape 23"/>
          <p:cNvSpPr>
            <a:spLocks noChangeArrowheads="1"/>
          </p:cNvSpPr>
          <p:nvPr/>
        </p:nvSpPr>
        <p:spPr bwMode="auto">
          <a:xfrm>
            <a:off x="4400550" y="3721100"/>
            <a:ext cx="644525" cy="24923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412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plan</a:t>
            </a:r>
          </a:p>
        </p:txBody>
      </p:sp>
      <p:sp>
        <p:nvSpPr>
          <p:cNvPr id="56344" name="AutoShape 24"/>
          <p:cNvSpPr>
            <a:spLocks noChangeArrowheads="1"/>
          </p:cNvSpPr>
          <p:nvPr/>
        </p:nvSpPr>
        <p:spPr bwMode="auto">
          <a:xfrm>
            <a:off x="2970213" y="4111625"/>
            <a:ext cx="1136650" cy="304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000" b="1">
                <a:latin typeface="Tahoma" pitchFamily="34" charset="0"/>
              </a:rPr>
              <a:t>possible worlds</a:t>
            </a:r>
          </a:p>
        </p:txBody>
      </p:sp>
      <p:sp>
        <p:nvSpPr>
          <p:cNvPr id="56345" name="AutoShape 25"/>
          <p:cNvSpPr>
            <a:spLocks noChangeArrowheads="1"/>
          </p:cNvSpPr>
          <p:nvPr/>
        </p:nvSpPr>
        <p:spPr bwMode="auto">
          <a:xfrm>
            <a:off x="4529138" y="4316413"/>
            <a:ext cx="1455737" cy="747712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000">
              <a:latin typeface="Tahoma" pitchFamily="34" charset="0"/>
            </a:endParaRPr>
          </a:p>
          <a:p>
            <a:pPr algn="ctr"/>
            <a:r>
              <a:rPr lang="en-US" sz="1600">
                <a:latin typeface="Tahoma" pitchFamily="34" charset="0"/>
              </a:rPr>
              <a:t>Personality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1524000" y="1417638"/>
            <a:ext cx="678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What the agent can do?</a:t>
            </a:r>
            <a:endParaRPr lang="en-US" b="1"/>
          </a:p>
        </p:txBody>
      </p:sp>
      <p:sp>
        <p:nvSpPr>
          <p:cNvPr id="56348" name="AutoShape 28"/>
          <p:cNvSpPr>
            <a:spLocks noChangeArrowheads="1"/>
          </p:cNvSpPr>
          <p:nvPr/>
        </p:nvSpPr>
        <p:spPr bwMode="auto">
          <a:xfrm rot="-24970510">
            <a:off x="4131469" y="3526631"/>
            <a:ext cx="279400" cy="280988"/>
          </a:xfrm>
          <a:prstGeom prst="downArrow">
            <a:avLst>
              <a:gd name="adj1" fmla="val 41537"/>
              <a:gd name="adj2" fmla="val 4757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AutoShape 29"/>
          <p:cNvSpPr>
            <a:spLocks noChangeArrowheads="1"/>
          </p:cNvSpPr>
          <p:nvPr/>
        </p:nvSpPr>
        <p:spPr bwMode="auto">
          <a:xfrm rot="-9225266">
            <a:off x="3511550" y="3562350"/>
            <a:ext cx="279400" cy="584200"/>
          </a:xfrm>
          <a:prstGeom prst="downArrow">
            <a:avLst>
              <a:gd name="adj1" fmla="val 42704"/>
              <a:gd name="adj2" fmla="val 9837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Motivation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Different approaches in social simulation</a:t>
            </a:r>
          </a:p>
          <a:p>
            <a:pPr lvl="1"/>
            <a:r>
              <a:rPr lang="pt-BR" b="1" i="1" dirty="0"/>
              <a:t>Micro-models</a:t>
            </a:r>
            <a:r>
              <a:rPr lang="pt-BR" dirty="0">
                <a:sym typeface="Wingdings" pitchFamily="2" charset="2"/>
              </a:rPr>
              <a:t> aim to see emergent properties in the macro levels</a:t>
            </a:r>
          </a:p>
          <a:p>
            <a:pPr lvl="1"/>
            <a:r>
              <a:rPr lang="pt-BR" b="1" i="1" dirty="0">
                <a:sym typeface="Wingdings" pitchFamily="2" charset="2"/>
              </a:rPr>
              <a:t>Macro-models</a:t>
            </a:r>
            <a:r>
              <a:rPr lang="pt-BR" dirty="0">
                <a:sym typeface="Wingdings" pitchFamily="2" charset="2"/>
              </a:rPr>
              <a:t> do not take individuals into account</a:t>
            </a:r>
          </a:p>
          <a:p>
            <a:pPr lvl="1"/>
            <a:r>
              <a:rPr lang="pt-BR" b="1" i="1" dirty="0">
                <a:sym typeface="Wingdings" pitchFamily="2" charset="2"/>
              </a:rPr>
              <a:t>Micro-macro models</a:t>
            </a:r>
            <a:r>
              <a:rPr lang="pt-BR" dirty="0">
                <a:sym typeface="Wingdings" pitchFamily="2" charset="2"/>
              </a:rPr>
              <a:t> usually aim to:</a:t>
            </a:r>
          </a:p>
          <a:p>
            <a:pPr lvl="2"/>
            <a:r>
              <a:rPr lang="pt-BR" dirty="0"/>
              <a:t>Validate macro behaviors through adequade micro-models</a:t>
            </a:r>
          </a:p>
          <a:p>
            <a:pPr lvl="2"/>
            <a:r>
              <a:rPr lang="pt-BR" dirty="0"/>
              <a:t>Limit emergence through constraints in the macro-model</a:t>
            </a:r>
          </a:p>
          <a:p>
            <a:endParaRPr lang="pt-BR" dirty="0"/>
          </a:p>
          <a:p>
            <a:r>
              <a:rPr lang="pt-BR" dirty="0"/>
              <a:t>Micro and macro behavior are deeply related</a:t>
            </a:r>
          </a:p>
          <a:p>
            <a:pPr lvl="1"/>
            <a:r>
              <a:rPr lang="pt-BR" sz="2000" dirty="0" smtClean="0"/>
              <a:t>Micro </a:t>
            </a:r>
            <a:r>
              <a:rPr lang="pt-BR" sz="2000" dirty="0"/>
              <a:t>influences macro</a:t>
            </a:r>
            <a:r>
              <a:rPr lang="pt-BR" sz="1600" dirty="0"/>
              <a:t>, which </a:t>
            </a:r>
            <a:r>
              <a:rPr lang="pt-BR" sz="1400" dirty="0" smtClean="0"/>
              <a:t>influences </a:t>
            </a:r>
            <a:r>
              <a:rPr lang="pt-BR" sz="1400" dirty="0"/>
              <a:t>micro</a:t>
            </a:r>
            <a:r>
              <a:rPr lang="pt-BR" sz="1200" dirty="0"/>
              <a:t>, which </a:t>
            </a:r>
            <a:r>
              <a:rPr lang="pt-BR" sz="1000" dirty="0" smtClean="0"/>
              <a:t>influences </a:t>
            </a:r>
            <a:r>
              <a:rPr lang="pt-BR" sz="1000" dirty="0"/>
              <a:t>macro</a:t>
            </a:r>
            <a:r>
              <a:rPr lang="pt-BR" sz="900" dirty="0"/>
              <a:t>, which </a:t>
            </a:r>
            <a:r>
              <a:rPr lang="pt-BR" sz="900" dirty="0" smtClean="0"/>
              <a:t>influences... 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3276600" y="1295400"/>
            <a:ext cx="5715000" cy="2667000"/>
          </a:xfrm>
          <a:prstGeom prst="rect">
            <a:avLst/>
          </a:prstGeom>
          <a:solidFill>
            <a:srgbClr val="E4D8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Rectangle 49"/>
          <p:cNvSpPr>
            <a:spLocks noChangeArrowheads="1"/>
          </p:cNvSpPr>
          <p:nvPr/>
        </p:nvSpPr>
        <p:spPr bwMode="auto">
          <a:xfrm>
            <a:off x="914400" y="1295400"/>
            <a:ext cx="2209800" cy="2667000"/>
          </a:xfrm>
          <a:prstGeom prst="rect">
            <a:avLst/>
          </a:prstGeom>
          <a:solidFill>
            <a:srgbClr val="E4D8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Limited possible worlds reasoning</a:t>
            </a:r>
            <a:endParaRPr lang="en-US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905000" y="1409700"/>
            <a:ext cx="609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sz="1600" baseline="30000"/>
              <a:t>0</a:t>
            </a:r>
            <a:r>
              <a:rPr lang="pt-BR" sz="1600" baseline="-25000"/>
              <a:t>0</a:t>
            </a:r>
            <a:endParaRPr lang="en-US" sz="1600" baseline="-2500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447800" y="20574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0</a:t>
            </a:r>
            <a:r>
              <a:rPr lang="pt-BR" sz="1600" baseline="-25000"/>
              <a:t>1</a:t>
            </a:r>
            <a:endParaRPr lang="en-US" sz="1600" baseline="-25000"/>
          </a:p>
        </p:txBody>
      </p:sp>
      <p:cxnSp>
        <p:nvCxnSpPr>
          <p:cNvPr id="46086" name="AutoShape 6"/>
          <p:cNvCxnSpPr>
            <a:cxnSpLocks noChangeShapeType="1"/>
            <a:stCxn id="46084" idx="2"/>
            <a:endCxn id="46085" idx="0"/>
          </p:cNvCxnSpPr>
          <p:nvPr/>
        </p:nvCxnSpPr>
        <p:spPr bwMode="auto">
          <a:xfrm flipH="1">
            <a:off x="1752600" y="1790700"/>
            <a:ext cx="4572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990600" y="2781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0</a:t>
            </a:r>
            <a:r>
              <a:rPr lang="pt-BR" sz="1600" baseline="-25000"/>
              <a:t>1.1</a:t>
            </a:r>
            <a:endParaRPr lang="en-US" sz="1600" baseline="-25000"/>
          </a:p>
        </p:txBody>
      </p:sp>
      <p:cxnSp>
        <p:nvCxnSpPr>
          <p:cNvPr id="46088" name="AutoShape 8"/>
          <p:cNvCxnSpPr>
            <a:cxnSpLocks noChangeShapeType="1"/>
            <a:stCxn id="46085" idx="2"/>
            <a:endCxn id="46087" idx="0"/>
          </p:cNvCxnSpPr>
          <p:nvPr/>
        </p:nvCxnSpPr>
        <p:spPr bwMode="auto">
          <a:xfrm flipH="1">
            <a:off x="1295400" y="2438400"/>
            <a:ext cx="4572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1905000" y="2781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0</a:t>
            </a:r>
            <a:r>
              <a:rPr lang="pt-BR" sz="1600" baseline="-25000"/>
              <a:t>1.2</a:t>
            </a:r>
            <a:endParaRPr lang="en-US" sz="1600" baseline="-25000"/>
          </a:p>
        </p:txBody>
      </p:sp>
      <p:cxnSp>
        <p:nvCxnSpPr>
          <p:cNvPr id="46091" name="AutoShape 11"/>
          <p:cNvCxnSpPr>
            <a:cxnSpLocks noChangeShapeType="1"/>
            <a:stCxn id="46085" idx="2"/>
            <a:endCxn id="46090" idx="0"/>
          </p:cNvCxnSpPr>
          <p:nvPr/>
        </p:nvCxnSpPr>
        <p:spPr bwMode="auto">
          <a:xfrm>
            <a:off x="1752600" y="2438400"/>
            <a:ext cx="4572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2362200" y="20574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0</a:t>
            </a:r>
            <a:r>
              <a:rPr lang="pt-BR" sz="1600" baseline="-25000"/>
              <a:t>2</a:t>
            </a:r>
            <a:endParaRPr lang="en-US" sz="1600" baseline="-25000"/>
          </a:p>
        </p:txBody>
      </p:sp>
      <p:cxnSp>
        <p:nvCxnSpPr>
          <p:cNvPr id="46093" name="AutoShape 13"/>
          <p:cNvCxnSpPr>
            <a:cxnSpLocks noChangeShapeType="1"/>
            <a:stCxn id="46084" idx="2"/>
            <a:endCxn id="46092" idx="0"/>
          </p:cNvCxnSpPr>
          <p:nvPr/>
        </p:nvCxnSpPr>
        <p:spPr bwMode="auto">
          <a:xfrm>
            <a:off x="2209800" y="1790700"/>
            <a:ext cx="4572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4343400" y="1409700"/>
            <a:ext cx="609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sz="1600" baseline="30000"/>
              <a:t>1</a:t>
            </a:r>
            <a:r>
              <a:rPr lang="pt-BR" sz="1600" baseline="-25000"/>
              <a:t>0</a:t>
            </a:r>
            <a:endParaRPr lang="en-US" sz="1600" baseline="-25000"/>
          </a:p>
        </p:txBody>
      </p:sp>
      <p:sp>
        <p:nvSpPr>
          <p:cNvPr id="46095" name="AutoShape 15"/>
          <p:cNvSpPr>
            <a:spLocks noChangeArrowheads="1"/>
          </p:cNvSpPr>
          <p:nvPr/>
        </p:nvSpPr>
        <p:spPr bwMode="auto">
          <a:xfrm>
            <a:off x="3886200" y="20574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1</a:t>
            </a:r>
            <a:endParaRPr lang="en-US" sz="1600" baseline="-25000"/>
          </a:p>
        </p:txBody>
      </p:sp>
      <p:cxnSp>
        <p:nvCxnSpPr>
          <p:cNvPr id="46096" name="AutoShape 16"/>
          <p:cNvCxnSpPr>
            <a:cxnSpLocks noChangeShapeType="1"/>
            <a:stCxn id="46094" idx="2"/>
            <a:endCxn id="46095" idx="0"/>
          </p:cNvCxnSpPr>
          <p:nvPr/>
        </p:nvCxnSpPr>
        <p:spPr bwMode="auto">
          <a:xfrm flipH="1">
            <a:off x="4191000" y="1790700"/>
            <a:ext cx="4572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3429000" y="2781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1.1</a:t>
            </a:r>
            <a:endParaRPr lang="en-US" sz="1600" baseline="-25000"/>
          </a:p>
        </p:txBody>
      </p:sp>
      <p:cxnSp>
        <p:nvCxnSpPr>
          <p:cNvPr id="46098" name="AutoShape 18"/>
          <p:cNvCxnSpPr>
            <a:cxnSpLocks noChangeShapeType="1"/>
            <a:stCxn id="46095" idx="2"/>
            <a:endCxn id="46097" idx="0"/>
          </p:cNvCxnSpPr>
          <p:nvPr/>
        </p:nvCxnSpPr>
        <p:spPr bwMode="auto">
          <a:xfrm flipH="1">
            <a:off x="3733800" y="2438400"/>
            <a:ext cx="4572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4343400" y="2781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1.2</a:t>
            </a:r>
            <a:endParaRPr lang="en-US" sz="1600" baseline="-25000"/>
          </a:p>
        </p:txBody>
      </p:sp>
      <p:cxnSp>
        <p:nvCxnSpPr>
          <p:cNvPr id="46100" name="AutoShape 20"/>
          <p:cNvCxnSpPr>
            <a:cxnSpLocks noChangeShapeType="1"/>
            <a:stCxn id="46095" idx="2"/>
            <a:endCxn id="46099" idx="0"/>
          </p:cNvCxnSpPr>
          <p:nvPr/>
        </p:nvCxnSpPr>
        <p:spPr bwMode="auto">
          <a:xfrm>
            <a:off x="4191000" y="2438400"/>
            <a:ext cx="4572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01" name="AutoShape 21"/>
          <p:cNvSpPr>
            <a:spLocks noChangeArrowheads="1"/>
          </p:cNvSpPr>
          <p:nvPr/>
        </p:nvSpPr>
        <p:spPr bwMode="auto">
          <a:xfrm>
            <a:off x="4800600" y="20574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2</a:t>
            </a:r>
            <a:endParaRPr lang="en-US" sz="1600" baseline="-25000"/>
          </a:p>
        </p:txBody>
      </p:sp>
      <p:cxnSp>
        <p:nvCxnSpPr>
          <p:cNvPr id="46102" name="AutoShape 22"/>
          <p:cNvCxnSpPr>
            <a:cxnSpLocks noChangeShapeType="1"/>
            <a:stCxn id="46094" idx="2"/>
            <a:endCxn id="46101" idx="0"/>
          </p:cNvCxnSpPr>
          <p:nvPr/>
        </p:nvCxnSpPr>
        <p:spPr bwMode="auto">
          <a:xfrm>
            <a:off x="4648200" y="1790700"/>
            <a:ext cx="4572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12" name="AutoShape 32"/>
          <p:cNvSpPr>
            <a:spLocks noChangeArrowheads="1"/>
          </p:cNvSpPr>
          <p:nvPr/>
        </p:nvSpPr>
        <p:spPr bwMode="auto">
          <a:xfrm>
            <a:off x="6629400" y="1371600"/>
            <a:ext cx="609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sz="1600" baseline="30000"/>
              <a:t>1</a:t>
            </a:r>
            <a:r>
              <a:rPr lang="pt-BR" sz="1600" baseline="-25000"/>
              <a:t>0</a:t>
            </a:r>
            <a:endParaRPr lang="en-US" sz="1600" baseline="-25000"/>
          </a:p>
        </p:txBody>
      </p:sp>
      <p:sp>
        <p:nvSpPr>
          <p:cNvPr id="46113" name="AutoShape 33"/>
          <p:cNvSpPr>
            <a:spLocks noChangeArrowheads="1"/>
          </p:cNvSpPr>
          <p:nvPr/>
        </p:nvSpPr>
        <p:spPr bwMode="auto">
          <a:xfrm>
            <a:off x="6172200" y="2019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1</a:t>
            </a:r>
            <a:endParaRPr lang="en-US" sz="1600" baseline="-25000"/>
          </a:p>
        </p:txBody>
      </p:sp>
      <p:cxnSp>
        <p:nvCxnSpPr>
          <p:cNvPr id="46114" name="AutoShape 34"/>
          <p:cNvCxnSpPr>
            <a:cxnSpLocks noChangeShapeType="1"/>
            <a:stCxn id="46112" idx="2"/>
            <a:endCxn id="46113" idx="0"/>
          </p:cNvCxnSpPr>
          <p:nvPr/>
        </p:nvCxnSpPr>
        <p:spPr bwMode="auto">
          <a:xfrm flipH="1">
            <a:off x="6477000" y="1752600"/>
            <a:ext cx="4572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15" name="AutoShape 35"/>
          <p:cNvSpPr>
            <a:spLocks noChangeArrowheads="1"/>
          </p:cNvSpPr>
          <p:nvPr/>
        </p:nvSpPr>
        <p:spPr bwMode="auto">
          <a:xfrm>
            <a:off x="5715000" y="27432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1.1</a:t>
            </a:r>
            <a:endParaRPr lang="en-US" sz="1600" baseline="-25000"/>
          </a:p>
        </p:txBody>
      </p:sp>
      <p:cxnSp>
        <p:nvCxnSpPr>
          <p:cNvPr id="46116" name="AutoShape 36"/>
          <p:cNvCxnSpPr>
            <a:cxnSpLocks noChangeShapeType="1"/>
            <a:stCxn id="46113" idx="2"/>
            <a:endCxn id="46115" idx="0"/>
          </p:cNvCxnSpPr>
          <p:nvPr/>
        </p:nvCxnSpPr>
        <p:spPr bwMode="auto">
          <a:xfrm flipH="1">
            <a:off x="6019800" y="2400300"/>
            <a:ext cx="4572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17" name="AutoShape 37"/>
          <p:cNvSpPr>
            <a:spLocks noChangeArrowheads="1"/>
          </p:cNvSpPr>
          <p:nvPr/>
        </p:nvSpPr>
        <p:spPr bwMode="auto">
          <a:xfrm>
            <a:off x="6629400" y="27432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1.2</a:t>
            </a:r>
            <a:endParaRPr lang="en-US" sz="1600" baseline="-25000"/>
          </a:p>
        </p:txBody>
      </p:sp>
      <p:cxnSp>
        <p:nvCxnSpPr>
          <p:cNvPr id="46118" name="AutoShape 38"/>
          <p:cNvCxnSpPr>
            <a:cxnSpLocks noChangeShapeType="1"/>
            <a:stCxn id="46113" idx="2"/>
            <a:endCxn id="46117" idx="0"/>
          </p:cNvCxnSpPr>
          <p:nvPr/>
        </p:nvCxnSpPr>
        <p:spPr bwMode="auto">
          <a:xfrm>
            <a:off x="6477000" y="2400300"/>
            <a:ext cx="4572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19" name="AutoShape 39"/>
          <p:cNvSpPr>
            <a:spLocks noChangeArrowheads="1"/>
          </p:cNvSpPr>
          <p:nvPr/>
        </p:nvSpPr>
        <p:spPr bwMode="auto">
          <a:xfrm>
            <a:off x="7848600" y="2019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2</a:t>
            </a:r>
            <a:endParaRPr lang="en-US" sz="1600" baseline="-25000"/>
          </a:p>
        </p:txBody>
      </p:sp>
      <p:cxnSp>
        <p:nvCxnSpPr>
          <p:cNvPr id="46120" name="AutoShape 40"/>
          <p:cNvCxnSpPr>
            <a:cxnSpLocks noChangeShapeType="1"/>
            <a:stCxn id="46112" idx="2"/>
            <a:endCxn id="46119" idx="0"/>
          </p:cNvCxnSpPr>
          <p:nvPr/>
        </p:nvCxnSpPr>
        <p:spPr bwMode="auto">
          <a:xfrm>
            <a:off x="6934200" y="1752600"/>
            <a:ext cx="12192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21" name="AutoShape 41"/>
          <p:cNvSpPr>
            <a:spLocks noChangeArrowheads="1"/>
          </p:cNvSpPr>
          <p:nvPr/>
        </p:nvSpPr>
        <p:spPr bwMode="auto">
          <a:xfrm>
            <a:off x="7391400" y="2781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2.1</a:t>
            </a:r>
            <a:endParaRPr lang="en-US" sz="1600" baseline="-25000"/>
          </a:p>
        </p:txBody>
      </p:sp>
      <p:cxnSp>
        <p:nvCxnSpPr>
          <p:cNvPr id="46122" name="AutoShape 42"/>
          <p:cNvCxnSpPr>
            <a:cxnSpLocks noChangeShapeType="1"/>
            <a:stCxn id="46119" idx="2"/>
            <a:endCxn id="46121" idx="0"/>
          </p:cNvCxnSpPr>
          <p:nvPr/>
        </p:nvCxnSpPr>
        <p:spPr bwMode="auto">
          <a:xfrm flipH="1">
            <a:off x="7696200" y="24003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23" name="AutoShape 43"/>
          <p:cNvSpPr>
            <a:spLocks noChangeArrowheads="1"/>
          </p:cNvSpPr>
          <p:nvPr/>
        </p:nvSpPr>
        <p:spPr bwMode="auto">
          <a:xfrm>
            <a:off x="8305800" y="2781300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2.2</a:t>
            </a:r>
            <a:endParaRPr lang="en-US" sz="1600" baseline="-25000"/>
          </a:p>
        </p:txBody>
      </p:sp>
      <p:cxnSp>
        <p:nvCxnSpPr>
          <p:cNvPr id="46124" name="AutoShape 44"/>
          <p:cNvCxnSpPr>
            <a:cxnSpLocks noChangeShapeType="1"/>
            <a:stCxn id="46119" idx="2"/>
            <a:endCxn id="46123" idx="0"/>
          </p:cNvCxnSpPr>
          <p:nvPr/>
        </p:nvCxnSpPr>
        <p:spPr bwMode="auto">
          <a:xfrm>
            <a:off x="8153400" y="24003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25" name="AutoShape 45"/>
          <p:cNvSpPr>
            <a:spLocks noChangeArrowheads="1"/>
          </p:cNvSpPr>
          <p:nvPr/>
        </p:nvSpPr>
        <p:spPr bwMode="auto">
          <a:xfrm>
            <a:off x="6781800" y="3505200"/>
            <a:ext cx="7620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2.1.1</a:t>
            </a:r>
            <a:endParaRPr lang="en-US" sz="1600" baseline="-25000"/>
          </a:p>
        </p:txBody>
      </p:sp>
      <p:cxnSp>
        <p:nvCxnSpPr>
          <p:cNvPr id="46126" name="AutoShape 46"/>
          <p:cNvCxnSpPr>
            <a:cxnSpLocks noChangeShapeType="1"/>
            <a:stCxn id="46121" idx="2"/>
            <a:endCxn id="46125" idx="0"/>
          </p:cNvCxnSpPr>
          <p:nvPr/>
        </p:nvCxnSpPr>
        <p:spPr bwMode="auto">
          <a:xfrm flipH="1">
            <a:off x="7162800" y="3162300"/>
            <a:ext cx="5334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27" name="AutoShape 47"/>
          <p:cNvSpPr>
            <a:spLocks noChangeArrowheads="1"/>
          </p:cNvSpPr>
          <p:nvPr/>
        </p:nvSpPr>
        <p:spPr bwMode="auto">
          <a:xfrm>
            <a:off x="7848600" y="3505200"/>
            <a:ext cx="762000" cy="381000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1</a:t>
            </a:r>
            <a:r>
              <a:rPr lang="pt-BR" sz="1600" baseline="-25000"/>
              <a:t>2.1.2</a:t>
            </a:r>
            <a:endParaRPr lang="en-US" sz="1600" baseline="-25000"/>
          </a:p>
        </p:txBody>
      </p:sp>
      <p:cxnSp>
        <p:nvCxnSpPr>
          <p:cNvPr id="46128" name="AutoShape 48"/>
          <p:cNvCxnSpPr>
            <a:cxnSpLocks noChangeShapeType="1"/>
            <a:stCxn id="46121" idx="2"/>
            <a:endCxn id="46127" idx="0"/>
          </p:cNvCxnSpPr>
          <p:nvPr/>
        </p:nvCxnSpPr>
        <p:spPr bwMode="auto">
          <a:xfrm>
            <a:off x="7696200" y="3162300"/>
            <a:ext cx="5334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131" name="Line 51"/>
          <p:cNvSpPr>
            <a:spLocks noChangeShapeType="1"/>
          </p:cNvSpPr>
          <p:nvPr/>
        </p:nvSpPr>
        <p:spPr bwMode="auto">
          <a:xfrm>
            <a:off x="5562600" y="1295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990600" y="1371600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t</a:t>
            </a:r>
            <a:r>
              <a:rPr lang="pt-BR" baseline="-25000"/>
              <a:t>0</a:t>
            </a:r>
            <a:endParaRPr lang="en-US" baseline="-25000"/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3402013" y="1371600"/>
            <a:ext cx="331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t</a:t>
            </a:r>
            <a:r>
              <a:rPr lang="pt-BR" baseline="-25000"/>
              <a:t>1</a:t>
            </a:r>
            <a:endParaRPr lang="en-US" baseline="-25000"/>
          </a:p>
        </p:txBody>
      </p:sp>
      <p:sp>
        <p:nvSpPr>
          <p:cNvPr id="46134" name="AutoShape 54"/>
          <p:cNvSpPr>
            <a:spLocks noChangeArrowheads="1"/>
          </p:cNvSpPr>
          <p:nvPr/>
        </p:nvSpPr>
        <p:spPr bwMode="auto">
          <a:xfrm>
            <a:off x="1500166" y="4356111"/>
            <a:ext cx="609600" cy="381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dirty="0"/>
              <a:t>W</a:t>
            </a:r>
            <a:r>
              <a:rPr lang="pt-BR" sz="1600" baseline="30000" dirty="0"/>
              <a:t>i</a:t>
            </a:r>
            <a:r>
              <a:rPr lang="pt-BR" sz="1600" baseline="-25000" dirty="0"/>
              <a:t>0</a:t>
            </a:r>
            <a:endParaRPr lang="en-US" sz="1600" baseline="-25000" dirty="0"/>
          </a:p>
        </p:txBody>
      </p:sp>
      <p:sp>
        <p:nvSpPr>
          <p:cNvPr id="46135" name="AutoShape 55"/>
          <p:cNvSpPr>
            <a:spLocks noChangeArrowheads="1"/>
          </p:cNvSpPr>
          <p:nvPr/>
        </p:nvSpPr>
        <p:spPr bwMode="auto">
          <a:xfrm>
            <a:off x="1500166" y="4784739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/>
              <a:t>W</a:t>
            </a:r>
            <a:r>
              <a:rPr lang="pt-BR" baseline="30000"/>
              <a:t>i</a:t>
            </a:r>
            <a:r>
              <a:rPr lang="pt-BR" sz="1600" baseline="-25000"/>
              <a:t>a,b..</a:t>
            </a:r>
            <a:endParaRPr lang="en-US" sz="1600" baseline="-25000"/>
          </a:p>
        </p:txBody>
      </p:sp>
      <p:sp>
        <p:nvSpPr>
          <p:cNvPr id="46136" name="AutoShape 56"/>
          <p:cNvSpPr>
            <a:spLocks noChangeArrowheads="1"/>
          </p:cNvSpPr>
          <p:nvPr/>
        </p:nvSpPr>
        <p:spPr bwMode="auto">
          <a:xfrm>
            <a:off x="1500166" y="5213367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dirty="0"/>
              <a:t>W</a:t>
            </a:r>
            <a:r>
              <a:rPr lang="pt-BR" baseline="30000" dirty="0"/>
              <a:t>i</a:t>
            </a:r>
            <a:r>
              <a:rPr lang="pt-BR" sz="1600" baseline="-25000" dirty="0"/>
              <a:t>a,b..</a:t>
            </a:r>
            <a:endParaRPr lang="en-US" sz="1600" baseline="-25000" dirty="0"/>
          </a:p>
        </p:txBody>
      </p:sp>
      <p:sp>
        <p:nvSpPr>
          <p:cNvPr id="46137" name="AutoShape 57"/>
          <p:cNvSpPr>
            <a:spLocks noChangeArrowheads="1"/>
          </p:cNvSpPr>
          <p:nvPr/>
        </p:nvSpPr>
        <p:spPr bwMode="auto">
          <a:xfrm>
            <a:off x="1500166" y="5618185"/>
            <a:ext cx="609600" cy="381000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1600" dirty="0"/>
              <a:t>W</a:t>
            </a:r>
            <a:r>
              <a:rPr lang="pt-BR" baseline="30000" dirty="0"/>
              <a:t>i</a:t>
            </a:r>
            <a:r>
              <a:rPr lang="pt-BR" sz="1600" baseline="-25000" dirty="0"/>
              <a:t>a,b..</a:t>
            </a:r>
            <a:endParaRPr lang="en-US" sz="1600" baseline="-25000" dirty="0"/>
          </a:p>
        </p:txBody>
      </p:sp>
      <p:sp>
        <p:nvSpPr>
          <p:cNvPr id="46138" name="Text Box 58"/>
          <p:cNvSpPr txBox="1">
            <a:spLocks noChangeArrowheads="1"/>
          </p:cNvSpPr>
          <p:nvPr/>
        </p:nvSpPr>
        <p:spPr bwMode="auto">
          <a:xfrm>
            <a:off x="1638279" y="4000504"/>
            <a:ext cx="280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t</a:t>
            </a:r>
            <a:r>
              <a:rPr lang="pt-BR" baseline="-25000"/>
              <a:t>i</a:t>
            </a:r>
            <a:endParaRPr lang="en-US" baseline="-25000"/>
          </a:p>
        </p:txBody>
      </p:sp>
      <p:sp>
        <p:nvSpPr>
          <p:cNvPr id="46139" name="Text Box 59"/>
          <p:cNvSpPr txBox="1">
            <a:spLocks noChangeArrowheads="1"/>
          </p:cNvSpPr>
          <p:nvPr/>
        </p:nvSpPr>
        <p:spPr bwMode="auto">
          <a:xfrm>
            <a:off x="2143104" y="4006854"/>
            <a:ext cx="2692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- </a:t>
            </a:r>
            <a:r>
              <a:rPr lang="pt-BR" sz="1600" dirty="0"/>
              <a:t>Virtual</a:t>
            </a:r>
            <a:r>
              <a:rPr lang="pt-BR" dirty="0"/>
              <a:t> time iteration</a:t>
            </a:r>
            <a:endParaRPr lang="en-US" dirty="0"/>
          </a:p>
        </p:txBody>
      </p:sp>
      <p:sp>
        <p:nvSpPr>
          <p:cNvPr id="46140" name="Text Box 60"/>
          <p:cNvSpPr txBox="1">
            <a:spLocks noChangeArrowheads="1"/>
          </p:cNvSpPr>
          <p:nvPr/>
        </p:nvSpPr>
        <p:spPr bwMode="auto">
          <a:xfrm>
            <a:off x="2143104" y="4356111"/>
            <a:ext cx="4809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- Current </a:t>
            </a:r>
            <a:r>
              <a:rPr lang="pt-BR" sz="1600" dirty="0"/>
              <a:t>perceived</a:t>
            </a:r>
            <a:r>
              <a:rPr lang="pt-BR" dirty="0"/>
              <a:t> world (on iteration </a:t>
            </a:r>
            <a:r>
              <a:rPr lang="pt-BR" i="1" dirty="0"/>
              <a:t>i</a:t>
            </a:r>
            <a:r>
              <a:rPr lang="pt-BR" dirty="0"/>
              <a:t>)</a:t>
            </a:r>
            <a:endParaRPr lang="en-US" i="1" dirty="0"/>
          </a:p>
        </p:txBody>
      </p:sp>
      <p:sp>
        <p:nvSpPr>
          <p:cNvPr id="46141" name="Text Box 61"/>
          <p:cNvSpPr txBox="1">
            <a:spLocks noChangeArrowheads="1"/>
          </p:cNvSpPr>
          <p:nvPr/>
        </p:nvSpPr>
        <p:spPr bwMode="auto">
          <a:xfrm>
            <a:off x="2143104" y="4784739"/>
            <a:ext cx="597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- Possible worlds nodes in a hierarchical branch structure</a:t>
            </a:r>
            <a:endParaRPr lang="en-US" i="1" dirty="0"/>
          </a:p>
        </p:txBody>
      </p:sp>
      <p:sp>
        <p:nvSpPr>
          <p:cNvPr id="46142" name="Text Box 62"/>
          <p:cNvSpPr txBox="1">
            <a:spLocks noChangeArrowheads="1"/>
          </p:cNvSpPr>
          <p:nvPr/>
        </p:nvSpPr>
        <p:spPr bwMode="auto">
          <a:xfrm>
            <a:off x="2143104" y="5213367"/>
            <a:ext cx="5692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- World state </a:t>
            </a:r>
            <a:r>
              <a:rPr lang="pt-BR" sz="1600" dirty="0"/>
              <a:t>that</a:t>
            </a:r>
            <a:r>
              <a:rPr lang="pt-BR" dirty="0"/>
              <a:t> accomplishes the agent goals</a:t>
            </a:r>
            <a:endParaRPr lang="en-US" i="1" dirty="0"/>
          </a:p>
        </p:txBody>
      </p:sp>
      <p:sp>
        <p:nvSpPr>
          <p:cNvPr id="46143" name="Text Box 63"/>
          <p:cNvSpPr txBox="1">
            <a:spLocks noChangeArrowheads="1"/>
          </p:cNvSpPr>
          <p:nvPr/>
        </p:nvSpPr>
        <p:spPr bwMode="auto">
          <a:xfrm>
            <a:off x="2143104" y="5632473"/>
            <a:ext cx="507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- World state where the agent emotional focus is</a:t>
            </a:r>
            <a:endParaRPr lang="en-US" i="1" dirty="0"/>
          </a:p>
        </p:txBody>
      </p:sp>
      <p:sp>
        <p:nvSpPr>
          <p:cNvPr id="46145" name="Arc 65"/>
          <p:cNvSpPr>
            <a:spLocks/>
          </p:cNvSpPr>
          <p:nvPr/>
        </p:nvSpPr>
        <p:spPr bwMode="auto">
          <a:xfrm>
            <a:off x="5308600" y="1524000"/>
            <a:ext cx="508000" cy="228600"/>
          </a:xfrm>
          <a:custGeom>
            <a:avLst/>
            <a:gdLst>
              <a:gd name="G0" fmla="+- 18357 0 0"/>
              <a:gd name="G1" fmla="+- 21600 0 0"/>
              <a:gd name="G2" fmla="+- 21600 0 0"/>
              <a:gd name="T0" fmla="*/ 0 w 35978"/>
              <a:gd name="T1" fmla="*/ 10216 h 21600"/>
              <a:gd name="T2" fmla="*/ 35978 w 35978"/>
              <a:gd name="T3" fmla="*/ 9108 h 21600"/>
              <a:gd name="T4" fmla="*/ 18357 w 3597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978" h="21600" fill="none" extrusionOk="0">
                <a:moveTo>
                  <a:pt x="0" y="10216"/>
                </a:moveTo>
                <a:cubicBezTo>
                  <a:pt x="3939" y="3864"/>
                  <a:pt x="10882" y="-1"/>
                  <a:pt x="18357" y="0"/>
                </a:cubicBezTo>
                <a:cubicBezTo>
                  <a:pt x="25359" y="0"/>
                  <a:pt x="31928" y="3394"/>
                  <a:pt x="35978" y="9107"/>
                </a:cubicBezTo>
              </a:path>
              <a:path w="35978" h="21600" stroke="0" extrusionOk="0">
                <a:moveTo>
                  <a:pt x="0" y="10216"/>
                </a:moveTo>
                <a:cubicBezTo>
                  <a:pt x="3939" y="3864"/>
                  <a:pt x="10882" y="-1"/>
                  <a:pt x="18357" y="0"/>
                </a:cubicBezTo>
                <a:cubicBezTo>
                  <a:pt x="25359" y="0"/>
                  <a:pt x="31928" y="3394"/>
                  <a:pt x="35978" y="9107"/>
                </a:cubicBezTo>
                <a:lnTo>
                  <a:pt x="1835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47" name="Text Box 67"/>
          <p:cNvSpPr txBox="1">
            <a:spLocks noChangeArrowheads="1"/>
          </p:cNvSpPr>
          <p:nvPr/>
        </p:nvSpPr>
        <p:spPr bwMode="auto">
          <a:xfrm>
            <a:off x="5167313" y="1295400"/>
            <a:ext cx="109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000"/>
              <a:t>Node expansion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general algorithm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1600200"/>
            <a:ext cx="7267596" cy="440056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while alive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S = get stimuli (outer world)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B = update beliefs (S, 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I = evaluate impact (B, </a:t>
            </a:r>
            <a:r>
              <a:rPr lang="en-US" dirty="0" err="1">
                <a:latin typeface="Courier New" pitchFamily="49" charset="0"/>
              </a:rPr>
              <a:t>Ru</a:t>
            </a:r>
            <a:r>
              <a:rPr lang="en-US" dirty="0">
                <a:latin typeface="Courier New" pitchFamily="49" charset="0"/>
              </a:rPr>
              <a:t>, Ro, </a:t>
            </a:r>
            <a:r>
              <a:rPr lang="en-US" dirty="0" err="1">
                <a:latin typeface="Courier New" pitchFamily="49" charset="0"/>
              </a:rPr>
              <a:t>Va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E = update emotions (B, I, 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repeat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	W = review possible worlds (B, P, E, I, T, A)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	E = update emotions (B, I, 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until not(panic(E)) or has to react (B, 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if empty(P) </a:t>
            </a:r>
            <a:r>
              <a:rPr lang="en-US" dirty="0">
                <a:latin typeface="Calibri" pitchFamily="34" charset="0"/>
              </a:rPr>
              <a:t>v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¬</a:t>
            </a:r>
            <a:r>
              <a:rPr lang="en-US" dirty="0">
                <a:latin typeface="Courier New" pitchFamily="49" charset="0"/>
              </a:rPr>
              <a:t>achievable(P,W) </a:t>
            </a:r>
            <a:r>
              <a:rPr lang="en-US" dirty="0">
                <a:latin typeface="Calibri" pitchFamily="34" charset="0"/>
              </a:rPr>
              <a:t>v</a:t>
            </a:r>
            <a:r>
              <a:rPr lang="en-US" dirty="0">
                <a:latin typeface="Courier New" pitchFamily="49" charset="0"/>
              </a:rPr>
              <a:t> reconsider(P,B)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	D = gather desires (</a:t>
            </a:r>
            <a:r>
              <a:rPr lang="en-US" dirty="0" err="1">
                <a:latin typeface="Courier New" pitchFamily="49" charset="0"/>
              </a:rPr>
              <a:t>Ru</a:t>
            </a:r>
            <a:r>
              <a:rPr lang="en-US" dirty="0">
                <a:latin typeface="Courier New" pitchFamily="49" charset="0"/>
              </a:rPr>
              <a:t>, Ro, </a:t>
            </a:r>
            <a:r>
              <a:rPr lang="en-US" dirty="0" err="1">
                <a:latin typeface="Courier New" pitchFamily="49" charset="0"/>
              </a:rPr>
              <a:t>Va</a:t>
            </a:r>
            <a:r>
              <a:rPr lang="en-US" dirty="0">
                <a:latin typeface="Courier New" pitchFamily="49" charset="0"/>
              </a:rPr>
              <a:t>, E, P, 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	I = define intention (B, D, I, 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	P = generate plan (W, I, A, T)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latin typeface="Courier New" pitchFamily="49" charset="0"/>
              </a:rPr>
              <a:t>	execute action (P, 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Final remarks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85860"/>
            <a:ext cx="7391400" cy="4505340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Work in progress (high level of abstraction)</a:t>
            </a:r>
          </a:p>
          <a:p>
            <a:r>
              <a:rPr lang="pt-BR" sz="2400" dirty="0"/>
              <a:t>Example of possible applications</a:t>
            </a:r>
          </a:p>
          <a:p>
            <a:pPr lvl="1"/>
            <a:r>
              <a:rPr lang="pt-BR" sz="2000" dirty="0"/>
              <a:t>Study of social/group policies on the individuals</a:t>
            </a:r>
          </a:p>
          <a:p>
            <a:pPr lvl="1"/>
            <a:r>
              <a:rPr lang="pt-BR" sz="2000" dirty="0"/>
              <a:t>Study of group dynamics (e.g. group formation)</a:t>
            </a:r>
          </a:p>
          <a:p>
            <a:pPr lvl="1"/>
            <a:r>
              <a:rPr lang="pt-BR" sz="2000" dirty="0"/>
              <a:t>Study of insurgent movements</a:t>
            </a:r>
          </a:p>
          <a:p>
            <a:r>
              <a:rPr lang="pt-BR" sz="2400" dirty="0"/>
              <a:t>Next steps</a:t>
            </a:r>
          </a:p>
          <a:p>
            <a:pPr lvl="1"/>
            <a:r>
              <a:rPr lang="pt-BR" sz="2000" dirty="0"/>
              <a:t>Formalization and implementation (2APL)</a:t>
            </a:r>
          </a:p>
          <a:p>
            <a:pPr lvl="1"/>
            <a:r>
              <a:rPr lang="pt-BR" sz="2000" dirty="0"/>
              <a:t>Development of a simulation scenario</a:t>
            </a:r>
          </a:p>
          <a:p>
            <a:r>
              <a:rPr lang="pt-BR" sz="2400" dirty="0"/>
              <a:t>Integration with other IS works</a:t>
            </a:r>
          </a:p>
          <a:p>
            <a:pPr lvl="1"/>
            <a:r>
              <a:rPr lang="pt-BR" sz="2000" dirty="0"/>
              <a:t>Complex scenarios using personality-based negotiations</a:t>
            </a:r>
          </a:p>
          <a:p>
            <a:pPr lvl="1"/>
            <a:r>
              <a:rPr lang="pt-BR" sz="2000" dirty="0"/>
              <a:t>Importing OperA models to compose the meso-layer</a:t>
            </a:r>
          </a:p>
          <a:p>
            <a:pPr lvl="1"/>
            <a:r>
              <a:rPr lang="pt-BR" sz="2000" dirty="0"/>
              <a:t>2APL plugins for planning over the possible worlds</a:t>
            </a:r>
          </a:p>
          <a:p>
            <a:r>
              <a:rPr lang="pt-BR" sz="2200" dirty="0"/>
              <a:t>... Suggestions?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Objectives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To design a framework where the cyclical behavior (micro-macro) can be studied</a:t>
            </a:r>
          </a:p>
          <a:p>
            <a:endParaRPr lang="pt-BR" dirty="0"/>
          </a:p>
          <a:p>
            <a:r>
              <a:rPr lang="pt-BR" dirty="0"/>
              <a:t>Sub-goals</a:t>
            </a:r>
          </a:p>
          <a:p>
            <a:pPr lvl="1"/>
            <a:r>
              <a:rPr lang="pt-BR" dirty="0"/>
              <a:t>To define a generic agent architecture able to represent the impact of social influences on individuals</a:t>
            </a:r>
          </a:p>
          <a:p>
            <a:pPr lvl="1"/>
            <a:r>
              <a:rPr lang="pt-BR" dirty="0"/>
              <a:t>To define (or reuse) a generic social framework able to be adapted according to the individuals</a:t>
            </a:r>
          </a:p>
          <a:p>
            <a:pPr lvl="1"/>
            <a:r>
              <a:rPr lang="pt-BR" dirty="0"/>
              <a:t>To define a way in which both levels of abstraction influence each 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Processes of social influences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Based on the </a:t>
            </a:r>
            <a:r>
              <a:rPr lang="pt-BR" dirty="0" smtClean="0"/>
              <a:t>work </a:t>
            </a:r>
            <a:r>
              <a:rPr lang="pt-BR" dirty="0"/>
              <a:t>of H.Kelman</a:t>
            </a:r>
            <a:r>
              <a:rPr lang="pt-BR" sz="2000" dirty="0"/>
              <a:t> (social psychologist)</a:t>
            </a:r>
          </a:p>
          <a:p>
            <a:r>
              <a:rPr lang="pt-BR" dirty="0"/>
              <a:t>Social influence can be expressed through 3 processes:</a:t>
            </a:r>
          </a:p>
          <a:p>
            <a:pPr lvl="1"/>
            <a:r>
              <a:rPr lang="pt-BR" b="1" dirty="0"/>
              <a:t>Compliance</a:t>
            </a:r>
            <a:r>
              <a:rPr lang="pt-BR" dirty="0"/>
              <a:t>: </a:t>
            </a:r>
            <a:r>
              <a:rPr lang="en-US" dirty="0"/>
              <a:t>occurs when an individual wants to attain a favorable reaction from the other</a:t>
            </a:r>
          </a:p>
          <a:p>
            <a:pPr lvl="1"/>
            <a:r>
              <a:rPr lang="pt-BR" b="1" dirty="0"/>
              <a:t>Identification</a:t>
            </a:r>
            <a:r>
              <a:rPr lang="pt-BR" dirty="0"/>
              <a:t>: </a:t>
            </a:r>
            <a:r>
              <a:rPr lang="en-US" dirty="0"/>
              <a:t>occurs when an individual wants to establish or maintain a satisfying relationship to the other</a:t>
            </a:r>
          </a:p>
          <a:p>
            <a:pPr lvl="1"/>
            <a:r>
              <a:rPr lang="pt-BR" b="1" dirty="0"/>
              <a:t>Internalization</a:t>
            </a:r>
            <a:r>
              <a:rPr lang="pt-BR" dirty="0"/>
              <a:t>: </a:t>
            </a:r>
            <a:r>
              <a:rPr lang="en-US" dirty="0"/>
              <a:t>occurs in order to maintain the equivalent correspondence of actions and beliefs with his or her own value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Social influence in social elements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Tasks that all social elements* perform as they negotiate their social environment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pt-BR" dirty="0"/>
              <a:t>Protect and promote their </a:t>
            </a:r>
            <a:r>
              <a:rPr lang="pt-BR" b="1" dirty="0"/>
              <a:t>interests</a:t>
            </a:r>
            <a:r>
              <a:rPr lang="pt-BR" dirty="0"/>
              <a:t>: it is related to the </a:t>
            </a:r>
            <a:r>
              <a:rPr lang="pt-BR" i="1" u="sng" dirty="0"/>
              <a:t>Compliance</a:t>
            </a:r>
            <a:r>
              <a:rPr lang="pt-BR" dirty="0"/>
              <a:t> process (rewards or punishments)</a:t>
            </a:r>
          </a:p>
          <a:p>
            <a:pPr lvl="1">
              <a:lnSpc>
                <a:spcPct val="90000"/>
              </a:lnSpc>
            </a:pP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/>
              <a:t>Establish and maintaint their </a:t>
            </a:r>
            <a:r>
              <a:rPr lang="pt-BR" b="1" dirty="0"/>
              <a:t>relationships</a:t>
            </a:r>
            <a:r>
              <a:rPr lang="pt-BR" dirty="0"/>
              <a:t>: it is related to the </a:t>
            </a:r>
            <a:r>
              <a:rPr lang="pt-BR" i="1" u="sng" dirty="0"/>
              <a:t>Identification</a:t>
            </a:r>
            <a:r>
              <a:rPr lang="pt-BR" dirty="0"/>
              <a:t> process (roles </a:t>
            </a:r>
            <a:r>
              <a:rPr lang="pt-BR" dirty="0" smtClean="0"/>
              <a:t>and depedencies and </a:t>
            </a:r>
            <a:r>
              <a:rPr lang="pt-BR" dirty="0"/>
              <a:t>what is expected from them)</a:t>
            </a:r>
          </a:p>
          <a:p>
            <a:pPr lvl="1">
              <a:lnSpc>
                <a:spcPct val="90000"/>
              </a:lnSpc>
            </a:pPr>
            <a:endParaRPr lang="pt-BR" dirty="0"/>
          </a:p>
          <a:p>
            <a:pPr lvl="1">
              <a:lnSpc>
                <a:spcPct val="90000"/>
              </a:lnSpc>
            </a:pPr>
            <a:r>
              <a:rPr lang="pt-BR" dirty="0"/>
              <a:t>Affirm and express their </a:t>
            </a:r>
            <a:r>
              <a:rPr lang="pt-BR" b="1" dirty="0"/>
              <a:t>identities</a:t>
            </a:r>
            <a:r>
              <a:rPr lang="pt-BR" dirty="0"/>
              <a:t>: it is related to the </a:t>
            </a:r>
            <a:r>
              <a:rPr lang="pt-BR" i="1" u="sng" dirty="0"/>
              <a:t>Internalization</a:t>
            </a:r>
            <a:r>
              <a:rPr lang="pt-BR" dirty="0"/>
              <a:t> process (sharing of values)</a:t>
            </a:r>
            <a:endParaRPr lang="en-US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0" y="5643578"/>
            <a:ext cx="394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1400" i="1" dirty="0"/>
              <a:t>* </a:t>
            </a:r>
            <a:r>
              <a:rPr lang="en-US" sz="1400" i="1" dirty="0"/>
              <a:t>individuals, groups, organizations, societies,…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6" name="AutoShape 82"/>
          <p:cNvSpPr>
            <a:spLocks noChangeArrowheads="1"/>
          </p:cNvSpPr>
          <p:nvPr/>
        </p:nvSpPr>
        <p:spPr bwMode="auto">
          <a:xfrm>
            <a:off x="6877058" y="4052884"/>
            <a:ext cx="400050" cy="2952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99CCFF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Meso layer and the social influence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142976" y="1428736"/>
            <a:ext cx="3986218" cy="4362464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/>
              <a:t>The meso layer is a way to facilitate the model translation between micro and macro</a:t>
            </a:r>
          </a:p>
          <a:p>
            <a:r>
              <a:rPr lang="pt-BR" sz="2400" dirty="0"/>
              <a:t>Includes</a:t>
            </a:r>
          </a:p>
          <a:p>
            <a:pPr lvl="1"/>
            <a:r>
              <a:rPr lang="pt-BR" sz="2000" dirty="0"/>
              <a:t>Norms</a:t>
            </a:r>
          </a:p>
          <a:p>
            <a:pPr lvl="1"/>
            <a:r>
              <a:rPr lang="pt-BR" sz="2000" dirty="0"/>
              <a:t>Social structures</a:t>
            </a:r>
          </a:p>
          <a:p>
            <a:pPr lvl="1"/>
            <a:r>
              <a:rPr lang="pt-BR" sz="2000" dirty="0"/>
              <a:t>Cultural backgrounds</a:t>
            </a:r>
          </a:p>
          <a:p>
            <a:r>
              <a:rPr lang="pt-BR" sz="2400" dirty="0"/>
              <a:t>It can be seen as an organizational approach of the society (Goals, roles etc.)</a:t>
            </a:r>
          </a:p>
          <a:p>
            <a:r>
              <a:rPr lang="pt-BR" sz="2400" dirty="0"/>
              <a:t>We’ve applied of social influence studies in the </a:t>
            </a:r>
            <a:r>
              <a:rPr lang="pt-BR" sz="2400" b="1" dirty="0"/>
              <a:t>micro-meso</a:t>
            </a:r>
            <a:r>
              <a:rPr lang="pt-BR" sz="2400" dirty="0"/>
              <a:t> interface </a:t>
            </a:r>
            <a:endParaRPr lang="en-US" sz="2400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715008" y="1404934"/>
            <a:ext cx="2667000" cy="1123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rc 9"/>
          <p:cNvSpPr>
            <a:spLocks/>
          </p:cNvSpPr>
          <p:nvPr/>
        </p:nvSpPr>
        <p:spPr bwMode="auto">
          <a:xfrm flipH="1" flipV="1">
            <a:off x="6026158" y="2014534"/>
            <a:ext cx="1060450" cy="228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2856"/>
              <a:gd name="T1" fmla="*/ 21458 h 21600"/>
              <a:gd name="T2" fmla="*/ 42856 w 42856"/>
              <a:gd name="T3" fmla="*/ 17761 h 21600"/>
              <a:gd name="T4" fmla="*/ 21600 w 42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856" h="21600" fill="none" extrusionOk="0">
                <a:moveTo>
                  <a:pt x="0" y="21458"/>
                </a:moveTo>
                <a:cubicBezTo>
                  <a:pt x="78" y="9584"/>
                  <a:pt x="9726" y="-1"/>
                  <a:pt x="21600" y="0"/>
                </a:cubicBezTo>
                <a:cubicBezTo>
                  <a:pt x="32048" y="0"/>
                  <a:pt x="40999" y="7478"/>
                  <a:pt x="42856" y="17760"/>
                </a:cubicBezTo>
              </a:path>
              <a:path w="42856" h="21600" stroke="0" extrusionOk="0">
                <a:moveTo>
                  <a:pt x="0" y="21458"/>
                </a:moveTo>
                <a:cubicBezTo>
                  <a:pt x="78" y="9584"/>
                  <a:pt x="9726" y="-1"/>
                  <a:pt x="21600" y="0"/>
                </a:cubicBezTo>
                <a:cubicBezTo>
                  <a:pt x="32048" y="0"/>
                  <a:pt x="40999" y="7478"/>
                  <a:pt x="42856" y="1776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rc 10"/>
          <p:cNvSpPr>
            <a:spLocks/>
          </p:cNvSpPr>
          <p:nvPr/>
        </p:nvSpPr>
        <p:spPr bwMode="auto">
          <a:xfrm flipH="1" flipV="1">
            <a:off x="6172208" y="1755772"/>
            <a:ext cx="6096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0634 w 43200"/>
              <a:gd name="T1" fmla="*/ 31811 h 43200"/>
              <a:gd name="T2" fmla="*/ 43200 w 43200"/>
              <a:gd name="T3" fmla="*/ 216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40634" y="31811"/>
                </a:moveTo>
                <a:cubicBezTo>
                  <a:pt x="36871" y="38823"/>
                  <a:pt x="2955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0634" y="31811"/>
                </a:moveTo>
                <a:cubicBezTo>
                  <a:pt x="36871" y="38823"/>
                  <a:pt x="2955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rc 11"/>
          <p:cNvSpPr>
            <a:spLocks/>
          </p:cNvSpPr>
          <p:nvPr/>
        </p:nvSpPr>
        <p:spPr bwMode="auto">
          <a:xfrm flipH="1" flipV="1">
            <a:off x="7391408" y="1755772"/>
            <a:ext cx="6096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40634 w 43200"/>
              <a:gd name="T1" fmla="*/ 31811 h 43200"/>
              <a:gd name="T2" fmla="*/ 43200 w 43200"/>
              <a:gd name="T3" fmla="*/ 216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40634" y="31811"/>
                </a:moveTo>
                <a:cubicBezTo>
                  <a:pt x="36871" y="38823"/>
                  <a:pt x="2955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0634" y="31811"/>
                </a:moveTo>
                <a:cubicBezTo>
                  <a:pt x="36871" y="38823"/>
                  <a:pt x="29558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rc 12"/>
          <p:cNvSpPr>
            <a:spLocks/>
          </p:cNvSpPr>
          <p:nvPr/>
        </p:nvSpPr>
        <p:spPr bwMode="auto">
          <a:xfrm flipH="1" flipV="1">
            <a:off x="5934083" y="2157409"/>
            <a:ext cx="2209800" cy="2381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458 h 21600"/>
              <a:gd name="T2" fmla="*/ 43200 w 43200"/>
              <a:gd name="T3" fmla="*/ 21600 h 21600"/>
              <a:gd name="T4" fmla="*/ 21600 w 432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458"/>
                </a:moveTo>
                <a:cubicBezTo>
                  <a:pt x="78" y="9584"/>
                  <a:pt x="9726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458"/>
                </a:moveTo>
                <a:cubicBezTo>
                  <a:pt x="78" y="9584"/>
                  <a:pt x="9726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086608" y="178593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5943608" y="170973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324608" y="1724022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+</a:t>
            </a:r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572383" y="1697034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-</a:t>
            </a:r>
            <a:endParaRPr lang="en-US"/>
          </a:p>
        </p:txBody>
      </p:sp>
      <p:sp>
        <p:nvSpPr>
          <p:cNvPr id="11281" name="Arc 17"/>
          <p:cNvSpPr>
            <a:spLocks/>
          </p:cNvSpPr>
          <p:nvPr/>
        </p:nvSpPr>
        <p:spPr bwMode="auto">
          <a:xfrm flipH="1" flipV="1">
            <a:off x="5943608" y="1481134"/>
            <a:ext cx="1066800" cy="258763"/>
          </a:xfrm>
          <a:custGeom>
            <a:avLst/>
            <a:gdLst>
              <a:gd name="G0" fmla="+- 21600 0 0"/>
              <a:gd name="G1" fmla="+- 2775 0 0"/>
              <a:gd name="G2" fmla="+- 21600 0 0"/>
              <a:gd name="T0" fmla="*/ 42966 w 42966"/>
              <a:gd name="T1" fmla="*/ 5946 h 24375"/>
              <a:gd name="T2" fmla="*/ 179 w 42966"/>
              <a:gd name="T3" fmla="*/ 0 h 24375"/>
              <a:gd name="T4" fmla="*/ 21600 w 42966"/>
              <a:gd name="T5" fmla="*/ 2775 h 24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66" h="24375" fill="none" extrusionOk="0">
                <a:moveTo>
                  <a:pt x="42965" y="5945"/>
                </a:moveTo>
                <a:cubicBezTo>
                  <a:pt x="41394" y="16534"/>
                  <a:pt x="32304" y="24374"/>
                  <a:pt x="21600" y="24375"/>
                </a:cubicBezTo>
                <a:cubicBezTo>
                  <a:pt x="9670" y="24375"/>
                  <a:pt x="0" y="14704"/>
                  <a:pt x="0" y="2775"/>
                </a:cubicBezTo>
                <a:cubicBezTo>
                  <a:pt x="-1" y="1847"/>
                  <a:pt x="59" y="920"/>
                  <a:pt x="178" y="-1"/>
                </a:cubicBezTo>
              </a:path>
              <a:path w="42966" h="24375" stroke="0" extrusionOk="0">
                <a:moveTo>
                  <a:pt x="42965" y="5945"/>
                </a:moveTo>
                <a:cubicBezTo>
                  <a:pt x="41394" y="16534"/>
                  <a:pt x="32304" y="24374"/>
                  <a:pt x="21600" y="24375"/>
                </a:cubicBezTo>
                <a:cubicBezTo>
                  <a:pt x="9670" y="24375"/>
                  <a:pt x="0" y="14704"/>
                  <a:pt x="0" y="2775"/>
                </a:cubicBezTo>
                <a:cubicBezTo>
                  <a:pt x="-1" y="1847"/>
                  <a:pt x="59" y="920"/>
                  <a:pt x="178" y="-1"/>
                </a:cubicBezTo>
                <a:lnTo>
                  <a:pt x="21600" y="277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Arc 18"/>
          <p:cNvSpPr>
            <a:spLocks/>
          </p:cNvSpPr>
          <p:nvPr/>
        </p:nvSpPr>
        <p:spPr bwMode="auto">
          <a:xfrm flipH="1" flipV="1">
            <a:off x="7158046" y="1482722"/>
            <a:ext cx="981075" cy="252412"/>
          </a:xfrm>
          <a:custGeom>
            <a:avLst/>
            <a:gdLst>
              <a:gd name="G0" fmla="+- 21159 0 0"/>
              <a:gd name="G1" fmla="+- 2259 0 0"/>
              <a:gd name="G2" fmla="+- 21600 0 0"/>
              <a:gd name="T0" fmla="*/ 42641 w 42759"/>
              <a:gd name="T1" fmla="*/ 0 h 23859"/>
              <a:gd name="T2" fmla="*/ 0 w 42759"/>
              <a:gd name="T3" fmla="*/ 6600 h 23859"/>
              <a:gd name="T4" fmla="*/ 21159 w 42759"/>
              <a:gd name="T5" fmla="*/ 2259 h 23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759" h="23859" fill="none" extrusionOk="0">
                <a:moveTo>
                  <a:pt x="42640" y="0"/>
                </a:moveTo>
                <a:cubicBezTo>
                  <a:pt x="42719" y="750"/>
                  <a:pt x="42759" y="1504"/>
                  <a:pt x="42759" y="2259"/>
                </a:cubicBezTo>
                <a:cubicBezTo>
                  <a:pt x="42759" y="14188"/>
                  <a:pt x="33088" y="23859"/>
                  <a:pt x="21159" y="23859"/>
                </a:cubicBezTo>
                <a:cubicBezTo>
                  <a:pt x="10902" y="23859"/>
                  <a:pt x="2060" y="16646"/>
                  <a:pt x="-1" y="6600"/>
                </a:cubicBezTo>
              </a:path>
              <a:path w="42759" h="23859" stroke="0" extrusionOk="0">
                <a:moveTo>
                  <a:pt x="42640" y="0"/>
                </a:moveTo>
                <a:cubicBezTo>
                  <a:pt x="42719" y="750"/>
                  <a:pt x="42759" y="1504"/>
                  <a:pt x="42759" y="2259"/>
                </a:cubicBezTo>
                <a:cubicBezTo>
                  <a:pt x="42759" y="14188"/>
                  <a:pt x="33088" y="23859"/>
                  <a:pt x="21159" y="23859"/>
                </a:cubicBezTo>
                <a:cubicBezTo>
                  <a:pt x="10902" y="23859"/>
                  <a:pt x="2060" y="16646"/>
                  <a:pt x="-1" y="6600"/>
                </a:cubicBezTo>
                <a:lnTo>
                  <a:pt x="21159" y="225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8153408" y="170973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5715008" y="2928934"/>
            <a:ext cx="26670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858008" y="3309934"/>
            <a:ext cx="3810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7696208" y="3081334"/>
            <a:ext cx="3810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7315208" y="3614734"/>
            <a:ext cx="3810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6096008" y="3081334"/>
            <a:ext cx="3810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6324608" y="3538534"/>
            <a:ext cx="381000" cy="228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6248408" y="3309934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6477008" y="3233734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6705608" y="3538534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7086608" y="3233734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>
            <a:off x="7543808" y="3309934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7162808" y="3538534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477008" y="315753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5715008" y="4405309"/>
            <a:ext cx="2667000" cy="111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986471" y="5068884"/>
            <a:ext cx="152400" cy="122238"/>
            <a:chOff x="3959" y="3792"/>
            <a:chExt cx="96" cy="77"/>
          </a:xfrm>
        </p:grpSpPr>
        <p:sp>
          <p:nvSpPr>
            <p:cNvPr id="11299" name="Oval 35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Arc 36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38871" y="5221284"/>
            <a:ext cx="152400" cy="122238"/>
            <a:chOff x="3959" y="3792"/>
            <a:chExt cx="96" cy="77"/>
          </a:xfrm>
        </p:grpSpPr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Arc 40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272221" y="4681534"/>
            <a:ext cx="152400" cy="122238"/>
            <a:chOff x="3959" y="3792"/>
            <a:chExt cx="96" cy="77"/>
          </a:xfrm>
        </p:grpSpPr>
        <p:sp>
          <p:nvSpPr>
            <p:cNvPr id="11306" name="Oval 42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Arc 43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615121" y="5145084"/>
            <a:ext cx="152400" cy="122238"/>
            <a:chOff x="3959" y="3792"/>
            <a:chExt cx="96" cy="77"/>
          </a:xfrm>
        </p:grpSpPr>
        <p:sp>
          <p:nvSpPr>
            <p:cNvPr id="11309" name="Oval 45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rc 46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7078671" y="4611684"/>
            <a:ext cx="152400" cy="122238"/>
            <a:chOff x="3959" y="3792"/>
            <a:chExt cx="96" cy="77"/>
          </a:xfrm>
        </p:grpSpPr>
        <p:sp>
          <p:nvSpPr>
            <p:cNvPr id="11312" name="Oval 48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Arc 49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7224721" y="5132384"/>
            <a:ext cx="152400" cy="122238"/>
            <a:chOff x="3959" y="3792"/>
            <a:chExt cx="96" cy="77"/>
          </a:xfrm>
        </p:grpSpPr>
        <p:sp>
          <p:nvSpPr>
            <p:cNvPr id="11315" name="Oval 51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Arc 52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7961321" y="4573584"/>
            <a:ext cx="152400" cy="122238"/>
            <a:chOff x="3959" y="3792"/>
            <a:chExt cx="96" cy="77"/>
          </a:xfrm>
        </p:grpSpPr>
        <p:sp>
          <p:nvSpPr>
            <p:cNvPr id="11318" name="Oval 54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Arc 55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7789871" y="5176834"/>
            <a:ext cx="152400" cy="122238"/>
            <a:chOff x="3959" y="3792"/>
            <a:chExt cx="96" cy="77"/>
          </a:xfrm>
        </p:grpSpPr>
        <p:sp>
          <p:nvSpPr>
            <p:cNvPr id="11321" name="Oval 57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Arc 58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5942021" y="4592634"/>
            <a:ext cx="152400" cy="122238"/>
            <a:chOff x="3959" y="3792"/>
            <a:chExt cx="96" cy="77"/>
          </a:xfrm>
        </p:grpSpPr>
        <p:sp>
          <p:nvSpPr>
            <p:cNvPr id="11324" name="Oval 60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Arc 61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6856421" y="4776784"/>
            <a:ext cx="152400" cy="122238"/>
            <a:chOff x="3959" y="3792"/>
            <a:chExt cx="96" cy="77"/>
          </a:xfrm>
        </p:grpSpPr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Arc 64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7472371" y="4757734"/>
            <a:ext cx="152400" cy="122238"/>
            <a:chOff x="3959" y="3792"/>
            <a:chExt cx="96" cy="77"/>
          </a:xfrm>
        </p:grpSpPr>
        <p:sp>
          <p:nvSpPr>
            <p:cNvPr id="11330" name="Oval 66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Arc 67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7593021" y="4992684"/>
            <a:ext cx="152400" cy="122238"/>
            <a:chOff x="3959" y="3792"/>
            <a:chExt cx="96" cy="77"/>
          </a:xfrm>
        </p:grpSpPr>
        <p:sp>
          <p:nvSpPr>
            <p:cNvPr id="11333" name="Oval 69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Arc 70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6519871" y="4624384"/>
            <a:ext cx="152400" cy="122238"/>
            <a:chOff x="3959" y="3792"/>
            <a:chExt cx="96" cy="77"/>
          </a:xfrm>
        </p:grpSpPr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Arc 73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7097721" y="4986334"/>
            <a:ext cx="152400" cy="122238"/>
            <a:chOff x="3959" y="3792"/>
            <a:chExt cx="96" cy="77"/>
          </a:xfrm>
        </p:grpSpPr>
        <p:sp>
          <p:nvSpPr>
            <p:cNvPr id="11339" name="Oval 75"/>
            <p:cNvSpPr>
              <a:spLocks noChangeArrowheads="1"/>
            </p:cNvSpPr>
            <p:nvPr/>
          </p:nvSpPr>
          <p:spPr bwMode="auto">
            <a:xfrm>
              <a:off x="3984" y="3792"/>
              <a:ext cx="48" cy="48"/>
            </a:xfrm>
            <a:prstGeom prst="ellipse">
              <a:avLst/>
            </a:pr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Arc 76"/>
            <p:cNvSpPr>
              <a:spLocks/>
            </p:cNvSpPr>
            <p:nvPr/>
          </p:nvSpPr>
          <p:spPr bwMode="auto">
            <a:xfrm>
              <a:off x="3959" y="3842"/>
              <a:ext cx="96" cy="2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 w 43199"/>
                <a:gd name="T1" fmla="*/ 22167 h 22167"/>
                <a:gd name="T2" fmla="*/ 43199 w 43199"/>
                <a:gd name="T3" fmla="*/ 21349 h 22167"/>
                <a:gd name="T4" fmla="*/ 21600 w 43199"/>
                <a:gd name="T5" fmla="*/ 21600 h 2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2167" fill="none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</a:path>
                <a:path w="43199" h="22167" stroke="0" extrusionOk="0">
                  <a:moveTo>
                    <a:pt x="7" y="22166"/>
                  </a:moveTo>
                  <a:cubicBezTo>
                    <a:pt x="2" y="21978"/>
                    <a:pt x="0" y="2178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431" y="-1"/>
                    <a:pt x="43061" y="9518"/>
                    <a:pt x="43198" y="2134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E4D8B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41" name="Oval 77"/>
          <p:cNvSpPr>
            <a:spLocks noChangeArrowheads="1"/>
          </p:cNvSpPr>
          <p:nvPr/>
        </p:nvSpPr>
        <p:spPr bwMode="auto">
          <a:xfrm rot="3396660">
            <a:off x="5644364" y="4604541"/>
            <a:ext cx="1069975" cy="7286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2" name="Oval 78"/>
          <p:cNvSpPr>
            <a:spLocks noChangeArrowheads="1"/>
          </p:cNvSpPr>
          <p:nvPr/>
        </p:nvSpPr>
        <p:spPr bwMode="auto">
          <a:xfrm rot="345136">
            <a:off x="6965958" y="4911722"/>
            <a:ext cx="1195388" cy="4730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 flipH="1">
            <a:off x="6140458" y="3767134"/>
            <a:ext cx="342900" cy="74295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7029458" y="3532184"/>
            <a:ext cx="107950" cy="1041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45" name="Text Box 81"/>
          <p:cNvSpPr txBox="1">
            <a:spLocks noChangeArrowheads="1"/>
          </p:cNvSpPr>
          <p:nvPr/>
        </p:nvSpPr>
        <p:spPr bwMode="auto">
          <a:xfrm>
            <a:off x="5978533" y="5699122"/>
            <a:ext cx="2516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1200" i="1"/>
              <a:t>Adapted from (Dignum et al. 2008)</a:t>
            </a:r>
            <a:endParaRPr lang="en-US" sz="1200" i="1"/>
          </a:p>
        </p:txBody>
      </p:sp>
      <p:sp>
        <p:nvSpPr>
          <p:cNvPr id="11347" name="AutoShape 83"/>
          <p:cNvSpPr>
            <a:spLocks noChangeArrowheads="1"/>
          </p:cNvSpPr>
          <p:nvPr/>
        </p:nvSpPr>
        <p:spPr bwMode="auto">
          <a:xfrm>
            <a:off x="6848483" y="2576509"/>
            <a:ext cx="400050" cy="2952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 rot="-5400000">
            <a:off x="5145890" y="4717252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micro</a:t>
            </a:r>
            <a:endParaRPr lang="en-US"/>
          </a:p>
        </p:txBody>
      </p:sp>
      <p:sp>
        <p:nvSpPr>
          <p:cNvPr id="11349" name="Text Box 85"/>
          <p:cNvSpPr txBox="1">
            <a:spLocks noChangeArrowheads="1"/>
          </p:cNvSpPr>
          <p:nvPr/>
        </p:nvSpPr>
        <p:spPr bwMode="auto">
          <a:xfrm rot="-5400000">
            <a:off x="5147477" y="3344066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meso</a:t>
            </a:r>
            <a:endParaRPr lang="en-US"/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 rot="-5400000">
            <a:off x="5109377" y="1705766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macro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Rules, roles, and values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To protect </a:t>
            </a:r>
            <a:r>
              <a:rPr lang="pt-BR" u="sng" dirty="0"/>
              <a:t>interests</a:t>
            </a:r>
            <a:r>
              <a:rPr lang="pt-BR" dirty="0"/>
              <a:t>, it is necessary </a:t>
            </a:r>
            <a:r>
              <a:rPr lang="pt-BR" b="1" dirty="0"/>
              <a:t>Rules</a:t>
            </a:r>
          </a:p>
          <a:p>
            <a:pPr>
              <a:lnSpc>
                <a:spcPct val="90000"/>
              </a:lnSpc>
            </a:pPr>
            <a:r>
              <a:rPr lang="pt-BR" dirty="0"/>
              <a:t>To maintaint </a:t>
            </a:r>
            <a:r>
              <a:rPr lang="pt-BR" u="sng" dirty="0"/>
              <a:t>relationship</a:t>
            </a:r>
            <a:r>
              <a:rPr lang="pt-BR" dirty="0"/>
              <a:t>, it is necessary </a:t>
            </a:r>
            <a:r>
              <a:rPr lang="pt-BR" b="1" dirty="0"/>
              <a:t>Roles</a:t>
            </a:r>
          </a:p>
          <a:p>
            <a:pPr>
              <a:lnSpc>
                <a:spcPct val="90000"/>
              </a:lnSpc>
            </a:pPr>
            <a:r>
              <a:rPr lang="pt-BR" dirty="0"/>
              <a:t>To express </a:t>
            </a:r>
            <a:r>
              <a:rPr lang="pt-BR" u="sng" dirty="0"/>
              <a:t>identities</a:t>
            </a:r>
            <a:r>
              <a:rPr lang="pt-BR" dirty="0"/>
              <a:t>, it is necessary </a:t>
            </a:r>
            <a:r>
              <a:rPr lang="pt-BR" b="1" dirty="0"/>
              <a:t>Values</a:t>
            </a:r>
          </a:p>
          <a:p>
            <a:pPr>
              <a:lnSpc>
                <a:spcPct val="90000"/>
              </a:lnSpc>
            </a:pPr>
            <a:r>
              <a:rPr lang="pt-BR" dirty="0"/>
              <a:t>Individual and social systems are integrated by: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The adherence of their rules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The involvement in their roles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The sharing of their values</a:t>
            </a:r>
          </a:p>
          <a:p>
            <a:pPr>
              <a:lnSpc>
                <a:spcPct val="90000"/>
              </a:lnSpc>
            </a:pPr>
            <a:r>
              <a:rPr lang="pt-BR" dirty="0"/>
              <a:t>Examples of conflicts of rules, roles, and values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A couple in a working environment where it is forbidden couples working together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A man who wants to contribute to his country but was invited to figth in a war that he is against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Social enactments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The conflicts (or the absence of them) help to model different attitudes regarding role enactments</a:t>
            </a:r>
          </a:p>
          <a:p>
            <a:pPr lvl="1"/>
            <a:r>
              <a:rPr lang="pt-BR" i="1"/>
              <a:t>Social enactment</a:t>
            </a:r>
            <a:r>
              <a:rPr lang="pt-BR"/>
              <a:t>: </a:t>
            </a:r>
            <a:r>
              <a:rPr lang="en-US"/>
              <a:t>the individual gives priority to its role’s goals </a:t>
            </a:r>
            <a:endParaRPr lang="pt-BR"/>
          </a:p>
          <a:p>
            <a:pPr lvl="1"/>
            <a:r>
              <a:rPr lang="pt-BR" i="1"/>
              <a:t>Selfish enactment</a:t>
            </a:r>
            <a:r>
              <a:rPr lang="pt-BR"/>
              <a:t>: </a:t>
            </a:r>
            <a:r>
              <a:rPr lang="en-US"/>
              <a:t>the individual gives priority to its own goals</a:t>
            </a:r>
            <a:endParaRPr lang="pt-BR"/>
          </a:p>
          <a:p>
            <a:pPr lvl="1"/>
            <a:r>
              <a:rPr lang="pt-BR" i="1"/>
              <a:t>Maximally social enactment</a:t>
            </a:r>
            <a:r>
              <a:rPr lang="pt-BR"/>
              <a:t>: </a:t>
            </a:r>
            <a:r>
              <a:rPr lang="en-US"/>
              <a:t>the individual ignores its own goals for the duration of the role enactment</a:t>
            </a:r>
            <a:endParaRPr lang="pt-BR"/>
          </a:p>
          <a:p>
            <a:pPr lvl="1"/>
            <a:r>
              <a:rPr lang="pt-BR" i="1"/>
              <a:t>Maximally selfish enactment</a:t>
            </a:r>
            <a:r>
              <a:rPr lang="pt-BR"/>
              <a:t>: </a:t>
            </a:r>
            <a:r>
              <a:rPr lang="en-US"/>
              <a:t>the individual ignores the role’s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1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Meso and micro social influence</a:t>
            </a:r>
            <a:endParaRPr lang="en-US"/>
          </a:p>
        </p:txBody>
      </p:sp>
      <p:sp>
        <p:nvSpPr>
          <p:cNvPr id="38972" name="Rectangle 60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038600"/>
            <a:ext cx="3962400" cy="2667000"/>
          </a:xfrm>
        </p:spPr>
        <p:txBody>
          <a:bodyPr/>
          <a:lstStyle/>
          <a:p>
            <a:pPr marL="285750" indent="0">
              <a:buFontTx/>
              <a:buNone/>
            </a:pPr>
            <a:r>
              <a:rPr lang="en-US" sz="1800" dirty="0"/>
              <a:t>Group says:</a:t>
            </a:r>
          </a:p>
          <a:p>
            <a:pPr marL="285750" indent="0">
              <a:buFontTx/>
              <a:buNone/>
            </a:pPr>
            <a:r>
              <a:rPr lang="en-US" sz="1800" i="1" dirty="0"/>
              <a:t>”These are </a:t>
            </a:r>
            <a:r>
              <a:rPr lang="en-US" sz="1800" i="1" u="sng" dirty="0"/>
              <a:t>my rules</a:t>
            </a:r>
            <a:r>
              <a:rPr lang="en-US" sz="1800" i="1" dirty="0"/>
              <a:t> that you must follow when playing </a:t>
            </a:r>
            <a:r>
              <a:rPr lang="en-US" sz="1800" i="1" u="sng" dirty="0"/>
              <a:t>these roles</a:t>
            </a:r>
            <a:r>
              <a:rPr lang="en-US" sz="1800" i="1" dirty="0"/>
              <a:t> to me in order to bring or maximize some </a:t>
            </a:r>
            <a:r>
              <a:rPr lang="en-US" sz="1800" i="1" u="sng" dirty="0"/>
              <a:t>shared values</a:t>
            </a:r>
            <a:r>
              <a:rPr lang="en-US" sz="1800" dirty="0"/>
              <a:t>”.</a:t>
            </a:r>
          </a:p>
        </p:txBody>
      </p:sp>
      <p:sp>
        <p:nvSpPr>
          <p:cNvPr id="38953" name="AutoShape 41"/>
          <p:cNvSpPr>
            <a:spLocks noChangeArrowheads="1"/>
          </p:cNvSpPr>
          <p:nvPr/>
        </p:nvSpPr>
        <p:spPr bwMode="auto">
          <a:xfrm>
            <a:off x="1300163" y="2093913"/>
            <a:ext cx="1276350" cy="170656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Group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8954" name="AutoShape 42"/>
          <p:cNvSpPr>
            <a:spLocks noChangeArrowheads="1"/>
          </p:cNvSpPr>
          <p:nvPr/>
        </p:nvSpPr>
        <p:spPr bwMode="auto">
          <a:xfrm>
            <a:off x="1444625" y="2568575"/>
            <a:ext cx="1003300" cy="249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Rules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55" name="AutoShape 43"/>
          <p:cNvSpPr>
            <a:spLocks noChangeArrowheads="1"/>
          </p:cNvSpPr>
          <p:nvPr/>
        </p:nvSpPr>
        <p:spPr bwMode="auto">
          <a:xfrm>
            <a:off x="1444625" y="3308350"/>
            <a:ext cx="1003300" cy="247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Values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56" name="AutoShape 44"/>
          <p:cNvSpPr>
            <a:spLocks noChangeArrowheads="1"/>
          </p:cNvSpPr>
          <p:nvPr/>
        </p:nvSpPr>
        <p:spPr bwMode="auto">
          <a:xfrm>
            <a:off x="3187700" y="2074863"/>
            <a:ext cx="1231900" cy="170815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400" b="1">
                <a:latin typeface="Tahoma" pitchFamily="34" charset="0"/>
              </a:rPr>
              <a:t>Individual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8957" name="AutoShape 45"/>
          <p:cNvSpPr>
            <a:spLocks noChangeArrowheads="1"/>
          </p:cNvSpPr>
          <p:nvPr/>
        </p:nvSpPr>
        <p:spPr bwMode="auto">
          <a:xfrm>
            <a:off x="2278063" y="2938463"/>
            <a:ext cx="2036762" cy="247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Roles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58" name="AutoShape 46"/>
          <p:cNvSpPr>
            <a:spLocks noChangeArrowheads="1"/>
          </p:cNvSpPr>
          <p:nvPr/>
        </p:nvSpPr>
        <p:spPr bwMode="auto">
          <a:xfrm>
            <a:off x="3309938" y="3308350"/>
            <a:ext cx="1004887" cy="247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Values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59" name="Line 47"/>
          <p:cNvSpPr>
            <a:spLocks noChangeShapeType="1"/>
          </p:cNvSpPr>
          <p:nvPr/>
        </p:nvSpPr>
        <p:spPr bwMode="auto">
          <a:xfrm>
            <a:off x="2447925" y="2690813"/>
            <a:ext cx="739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60" name="Line 48"/>
          <p:cNvSpPr>
            <a:spLocks noChangeShapeType="1"/>
          </p:cNvSpPr>
          <p:nvPr/>
        </p:nvSpPr>
        <p:spPr bwMode="auto">
          <a:xfrm>
            <a:off x="2447925" y="3430588"/>
            <a:ext cx="862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1524000" y="1752600"/>
            <a:ext cx="2654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400" b="1">
                <a:latin typeface="Tahoma" pitchFamily="34" charset="0"/>
              </a:rPr>
              <a:t>From meso to micro</a:t>
            </a:r>
            <a:endParaRPr lang="en-US" sz="3200">
              <a:latin typeface="Tahoma" pitchFamily="34" charset="0"/>
            </a:endParaRPr>
          </a:p>
        </p:txBody>
      </p:sp>
      <p:sp>
        <p:nvSpPr>
          <p:cNvPr id="38975" name="AutoShape 63"/>
          <p:cNvSpPr>
            <a:spLocks noChangeArrowheads="1"/>
          </p:cNvSpPr>
          <p:nvPr/>
        </p:nvSpPr>
        <p:spPr bwMode="auto">
          <a:xfrm>
            <a:off x="5351463" y="2093913"/>
            <a:ext cx="1276350" cy="1706562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>
                <a:latin typeface="Tahoma" pitchFamily="34" charset="0"/>
              </a:rPr>
              <a:t>Group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8977" name="AutoShape 65"/>
          <p:cNvSpPr>
            <a:spLocks noChangeArrowheads="1"/>
          </p:cNvSpPr>
          <p:nvPr/>
        </p:nvSpPr>
        <p:spPr bwMode="auto">
          <a:xfrm>
            <a:off x="5495925" y="3308350"/>
            <a:ext cx="1003300" cy="247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Values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78" name="AutoShape 66"/>
          <p:cNvSpPr>
            <a:spLocks noChangeArrowheads="1"/>
          </p:cNvSpPr>
          <p:nvPr/>
        </p:nvSpPr>
        <p:spPr bwMode="auto">
          <a:xfrm>
            <a:off x="7239000" y="2074863"/>
            <a:ext cx="1231900" cy="1708150"/>
          </a:xfrm>
          <a:prstGeom prst="roundRect">
            <a:avLst>
              <a:gd name="adj" fmla="val 8782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sz="1400" b="1">
                <a:latin typeface="Tahoma" pitchFamily="34" charset="0"/>
              </a:rPr>
              <a:t>Individual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8979" name="AutoShape 67"/>
          <p:cNvSpPr>
            <a:spLocks noChangeArrowheads="1"/>
          </p:cNvSpPr>
          <p:nvPr/>
        </p:nvSpPr>
        <p:spPr bwMode="auto">
          <a:xfrm>
            <a:off x="5495925" y="2938463"/>
            <a:ext cx="2036763" cy="247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Roles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80" name="AutoShape 68"/>
          <p:cNvSpPr>
            <a:spLocks noChangeArrowheads="1"/>
          </p:cNvSpPr>
          <p:nvPr/>
        </p:nvSpPr>
        <p:spPr bwMode="auto">
          <a:xfrm>
            <a:off x="7361238" y="3308350"/>
            <a:ext cx="1004887" cy="247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Values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81" name="Line 69"/>
          <p:cNvSpPr>
            <a:spLocks noChangeShapeType="1"/>
          </p:cNvSpPr>
          <p:nvPr/>
        </p:nvSpPr>
        <p:spPr bwMode="auto">
          <a:xfrm>
            <a:off x="6621463" y="2690813"/>
            <a:ext cx="739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>
            <a:off x="6499225" y="3430588"/>
            <a:ext cx="8620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5575300" y="1752600"/>
            <a:ext cx="26543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pt-BR" sz="1400" b="1">
                <a:latin typeface="Tahoma" pitchFamily="34" charset="0"/>
              </a:rPr>
              <a:t>From micro to meso</a:t>
            </a:r>
            <a:endParaRPr lang="en-US" sz="3200">
              <a:latin typeface="Tahoma" pitchFamily="34" charset="0"/>
            </a:endParaRPr>
          </a:p>
        </p:txBody>
      </p:sp>
      <p:sp>
        <p:nvSpPr>
          <p:cNvPr id="38976" name="AutoShape 64"/>
          <p:cNvSpPr>
            <a:spLocks noChangeArrowheads="1"/>
          </p:cNvSpPr>
          <p:nvPr/>
        </p:nvSpPr>
        <p:spPr bwMode="auto">
          <a:xfrm>
            <a:off x="7361238" y="2568575"/>
            <a:ext cx="1003300" cy="249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</a:rPr>
              <a:t>Rules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38984" name="Rectangle 72"/>
          <p:cNvSpPr>
            <a:spLocks noChangeArrowheads="1"/>
          </p:cNvSpPr>
          <p:nvPr/>
        </p:nvSpPr>
        <p:spPr bwMode="auto">
          <a:xfrm>
            <a:off x="5029200" y="40386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>
              <a:spcBef>
                <a:spcPct val="20000"/>
              </a:spcBef>
            </a:pPr>
            <a:r>
              <a:rPr lang="en-US" dirty="0">
                <a:latin typeface="Verdana" pitchFamily="34" charset="0"/>
              </a:rPr>
              <a:t>Individual says:</a:t>
            </a:r>
          </a:p>
          <a:p>
            <a:pPr marL="285750">
              <a:spcBef>
                <a:spcPct val="20000"/>
              </a:spcBef>
            </a:pPr>
            <a:r>
              <a:rPr lang="en-US" i="1" dirty="0">
                <a:latin typeface="Verdana" pitchFamily="34" charset="0"/>
              </a:rPr>
              <a:t>”These are </a:t>
            </a:r>
            <a:r>
              <a:rPr lang="en-US" i="1" u="sng" dirty="0">
                <a:latin typeface="Verdana" pitchFamily="34" charset="0"/>
              </a:rPr>
              <a:t>my rules</a:t>
            </a:r>
            <a:r>
              <a:rPr lang="en-US" i="1" dirty="0">
                <a:latin typeface="Verdana" pitchFamily="34" charset="0"/>
              </a:rPr>
              <a:t> that I will follow as a member of group playing </a:t>
            </a:r>
            <a:r>
              <a:rPr lang="en-US" i="1" u="sng" dirty="0">
                <a:latin typeface="Verdana" pitchFamily="34" charset="0"/>
              </a:rPr>
              <a:t>these roles</a:t>
            </a:r>
            <a:r>
              <a:rPr lang="en-US" i="1" dirty="0">
                <a:latin typeface="Verdana" pitchFamily="34" charset="0"/>
              </a:rPr>
              <a:t> to me in order to bring or maximize some </a:t>
            </a:r>
            <a:r>
              <a:rPr lang="en-US" i="1" u="sng" dirty="0">
                <a:latin typeface="Verdana" pitchFamily="34" charset="0"/>
              </a:rPr>
              <a:t>shared values</a:t>
            </a:r>
            <a:r>
              <a:rPr lang="en-US" dirty="0">
                <a:latin typeface="Verdana" pitchFamily="34" charset="0"/>
              </a:rPr>
              <a:t> 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on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9014C"/>
      </a:lt2>
      <a:accent1>
        <a:srgbClr val="008AA3"/>
      </a:accent1>
      <a:accent2>
        <a:srgbClr val="008C6B"/>
      </a:accent2>
      <a:accent3>
        <a:srgbClr val="FFFFFF"/>
      </a:accent3>
      <a:accent4>
        <a:srgbClr val="000000"/>
      </a:accent4>
      <a:accent5>
        <a:srgbClr val="AAC4CE"/>
      </a:accent5>
      <a:accent6>
        <a:srgbClr val="007E60"/>
      </a:accent6>
      <a:hlink>
        <a:srgbClr val="AA1328"/>
      </a:hlink>
      <a:folHlink>
        <a:srgbClr val="7F7F7F"/>
      </a:folHlink>
    </a:clrScheme>
    <a:fontScheme name="InformationE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Information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tion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tion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tion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tion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rmation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on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on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on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on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on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on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1266</Words>
  <Application>Microsoft Office PowerPoint</Application>
  <PresentationFormat>On-screen Show (4:3)</PresentationFormat>
  <Paragraphs>341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InformationENG</vt:lpstr>
      <vt:lpstr>From individuals to social  and vice-versa</vt:lpstr>
      <vt:lpstr>Motivation</vt:lpstr>
      <vt:lpstr>Objectives</vt:lpstr>
      <vt:lpstr>Processes of social influences</vt:lpstr>
      <vt:lpstr>Social influence in social elements</vt:lpstr>
      <vt:lpstr>Meso layer and the social influence</vt:lpstr>
      <vt:lpstr>Rules, roles, and values</vt:lpstr>
      <vt:lpstr>Social enactments</vt:lpstr>
      <vt:lpstr>Meso and micro social influence</vt:lpstr>
      <vt:lpstr>The meso layer</vt:lpstr>
      <vt:lpstr>The micro layer</vt:lpstr>
      <vt:lpstr>Elements of an agent architecture</vt:lpstr>
      <vt:lpstr>The agent architecture</vt:lpstr>
      <vt:lpstr>General overview</vt:lpstr>
      <vt:lpstr>The cognitive process (1)</vt:lpstr>
      <vt:lpstr>The cognitive process (2)</vt:lpstr>
      <vt:lpstr>The cognitive process (4)</vt:lpstr>
      <vt:lpstr>The cognitive process (5)</vt:lpstr>
      <vt:lpstr>The cognitive process (6)</vt:lpstr>
      <vt:lpstr>Limited possible worlds reasoning</vt:lpstr>
      <vt:lpstr>A general algorithm</vt:lpstr>
      <vt:lpstr>Final remarks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Mediated Knowledge Management Integrating Complex Social and Mental Phenomena</dc:title>
  <dc:creator>ICS</dc:creator>
  <cp:lastModifiedBy>ICS</cp:lastModifiedBy>
  <cp:revision>62</cp:revision>
  <dcterms:created xsi:type="dcterms:W3CDTF">2008-09-01T09:26:11Z</dcterms:created>
  <dcterms:modified xsi:type="dcterms:W3CDTF">2008-09-25T14:25:12Z</dcterms:modified>
</cp:coreProperties>
</file>